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384" r:id="rId3"/>
    <p:sldId id="385" r:id="rId4"/>
    <p:sldId id="386" r:id="rId5"/>
    <p:sldId id="387" r:id="rId6"/>
    <p:sldId id="388" r:id="rId7"/>
    <p:sldId id="389" r:id="rId8"/>
    <p:sldId id="464" r:id="rId9"/>
    <p:sldId id="265" r:id="rId10"/>
    <p:sldId id="382" r:id="rId11"/>
  </p:sldIdLst>
  <p:sldSz cx="12192000" cy="6858000"/>
  <p:notesSz cx="6858000" cy="9144000"/>
  <p:defaultTextStyle>
    <a:defPPr>
      <a:defRPr lang="en-US"/>
    </a:defPPr>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9B918-967E-4E61-9F1B-7D1A3FF8687C}" v="3" dt="2026-03-19T02:00:39.689"/>
  </p1510:revLst>
</p1510:revInfo>
</file>

<file path=ppt/tableStyles.xml><?xml version="1.0" encoding="utf-8"?>
<a:tblStyleLst xmlns:a="http://schemas.openxmlformats.org/drawingml/2006/main" def="{99A0EB0B-A2A5-469A-A566-FC25C56FFEF9}">
  <a:tblStyle styleId="{99A0EB0B-A2A5-469A-A566-FC25C56FFEF9}" styleName="RSHQ Table Grid">
    <a:wholeTbl>
      <a:tcTxStyle>
        <a:fontRef idx="minor">
          <a:prstClr val="black"/>
        </a:fontRef>
        <a:schemeClr val="tx2"/>
      </a:tcTxStyle>
      <a:tcStyle>
        <a:tcBdr>
          <a:left>
            <a:ln>
              <a:noFill/>
            </a:ln>
          </a:left>
          <a:right>
            <a:ln>
              <a:noFill/>
            </a:ln>
          </a:right>
          <a:top>
            <a:ln w="9525" cmpd="sng">
              <a:solidFill>
                <a:schemeClr val="dk2">
                  <a:lumMod val="20000"/>
                  <a:lumOff val="80000"/>
                </a:schemeClr>
              </a:solidFill>
            </a:ln>
          </a:top>
          <a:bottom>
            <a:ln w="9525" cmpd="sng">
              <a:solidFill>
                <a:schemeClr val="dk2">
                  <a:lumMod val="20000"/>
                  <a:lumOff val="80000"/>
                </a:schemeClr>
              </a:solidFill>
            </a:ln>
          </a:bottom>
          <a:insideH>
            <a:ln w="9525" cmpd="sng">
              <a:solidFill>
                <a:schemeClr val="dk2">
                  <a:lumMod val="20000"/>
                  <a:lumOff val="80000"/>
                </a:schemeClr>
              </a:solidFill>
            </a:ln>
          </a:insideH>
          <a:insideV>
            <a:ln>
              <a:noFill/>
            </a:ln>
          </a:insideV>
        </a:tcBdr>
        <a:fill>
          <a:solidFill>
            <a:schemeClr val="accent3"/>
          </a:solidFill>
        </a:fill>
      </a:tcStyle>
    </a:wholeTbl>
    <a:band1H>
      <a:tcStyle>
        <a:tcBdr/>
      </a:tcStyle>
    </a:band1H>
    <a:band2H>
      <a:tcStyle>
        <a:tcBdr/>
      </a:tcStyle>
    </a:band2H>
    <a:band1V>
      <a:tcStyle>
        <a:tcBdr/>
      </a:tcStyle>
    </a:band1V>
    <a:band2V>
      <a:tcStyle>
        <a:tcBdr/>
      </a:tcStyle>
    </a:band2V>
    <a:lastCol>
      <a:tcTxStyle b="on"/>
      <a:tcStyle>
        <a:tcBdr/>
      </a:tcStyle>
    </a:lastCol>
    <a:firstCol>
      <a:tcTxStyle b="on"/>
      <a:tcStyle>
        <a:tcBdr/>
      </a:tcStyle>
    </a:firstCol>
    <a:lastRow>
      <a:tcTxStyle b="on"/>
      <a:tcStyle>
        <a:tcBdr/>
      </a:tcStyle>
    </a:lastRow>
    <a:firstRow>
      <a:tcTxStyle b="on">
        <a:fontRef idx="minor">
          <a:prstClr val="black"/>
        </a:fontRef>
        <a:schemeClr val="lt1"/>
      </a:tcTxStyle>
      <a:tcStyle>
        <a:tcBdr/>
        <a:fill>
          <a:solidFill>
            <a:schemeClr val="accent1"/>
          </a:solidFill>
        </a:fill>
      </a:tcStyle>
    </a:firstRow>
  </a:tblStyle>
  <a:tblStyle styleId="{9DB2C630-455E-4351-8C51-B7A33060D58D}" styleName="RSHQ Table Grid Light">
    <a:wholeTbl>
      <a:tcTxStyle>
        <a:fontRef idx="minor">
          <a:prstClr val="black"/>
        </a:fontRef>
        <a:schemeClr val="tx2"/>
      </a:tcTxStyle>
      <a:tcStyle>
        <a:tcBdr>
          <a:left>
            <a:ln>
              <a:noFill/>
            </a:ln>
          </a:left>
          <a:right>
            <a:ln>
              <a:noFill/>
            </a:ln>
          </a:right>
          <a:top>
            <a:ln w="9525" cmpd="sng">
              <a:solidFill>
                <a:schemeClr val="accent1"/>
              </a:solidFill>
            </a:ln>
          </a:top>
          <a:bottom>
            <a:ln w="9525" cmpd="sng">
              <a:solidFill>
                <a:schemeClr val="accent1"/>
              </a:solidFill>
            </a:ln>
          </a:bottom>
          <a:insideH>
            <a:ln w="9525" cmpd="sng">
              <a:solidFill>
                <a:schemeClr val="accent1"/>
              </a:solidFill>
            </a:ln>
          </a:insideH>
          <a:insideV>
            <a:ln>
              <a:noFill/>
            </a:ln>
          </a:insideV>
        </a:tcBdr>
        <a:fill>
          <a:noFill/>
        </a:fill>
      </a:tcStyle>
    </a:wholeTbl>
    <a:firstCol>
      <a:tcTxStyle b="on"/>
      <a:tcStyle>
        <a:tcBdr/>
      </a:tcStyle>
    </a:firstCol>
    <a:lastRow>
      <a:tcStyle>
        <a:tcBdr/>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257" autoAdjust="0"/>
  </p:normalViewPr>
  <p:slideViewPr>
    <p:cSldViewPr snapToGrid="0">
      <p:cViewPr varScale="1">
        <p:scale>
          <a:sx n="96" d="100"/>
          <a:sy n="96" d="100"/>
        </p:scale>
        <p:origin x="1152" y="96"/>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1E478-288A-9AC2-8181-7758FEF861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B4F05AB-C3D7-07FB-2287-2FF610026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13A04-F6FD-4806-AF08-2D1E77CF43DB}" type="datetimeFigureOut">
              <a:rPr lang="en-AU" smtClean="0"/>
              <a:t>18/03/2026</a:t>
            </a:fld>
            <a:endParaRPr lang="en-AU"/>
          </a:p>
        </p:txBody>
      </p:sp>
      <p:sp>
        <p:nvSpPr>
          <p:cNvPr id="4" name="Footer Placeholder 3">
            <a:extLst>
              <a:ext uri="{FF2B5EF4-FFF2-40B4-BE49-F238E27FC236}">
                <a16:creationId xmlns:a16="http://schemas.microsoft.com/office/drawing/2014/main" id="{5EB1BEC2-3D08-EB51-E058-0F54960604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D5E5CE7-2376-956A-58BA-850E425268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8E1496-9E39-4198-A492-42EBDB203959}" type="slidenum">
              <a:rPr lang="en-AU" smtClean="0"/>
              <a:t>‹#›</a:t>
            </a:fld>
            <a:endParaRPr lang="en-AU"/>
          </a:p>
        </p:txBody>
      </p:sp>
    </p:spTree>
    <p:extLst>
      <p:ext uri="{BB962C8B-B14F-4D97-AF65-F5344CB8AC3E}">
        <p14:creationId xmlns:p14="http://schemas.microsoft.com/office/powerpoint/2010/main" val="9797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D5163-0FF0-4180-956D-A752F239FDA9}" type="datetimeFigureOut">
              <a:rPr lang="en-AU" smtClean="0"/>
              <a:t>18/03/2026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48B53-C7FD-459C-AE15-805A74E8FE86}" type="slidenum">
              <a:rPr lang="en-AU" smtClean="0"/>
              <a:t>‹#›</a:t>
            </a:fld>
            <a:endParaRPr lang="en-AU"/>
          </a:p>
        </p:txBody>
      </p:sp>
    </p:spTree>
    <p:extLst>
      <p:ext uri="{BB962C8B-B14F-4D97-AF65-F5344CB8AC3E}">
        <p14:creationId xmlns:p14="http://schemas.microsoft.com/office/powerpoint/2010/main" val="27392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4B48B53-C7FD-459C-AE15-805A74E8FE86}" type="slidenum">
              <a:rPr lang="en-AU" smtClean="0"/>
              <a:t>3</a:t>
            </a:fld>
            <a:endParaRPr lang="en-AU"/>
          </a:p>
        </p:txBody>
      </p:sp>
    </p:spTree>
    <p:extLst>
      <p:ext uri="{BB962C8B-B14F-4D97-AF65-F5344CB8AC3E}">
        <p14:creationId xmlns:p14="http://schemas.microsoft.com/office/powerpoint/2010/main" val="249818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386D5-18B4-53C9-28D3-AC5689C01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B8B86-3F4F-3E83-B830-1FAF2416D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E3F53-1A91-CD88-9297-0576A5EAC4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AC7FA94-1D18-528E-D5F0-93445EE56C07}"/>
              </a:ext>
            </a:extLst>
          </p:cNvPr>
          <p:cNvSpPr>
            <a:spLocks noGrp="1"/>
          </p:cNvSpPr>
          <p:nvPr>
            <p:ph type="sldNum" sz="quarter" idx="5"/>
          </p:nvPr>
        </p:nvSpPr>
        <p:spPr/>
        <p:txBody>
          <a:bodyPr/>
          <a:lstStyle/>
          <a:p>
            <a:fld id="{34B48B53-C7FD-459C-AE15-805A74E8FE86}" type="slidenum">
              <a:rPr lang="en-AU" smtClean="0"/>
              <a:t>6</a:t>
            </a:fld>
            <a:endParaRPr lang="en-AU"/>
          </a:p>
        </p:txBody>
      </p:sp>
    </p:spTree>
    <p:extLst>
      <p:ext uri="{BB962C8B-B14F-4D97-AF65-F5344CB8AC3E}">
        <p14:creationId xmlns:p14="http://schemas.microsoft.com/office/powerpoint/2010/main" val="5514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72F78-8D8D-7770-685A-7FF5B9537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97A27-DFC5-A453-8CBF-785421087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818DA-6D68-0AA8-D37D-3CC7F8C2D5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2B1F716-2410-0A23-99BD-12C3E025804E}"/>
              </a:ext>
            </a:extLst>
          </p:cNvPr>
          <p:cNvSpPr>
            <a:spLocks noGrp="1"/>
          </p:cNvSpPr>
          <p:nvPr>
            <p:ph type="sldNum" sz="quarter" idx="5"/>
          </p:nvPr>
        </p:nvSpPr>
        <p:spPr/>
        <p:txBody>
          <a:bodyPr/>
          <a:lstStyle/>
          <a:p>
            <a:fld id="{34B48B53-C7FD-459C-AE15-805A74E8FE86}" type="slidenum">
              <a:rPr lang="en-AU" smtClean="0"/>
              <a:t>7</a:t>
            </a:fld>
            <a:endParaRPr lang="en-AU"/>
          </a:p>
        </p:txBody>
      </p:sp>
    </p:spTree>
    <p:extLst>
      <p:ext uri="{BB962C8B-B14F-4D97-AF65-F5344CB8AC3E}">
        <p14:creationId xmlns:p14="http://schemas.microsoft.com/office/powerpoint/2010/main" val="1021404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Dark">
            <a:extLst>
              <a:ext uri="{FF2B5EF4-FFF2-40B4-BE49-F238E27FC236}">
                <a16:creationId xmlns:a16="http://schemas.microsoft.com/office/drawing/2014/main" id="{31FAC577-753C-BE99-7468-257F6E4001C0}"/>
              </a:ext>
              <a:ext uri="{C183D7F6-B498-43B3-948B-1728B52AA6E4}">
                <adec:decorative xmlns:adec="http://schemas.microsoft.com/office/drawing/2017/decorative" val="1"/>
              </a:ext>
            </a:extLst>
          </p:cNvPr>
          <p:cNvSpPr/>
          <p:nvPr/>
        </p:nvSpPr>
        <p:spPr>
          <a:xfrm>
            <a:off x="1" y="3153124"/>
            <a:ext cx="12192000" cy="3704876"/>
          </a:xfrm>
          <a:custGeom>
            <a:avLst/>
            <a:gdLst>
              <a:gd name="connsiteX0" fmla="*/ 0 w 24383999"/>
              <a:gd name="connsiteY0" fmla="*/ 0 h 7409752"/>
              <a:gd name="connsiteX1" fmla="*/ 9804679 w 24383999"/>
              <a:gd name="connsiteY1" fmla="*/ 3186027 h 7409752"/>
              <a:gd name="connsiteX2" fmla="*/ 20327759 w 24383999"/>
              <a:gd name="connsiteY2" fmla="*/ 3173327 h 7409752"/>
              <a:gd name="connsiteX3" fmla="*/ 24383999 w 24383999"/>
              <a:gd name="connsiteY3" fmla="*/ 1844049 h 7409752"/>
              <a:gd name="connsiteX4" fmla="*/ 24383999 w 24383999"/>
              <a:gd name="connsiteY4" fmla="*/ 7409752 h 7409752"/>
              <a:gd name="connsiteX5" fmla="*/ 0 w 24383999"/>
              <a:gd name="connsiteY5" fmla="*/ 7409752 h 740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9" h="7409752">
                <a:moveTo>
                  <a:pt x="0" y="0"/>
                </a:moveTo>
                <a:lnTo>
                  <a:pt x="9804679" y="3186027"/>
                </a:lnTo>
                <a:cubicBezTo>
                  <a:pt x="13224989" y="4297669"/>
                  <a:pt x="16910143" y="4293223"/>
                  <a:pt x="20327759" y="3173327"/>
                </a:cubicBezTo>
                <a:lnTo>
                  <a:pt x="24383999" y="1844049"/>
                </a:lnTo>
                <a:lnTo>
                  <a:pt x="24383999" y="7409752"/>
                </a:lnTo>
                <a:lnTo>
                  <a:pt x="0" y="7409752"/>
                </a:lnTo>
                <a:close/>
              </a:path>
            </a:pathLst>
          </a:custGeom>
          <a:solidFill>
            <a:schemeClr val="accent1"/>
          </a:solidFill>
          <a:ln w="12695" cap="flat">
            <a:noFill/>
            <a:prstDash val="solid"/>
            <a:miter/>
          </a:ln>
        </p:spPr>
        <p:txBody>
          <a:bodyPr rtlCol="0" anchor="ctr"/>
          <a:lstStyle/>
          <a:p>
            <a:endParaRPr lang="en-AU" sz="600" dirty="0"/>
          </a:p>
        </p:txBody>
      </p:sp>
      <p:sp>
        <p:nvSpPr>
          <p:cNvPr id="12" name="Light">
            <a:extLst>
              <a:ext uri="{FF2B5EF4-FFF2-40B4-BE49-F238E27FC236}">
                <a16:creationId xmlns:a16="http://schemas.microsoft.com/office/drawing/2014/main" id="{A0397C64-775C-3331-CAE7-9B546A9E1231}"/>
              </a:ext>
              <a:ext uri="{C183D7F6-B498-43B3-948B-1728B52AA6E4}">
                <adec:decorative xmlns:adec="http://schemas.microsoft.com/office/drawing/2017/decorative" val="1"/>
              </a:ext>
            </a:extLst>
          </p:cNvPr>
          <p:cNvSpPr/>
          <p:nvPr/>
        </p:nvSpPr>
        <p:spPr>
          <a:xfrm>
            <a:off x="1" y="3001099"/>
            <a:ext cx="12192000" cy="3856901"/>
          </a:xfrm>
          <a:custGeom>
            <a:avLst/>
            <a:gdLst>
              <a:gd name="connsiteX0" fmla="*/ 0 w 24383999"/>
              <a:gd name="connsiteY0" fmla="*/ 0 h 7715123"/>
              <a:gd name="connsiteX1" fmla="*/ 10744432 w 24383999"/>
              <a:gd name="connsiteY1" fmla="*/ 3491398 h 7715123"/>
              <a:gd name="connsiteX2" fmla="*/ 21267515 w 24383999"/>
              <a:gd name="connsiteY2" fmla="*/ 3478698 h 7715123"/>
              <a:gd name="connsiteX3" fmla="*/ 24383999 w 24383999"/>
              <a:gd name="connsiteY3" fmla="*/ 2457388 h 7715123"/>
              <a:gd name="connsiteX4" fmla="*/ 24383999 w 24383999"/>
              <a:gd name="connsiteY4" fmla="*/ 7715123 h 7715123"/>
              <a:gd name="connsiteX5" fmla="*/ 0 w 24383999"/>
              <a:gd name="connsiteY5" fmla="*/ 7715123 h 771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9" h="7715123">
                <a:moveTo>
                  <a:pt x="0" y="0"/>
                </a:moveTo>
                <a:lnTo>
                  <a:pt x="10744432" y="3491398"/>
                </a:lnTo>
                <a:cubicBezTo>
                  <a:pt x="14164743" y="4603040"/>
                  <a:pt x="17849895" y="4598594"/>
                  <a:pt x="21267515" y="3478698"/>
                </a:cubicBezTo>
                <a:lnTo>
                  <a:pt x="24383999" y="2457388"/>
                </a:lnTo>
                <a:lnTo>
                  <a:pt x="24383999" y="7715123"/>
                </a:lnTo>
                <a:lnTo>
                  <a:pt x="0" y="7715123"/>
                </a:lnTo>
                <a:close/>
              </a:path>
            </a:pathLst>
          </a:custGeom>
          <a:solidFill>
            <a:schemeClr val="accent2"/>
          </a:solidFill>
          <a:ln w="12695" cap="flat">
            <a:noFill/>
            <a:prstDash val="solid"/>
            <a:miter/>
          </a:ln>
        </p:spPr>
        <p:txBody>
          <a:bodyPr rtlCol="0" anchor="ctr"/>
          <a:lstStyle/>
          <a:p>
            <a:endParaRPr lang="en-AU" sz="600" dirty="0"/>
          </a:p>
        </p:txBody>
      </p:sp>
      <p:sp>
        <p:nvSpPr>
          <p:cNvPr id="13" name="White">
            <a:extLst>
              <a:ext uri="{FF2B5EF4-FFF2-40B4-BE49-F238E27FC236}">
                <a16:creationId xmlns:a16="http://schemas.microsoft.com/office/drawing/2014/main" id="{A278D4A1-843C-E5F8-2394-44941D0061E3}"/>
              </a:ext>
              <a:ext uri="{C183D7F6-B498-43B3-948B-1728B52AA6E4}">
                <adec:decorative xmlns:adec="http://schemas.microsoft.com/office/drawing/2017/decorative" val="1"/>
              </a:ext>
            </a:extLst>
          </p:cNvPr>
          <p:cNvSpPr/>
          <p:nvPr/>
        </p:nvSpPr>
        <p:spPr>
          <a:xfrm>
            <a:off x="9013235" y="4513290"/>
            <a:ext cx="3178166" cy="2344710"/>
          </a:xfrm>
          <a:custGeom>
            <a:avLst/>
            <a:gdLst>
              <a:gd name="connsiteX0" fmla="*/ 6356331 w 6356331"/>
              <a:gd name="connsiteY0" fmla="*/ 0 h 4689420"/>
              <a:gd name="connsiteX1" fmla="*/ 6356331 w 6356331"/>
              <a:gd name="connsiteY1" fmla="*/ 4689420 h 4689420"/>
              <a:gd name="connsiteX2" fmla="*/ 573457 w 6356331"/>
              <a:gd name="connsiteY2" fmla="*/ 4689420 h 4689420"/>
              <a:gd name="connsiteX3" fmla="*/ 50455 w 6356331"/>
              <a:gd name="connsiteY3" fmla="*/ 3091508 h 4689420"/>
              <a:gd name="connsiteX4" fmla="*/ 702983 w 6356331"/>
              <a:gd name="connsiteY4" fmla="*/ 1813507 h 468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6331" h="4689420">
                <a:moveTo>
                  <a:pt x="6356331" y="0"/>
                </a:moveTo>
                <a:lnTo>
                  <a:pt x="6356331" y="4689420"/>
                </a:lnTo>
                <a:lnTo>
                  <a:pt x="573457" y="4689420"/>
                </a:lnTo>
                <a:lnTo>
                  <a:pt x="50455" y="3091508"/>
                </a:lnTo>
                <a:cubicBezTo>
                  <a:pt x="-124041" y="2558235"/>
                  <a:pt x="168695" y="1984830"/>
                  <a:pt x="702983" y="1813507"/>
                </a:cubicBezTo>
                <a:close/>
              </a:path>
            </a:pathLst>
          </a:custGeom>
          <a:solidFill>
            <a:schemeClr val="bg1"/>
          </a:solidFill>
          <a:ln w="0" cap="flat">
            <a:noFill/>
            <a:prstDash val="solid"/>
            <a:miter/>
          </a:ln>
        </p:spPr>
        <p:txBody>
          <a:bodyPr rtlCol="0" anchor="ctr"/>
          <a:lstStyle/>
          <a:p>
            <a:endParaRPr lang="en-AU" sz="600" dirty="0"/>
          </a:p>
        </p:txBody>
      </p:sp>
      <p:sp>
        <p:nvSpPr>
          <p:cNvPr id="11" name="Picture Placeholder 10">
            <a:extLst>
              <a:ext uri="{FF2B5EF4-FFF2-40B4-BE49-F238E27FC236}">
                <a16:creationId xmlns:a16="http://schemas.microsoft.com/office/drawing/2014/main" id="{1F700588-C609-9B54-4C21-0F53D400FD3E}"/>
              </a:ext>
            </a:extLst>
          </p:cNvPr>
          <p:cNvSpPr>
            <a:spLocks noGrp="1"/>
          </p:cNvSpPr>
          <p:nvPr userDrawn="1">
            <p:ph type="pic" sz="quarter" idx="13" hasCustomPrompt="1"/>
          </p:nvPr>
        </p:nvSpPr>
        <p:spPr>
          <a:xfrm>
            <a:off x="0" y="0"/>
            <a:ext cx="12191400" cy="5160600"/>
          </a:xfrm>
          <a:custGeom>
            <a:avLst/>
            <a:gdLst>
              <a:gd name="connsiteX0" fmla="*/ 0 w 24382800"/>
              <a:gd name="connsiteY0" fmla="*/ 0 h 10317735"/>
              <a:gd name="connsiteX1" fmla="*/ 24382800 w 24382800"/>
              <a:gd name="connsiteY1" fmla="*/ 0 h 10317735"/>
              <a:gd name="connsiteX2" fmla="*/ 24382800 w 24382800"/>
              <a:gd name="connsiteY2" fmla="*/ 8154777 h 10317735"/>
              <a:gd name="connsiteX3" fmla="*/ 24293904 w 24382800"/>
              <a:gd name="connsiteY3" fmla="*/ 8181954 h 10317735"/>
              <a:gd name="connsiteX4" fmla="*/ 20617308 w 24382800"/>
              <a:gd name="connsiteY4" fmla="*/ 9384839 h 10317735"/>
              <a:gd name="connsiteX5" fmla="*/ 19431314 w 24382800"/>
              <a:gd name="connsiteY5" fmla="*/ 9746136 h 10317735"/>
              <a:gd name="connsiteX6" fmla="*/ 18609918 w 24382800"/>
              <a:gd name="connsiteY6" fmla="*/ 9942468 h 10317735"/>
              <a:gd name="connsiteX7" fmla="*/ 17951836 w 24382800"/>
              <a:gd name="connsiteY7" fmla="*/ 10070859 h 10317735"/>
              <a:gd name="connsiteX8" fmla="*/ 17580888 w 24382800"/>
              <a:gd name="connsiteY8" fmla="*/ 10129530 h 10317735"/>
              <a:gd name="connsiteX9" fmla="*/ 17262134 w 24382800"/>
              <a:gd name="connsiteY9" fmla="*/ 10174740 h 10317735"/>
              <a:gd name="connsiteX10" fmla="*/ 16989224 w 24382800"/>
              <a:gd name="connsiteY10" fmla="*/ 10208647 h 10317735"/>
              <a:gd name="connsiteX11" fmla="*/ 16682026 w 24382800"/>
              <a:gd name="connsiteY11" fmla="*/ 10239888 h 10317735"/>
              <a:gd name="connsiteX12" fmla="*/ 16294314 w 24382800"/>
              <a:gd name="connsiteY12" fmla="*/ 10274811 h 10317735"/>
              <a:gd name="connsiteX13" fmla="*/ 15798277 w 24382800"/>
              <a:gd name="connsiteY13" fmla="*/ 10306051 h 10317735"/>
              <a:gd name="connsiteX14" fmla="*/ 15739987 w 24382800"/>
              <a:gd name="connsiteY14" fmla="*/ 10317735 h 10317735"/>
              <a:gd name="connsiteX15" fmla="*/ 15323193 w 24382800"/>
              <a:gd name="connsiteY15" fmla="*/ 10317735 h 10317735"/>
              <a:gd name="connsiteX16" fmla="*/ 15285095 w 24382800"/>
              <a:gd name="connsiteY16" fmla="*/ 10308083 h 10317735"/>
              <a:gd name="connsiteX17" fmla="*/ 15031107 w 24382800"/>
              <a:gd name="connsiteY17" fmla="*/ 10290939 h 10317735"/>
              <a:gd name="connsiteX18" fmla="*/ 14568849 w 24382800"/>
              <a:gd name="connsiteY18" fmla="*/ 10259572 h 10317735"/>
              <a:gd name="connsiteX19" fmla="*/ 14101641 w 24382800"/>
              <a:gd name="connsiteY19" fmla="*/ 10211314 h 10317735"/>
              <a:gd name="connsiteX20" fmla="*/ 13622112 w 24382800"/>
              <a:gd name="connsiteY20" fmla="*/ 10152643 h 10317735"/>
              <a:gd name="connsiteX21" fmla="*/ 13032734 w 24382800"/>
              <a:gd name="connsiteY21" fmla="*/ 10058287 h 10317735"/>
              <a:gd name="connsiteX22" fmla="*/ 12022371 w 24382800"/>
              <a:gd name="connsiteY22" fmla="*/ 9846588 h 10317735"/>
              <a:gd name="connsiteX23" fmla="*/ 10924638 w 24382800"/>
              <a:gd name="connsiteY23" fmla="*/ 9541803 h 10317735"/>
              <a:gd name="connsiteX24" fmla="*/ 8858703 w 24382800"/>
              <a:gd name="connsiteY24" fmla="*/ 8871530 h 10317735"/>
              <a:gd name="connsiteX25" fmla="*/ 4623844 w 24382800"/>
              <a:gd name="connsiteY25" fmla="*/ 7496823 h 10317735"/>
              <a:gd name="connsiteX26" fmla="*/ 1046811 w 24382800"/>
              <a:gd name="connsiteY26" fmla="*/ 6336100 h 10317735"/>
              <a:gd name="connsiteX27" fmla="*/ 77848 w 24382800"/>
              <a:gd name="connsiteY27" fmla="*/ 6020901 h 10317735"/>
              <a:gd name="connsiteX28" fmla="*/ 0 w 24382800"/>
              <a:gd name="connsiteY28" fmla="*/ 6005281 h 103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382800" h="10317735">
                <a:moveTo>
                  <a:pt x="0" y="0"/>
                </a:moveTo>
                <a:lnTo>
                  <a:pt x="24382800" y="0"/>
                </a:lnTo>
                <a:lnTo>
                  <a:pt x="24382800" y="8154777"/>
                </a:lnTo>
                <a:cubicBezTo>
                  <a:pt x="24352956" y="8163794"/>
                  <a:pt x="24322860" y="8172303"/>
                  <a:pt x="24293904" y="8181954"/>
                </a:cubicBezTo>
                <a:cubicBezTo>
                  <a:pt x="23068160" y="8582911"/>
                  <a:pt x="21842670" y="8983881"/>
                  <a:pt x="20617308" y="9384839"/>
                </a:cubicBezTo>
                <a:cubicBezTo>
                  <a:pt x="20224518" y="9513483"/>
                  <a:pt x="19831344" y="9641366"/>
                  <a:pt x="19431314" y="9746136"/>
                </a:cubicBezTo>
                <a:cubicBezTo>
                  <a:pt x="19158912" y="9817506"/>
                  <a:pt x="18885876" y="9885829"/>
                  <a:pt x="18609918" y="9942468"/>
                </a:cubicBezTo>
                <a:cubicBezTo>
                  <a:pt x="18390854" y="9986916"/>
                  <a:pt x="18171664" y="10030221"/>
                  <a:pt x="17951836" y="10070859"/>
                </a:cubicBezTo>
                <a:cubicBezTo>
                  <a:pt x="17828780" y="10093718"/>
                  <a:pt x="17704706" y="10110862"/>
                  <a:pt x="17580888" y="10129530"/>
                </a:cubicBezTo>
                <a:cubicBezTo>
                  <a:pt x="17474848" y="10145531"/>
                  <a:pt x="17368554" y="10160605"/>
                  <a:pt x="17262134" y="10174740"/>
                </a:cubicBezTo>
                <a:cubicBezTo>
                  <a:pt x="17171334" y="10187439"/>
                  <a:pt x="17080278" y="10198488"/>
                  <a:pt x="16989224" y="10208647"/>
                </a:cubicBezTo>
                <a:cubicBezTo>
                  <a:pt x="16887630" y="10220077"/>
                  <a:pt x="16784510" y="10230109"/>
                  <a:pt x="16682026" y="10239888"/>
                </a:cubicBezTo>
                <a:cubicBezTo>
                  <a:pt x="16552873" y="10252587"/>
                  <a:pt x="16423721" y="10265287"/>
                  <a:pt x="16294314" y="10274811"/>
                </a:cubicBezTo>
                <a:cubicBezTo>
                  <a:pt x="16129222" y="10286876"/>
                  <a:pt x="15964130" y="10295257"/>
                  <a:pt x="15798277" y="10306051"/>
                </a:cubicBezTo>
                <a:cubicBezTo>
                  <a:pt x="15778592" y="10308642"/>
                  <a:pt x="15759162" y="10312541"/>
                  <a:pt x="15739987" y="10317735"/>
                </a:cubicBezTo>
                <a:lnTo>
                  <a:pt x="15323193" y="10317735"/>
                </a:lnTo>
                <a:cubicBezTo>
                  <a:pt x="15310748" y="10313391"/>
                  <a:pt x="15298048" y="10310153"/>
                  <a:pt x="15285095" y="10308083"/>
                </a:cubicBezTo>
                <a:cubicBezTo>
                  <a:pt x="15200264" y="10301861"/>
                  <a:pt x="15115304" y="10296654"/>
                  <a:pt x="15031107" y="10290939"/>
                </a:cubicBezTo>
                <a:cubicBezTo>
                  <a:pt x="14876936" y="10280779"/>
                  <a:pt x="14722766" y="10272779"/>
                  <a:pt x="14568849" y="10259572"/>
                </a:cubicBezTo>
                <a:cubicBezTo>
                  <a:pt x="14412902" y="10246872"/>
                  <a:pt x="14257208" y="10228839"/>
                  <a:pt x="14101641" y="10211314"/>
                </a:cubicBezTo>
                <a:cubicBezTo>
                  <a:pt x="13941627" y="10193154"/>
                  <a:pt x="13781488" y="10175629"/>
                  <a:pt x="13622112" y="10152643"/>
                </a:cubicBezTo>
                <a:cubicBezTo>
                  <a:pt x="13425145" y="10124196"/>
                  <a:pt x="13228431" y="10093336"/>
                  <a:pt x="13032734" y="10058287"/>
                </a:cubicBezTo>
                <a:cubicBezTo>
                  <a:pt x="12694079" y="9997749"/>
                  <a:pt x="12357292" y="9927190"/>
                  <a:pt x="12022371" y="9846588"/>
                </a:cubicBezTo>
                <a:cubicBezTo>
                  <a:pt x="11653074" y="9756930"/>
                  <a:pt x="11285809" y="9658129"/>
                  <a:pt x="10924638" y="9541803"/>
                </a:cubicBezTo>
                <a:cubicBezTo>
                  <a:pt x="10235569" y="9319653"/>
                  <a:pt x="9546920" y="9096220"/>
                  <a:pt x="8858703" y="8871530"/>
                </a:cubicBezTo>
                <a:cubicBezTo>
                  <a:pt x="7446699" y="8413247"/>
                  <a:pt x="6035087" y="7955016"/>
                  <a:pt x="4623844" y="7496823"/>
                </a:cubicBezTo>
                <a:cubicBezTo>
                  <a:pt x="3431625" y="7109835"/>
                  <a:pt x="2239282" y="6722923"/>
                  <a:pt x="1046811" y="6336100"/>
                </a:cubicBezTo>
                <a:cubicBezTo>
                  <a:pt x="723737" y="6231203"/>
                  <a:pt x="400751" y="6126141"/>
                  <a:pt x="77848" y="6020901"/>
                </a:cubicBezTo>
                <a:cubicBezTo>
                  <a:pt x="52449" y="6012774"/>
                  <a:pt x="28320" y="5998550"/>
                  <a:pt x="0" y="6005281"/>
                </a:cubicBezTo>
                <a:close/>
              </a:path>
            </a:pathLst>
          </a:custGeom>
          <a:noFill/>
        </p:spPr>
        <p:txBody>
          <a:bodyPr wrap="square" lIns="3600000" tIns="1080000" rIns="3600000">
            <a:noAutofit/>
          </a:bodyPr>
          <a:lstStyle>
            <a:lvl1pPr algn="just">
              <a:defRPr sz="14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2" name="Title 1"/>
          <p:cNvSpPr>
            <a:spLocks noGrp="1"/>
          </p:cNvSpPr>
          <p:nvPr userDrawn="1">
            <p:ph type="ctrTitle" hasCustomPrompt="1"/>
          </p:nvPr>
        </p:nvSpPr>
        <p:spPr>
          <a:xfrm>
            <a:off x="468000" y="4716000"/>
            <a:ext cx="4680000" cy="1260000"/>
          </a:xfrm>
        </p:spPr>
        <p:txBody>
          <a:bodyPr anchor="b"/>
          <a:lstStyle>
            <a:lvl1pPr algn="l">
              <a:lnSpc>
                <a:spcPts val="4500"/>
              </a:lnSpc>
              <a:defRPr sz="4500" b="1">
                <a:solidFill>
                  <a:srgbClr val="061F33"/>
                </a:solidFill>
              </a:defRPr>
            </a:lvl1pPr>
          </a:lstStyle>
          <a:p>
            <a:r>
              <a:rPr lang="en-AU" dirty="0"/>
              <a:t>Insert title here</a:t>
            </a:r>
          </a:p>
        </p:txBody>
      </p:sp>
      <p:sp>
        <p:nvSpPr>
          <p:cNvPr id="3" name="Subtitle 2"/>
          <p:cNvSpPr>
            <a:spLocks noGrp="1"/>
          </p:cNvSpPr>
          <p:nvPr userDrawn="1">
            <p:ph type="subTitle" idx="1" hasCustomPrompt="1"/>
          </p:nvPr>
        </p:nvSpPr>
        <p:spPr>
          <a:xfrm>
            <a:off x="468000" y="5994000"/>
            <a:ext cx="4680000" cy="450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Insert Inspectorate here</a:t>
            </a:r>
          </a:p>
        </p:txBody>
      </p:sp>
      <p:sp>
        <p:nvSpPr>
          <p:cNvPr id="37" name="Text Placeholder 36">
            <a:extLst>
              <a:ext uri="{FF2B5EF4-FFF2-40B4-BE49-F238E27FC236}">
                <a16:creationId xmlns:a16="http://schemas.microsoft.com/office/drawing/2014/main" id="{AA9E2DD5-FDC3-67CA-2E7A-796E773D5114}"/>
              </a:ext>
            </a:extLst>
          </p:cNvPr>
          <p:cNvSpPr>
            <a:spLocks noGrp="1"/>
          </p:cNvSpPr>
          <p:nvPr userDrawn="1">
            <p:ph type="body" sz="quarter" idx="14" hasCustomPrompt="1"/>
          </p:nvPr>
        </p:nvSpPr>
        <p:spPr>
          <a:xfrm>
            <a:off x="468000" y="4374000"/>
            <a:ext cx="3500438" cy="252000"/>
          </a:xfrm>
        </p:spPr>
        <p:txBody>
          <a:bodyPr/>
          <a:lstStyle>
            <a:lvl1pPr>
              <a:defRPr sz="900" b="1" cap="all" baseline="0">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AU" dirty="0"/>
              <a:t>Month, Year</a:t>
            </a:r>
          </a:p>
        </p:txBody>
      </p:sp>
      <p:pic>
        <p:nvPicPr>
          <p:cNvPr id="5" name="Stripe">
            <a:extLst>
              <a:ext uri="{FF2B5EF4-FFF2-40B4-BE49-F238E27FC236}">
                <a16:creationId xmlns:a16="http://schemas.microsoft.com/office/drawing/2014/main" id="{B597C435-A52E-02F0-E0BD-A88B2C433E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7600" y="6718260"/>
            <a:ext cx="4084200" cy="139740"/>
          </a:xfrm>
          <a:prstGeom prst="rect">
            <a:avLst/>
          </a:prstGeom>
        </p:spPr>
      </p:pic>
      <p:pic>
        <p:nvPicPr>
          <p:cNvPr id="7" name="Resources Safety &amp; Health Queensland">
            <a:extLst>
              <a:ext uri="{FF2B5EF4-FFF2-40B4-BE49-F238E27FC236}">
                <a16:creationId xmlns:a16="http://schemas.microsoft.com/office/drawing/2014/main" id="{DDDA693B-B74F-CF70-45D2-BE8D450BBB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92344" y="5731561"/>
            <a:ext cx="2298585" cy="654382"/>
          </a:xfrm>
          <a:prstGeom prst="rect">
            <a:avLst/>
          </a:prstGeom>
        </p:spPr>
      </p:pic>
    </p:spTree>
    <p:extLst>
      <p:ext uri="{BB962C8B-B14F-4D97-AF65-F5344CB8AC3E}">
        <p14:creationId xmlns:p14="http://schemas.microsoft.com/office/powerpoint/2010/main" val="151223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218F0D5A-45EE-4345-9123-EE5587B4CC7B}" type="datetime1">
              <a:rPr lang="en-AU" smtClean="0"/>
              <a:t>18/03/2026</a:t>
            </a:fld>
            <a:endParaRPr lang="en-AU" dirty="0"/>
          </a:p>
        </p:txBody>
      </p:sp>
      <p:sp>
        <p:nvSpPr>
          <p:cNvPr id="4" name="Footer Placeholder 3"/>
          <p:cNvSpPr>
            <a:spLocks noGrp="1"/>
          </p:cNvSpPr>
          <p:nvPr>
            <p:ph type="ftr" sz="quarter" idx="11"/>
          </p:nvPr>
        </p:nvSpPr>
        <p:spPr/>
        <p:txBody>
          <a:bodyPr/>
          <a:lstStyle/>
          <a:p>
            <a:r>
              <a:rPr lang="en-AU"/>
              <a:t>Coal Inspectorate Incident Periodical – March 2026</a:t>
            </a:r>
            <a:endParaRPr lang="en-AU" dirty="0"/>
          </a:p>
        </p:txBody>
      </p:sp>
      <p:sp>
        <p:nvSpPr>
          <p:cNvPr id="5" name="Slide Number Placeholder 4"/>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1028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13A57-54BB-44D1-B89D-8B3977FE33EC}" type="datetime1">
              <a:rPr lang="en-AU" smtClean="0"/>
              <a:t>18/03/2026</a:t>
            </a:fld>
            <a:endParaRPr lang="en-AU" dirty="0"/>
          </a:p>
        </p:txBody>
      </p:sp>
      <p:sp>
        <p:nvSpPr>
          <p:cNvPr id="3" name="Footer Placeholder 2"/>
          <p:cNvSpPr>
            <a:spLocks noGrp="1"/>
          </p:cNvSpPr>
          <p:nvPr>
            <p:ph type="ftr" sz="quarter" idx="11"/>
          </p:nvPr>
        </p:nvSpPr>
        <p:spPr/>
        <p:txBody>
          <a:bodyPr/>
          <a:lstStyle/>
          <a:p>
            <a:r>
              <a:rPr lang="en-AU"/>
              <a:t>Coal Inspectorate Incident Periodical – March 2026</a:t>
            </a:r>
            <a:endParaRPr lang="en-AU" dirty="0"/>
          </a:p>
        </p:txBody>
      </p:sp>
      <p:sp>
        <p:nvSpPr>
          <p:cNvPr id="4" name="Slide Number Placeholder 3"/>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41717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reate a Photo Background">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BF904990-4AD4-744E-BF78-2D0FA5D4F9A0}"/>
              </a:ext>
            </a:extLst>
          </p:cNvPr>
          <p:cNvSpPr>
            <a:spLocks noGrp="1"/>
          </p:cNvSpPr>
          <p:nvPr>
            <p:ph type="pic" sz="quarter" idx="14" hasCustomPrompt="1"/>
          </p:nvPr>
        </p:nvSpPr>
        <p:spPr>
          <a:xfrm>
            <a:off x="0" y="0"/>
            <a:ext cx="12193200" cy="6858000"/>
          </a:xfrm>
          <a:noFill/>
        </p:spPr>
        <p:txBody>
          <a:bodyPr lIns="1800000" tIns="684000" rIns="1800000" bIns="3600000"/>
          <a:lstStyle>
            <a:lvl1pPr algn="ctr">
              <a:defRPr sz="1400"/>
            </a:lvl1pPr>
          </a:lstStyle>
          <a:p>
            <a:r>
              <a:rPr lang="en-US" dirty="0"/>
              <a:t>Use this slide to create a picture background to use on photo background slides.</a:t>
            </a:r>
            <a:br>
              <a:rPr lang="en-US" dirty="0"/>
            </a:br>
            <a:r>
              <a:rPr lang="en-US" dirty="0"/>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 so the photo doesn’t distort).</a:t>
            </a:r>
            <a:br>
              <a:rPr lang="en-US" dirty="0"/>
            </a:br>
            <a:r>
              <a:rPr lang="en-AU" dirty="0"/>
              <a:t>Once you are happy with the photo, select the picture, right-click and select Save as Picture &gt; the Save As Picture dialog box will appear. In the Save As Type box, select JPEG. Give your photo a name and press Save. Now you can use this photo on slides that require a full image background, using Format Background &gt; Picture Fill.</a:t>
            </a:r>
            <a:br>
              <a:rPr lang="en-AU" dirty="0"/>
            </a:br>
            <a:endParaRPr lang="en-AU" dirty="0"/>
          </a:p>
        </p:txBody>
      </p:sp>
    </p:spTree>
    <p:extLst>
      <p:ext uri="{BB962C8B-B14F-4D97-AF65-F5344CB8AC3E}">
        <p14:creationId xmlns:p14="http://schemas.microsoft.com/office/powerpoint/2010/main" val="169701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6" name="Dark">
            <a:extLst>
              <a:ext uri="{FF2B5EF4-FFF2-40B4-BE49-F238E27FC236}">
                <a16:creationId xmlns:a16="http://schemas.microsoft.com/office/drawing/2014/main" id="{A718808A-2188-3532-08AF-538E7456CEC5}"/>
              </a:ext>
              <a:ext uri="{C183D7F6-B498-43B3-948B-1728B52AA6E4}">
                <adec:decorative xmlns:adec="http://schemas.microsoft.com/office/drawing/2017/decorative" val="1"/>
              </a:ext>
            </a:extLst>
          </p:cNvPr>
          <p:cNvSpPr/>
          <p:nvPr/>
        </p:nvSpPr>
        <p:spPr>
          <a:xfrm>
            <a:off x="2" y="3152982"/>
            <a:ext cx="12191998" cy="3705019"/>
          </a:xfrm>
          <a:custGeom>
            <a:avLst/>
            <a:gdLst>
              <a:gd name="connsiteX0" fmla="*/ 24383995 w 24383995"/>
              <a:gd name="connsiteY0" fmla="*/ 0 h 7410037"/>
              <a:gd name="connsiteX1" fmla="*/ 24383995 w 24383995"/>
              <a:gd name="connsiteY1" fmla="*/ 7410037 h 7410037"/>
              <a:gd name="connsiteX2" fmla="*/ 0 w 24383995"/>
              <a:gd name="connsiteY2" fmla="*/ 7410037 h 7410037"/>
              <a:gd name="connsiteX3" fmla="*/ 0 w 24383995"/>
              <a:gd name="connsiteY3" fmla="*/ 1844045 h 7410037"/>
              <a:gd name="connsiteX4" fmla="*/ 4056238 w 24383995"/>
              <a:gd name="connsiteY4" fmla="*/ 3173324 h 7410037"/>
              <a:gd name="connsiteX5" fmla="*/ 14579319 w 24383995"/>
              <a:gd name="connsiteY5" fmla="*/ 3186024 h 741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5" h="7410037">
                <a:moveTo>
                  <a:pt x="24383995" y="0"/>
                </a:moveTo>
                <a:lnTo>
                  <a:pt x="24383995" y="7410037"/>
                </a:lnTo>
                <a:lnTo>
                  <a:pt x="0" y="7410037"/>
                </a:lnTo>
                <a:lnTo>
                  <a:pt x="0" y="1844045"/>
                </a:lnTo>
                <a:lnTo>
                  <a:pt x="4056238" y="3173324"/>
                </a:lnTo>
                <a:cubicBezTo>
                  <a:pt x="7473858" y="4293220"/>
                  <a:pt x="11159008" y="4297666"/>
                  <a:pt x="14579319" y="3186024"/>
                </a:cubicBezTo>
                <a:close/>
              </a:path>
            </a:pathLst>
          </a:custGeom>
          <a:solidFill>
            <a:schemeClr val="accent2"/>
          </a:solidFill>
          <a:ln w="12695" cap="flat">
            <a:noFill/>
            <a:prstDash val="solid"/>
            <a:miter/>
          </a:ln>
        </p:spPr>
        <p:txBody>
          <a:bodyPr rtlCol="0" anchor="ctr"/>
          <a:lstStyle/>
          <a:p>
            <a:endParaRPr lang="en-AU" sz="600" dirty="0"/>
          </a:p>
        </p:txBody>
      </p:sp>
      <p:sp>
        <p:nvSpPr>
          <p:cNvPr id="24" name="Light">
            <a:extLst>
              <a:ext uri="{FF2B5EF4-FFF2-40B4-BE49-F238E27FC236}">
                <a16:creationId xmlns:a16="http://schemas.microsoft.com/office/drawing/2014/main" id="{8D0E74D8-5BC6-C6A2-60DA-8027EB2CC1B6}"/>
              </a:ext>
              <a:ext uri="{C183D7F6-B498-43B3-948B-1728B52AA6E4}">
                <adec:decorative xmlns:adec="http://schemas.microsoft.com/office/drawing/2017/decorative" val="1"/>
              </a:ext>
            </a:extLst>
          </p:cNvPr>
          <p:cNvSpPr/>
          <p:nvPr/>
        </p:nvSpPr>
        <p:spPr>
          <a:xfrm>
            <a:off x="1" y="3000295"/>
            <a:ext cx="12191999" cy="3857705"/>
          </a:xfrm>
          <a:custGeom>
            <a:avLst/>
            <a:gdLst>
              <a:gd name="connsiteX0" fmla="*/ 24383997 w 24383997"/>
              <a:gd name="connsiteY0" fmla="*/ 0 h 7715410"/>
              <a:gd name="connsiteX1" fmla="*/ 24383997 w 24383997"/>
              <a:gd name="connsiteY1" fmla="*/ 7715410 h 7715410"/>
              <a:gd name="connsiteX2" fmla="*/ 0 w 24383997"/>
              <a:gd name="connsiteY2" fmla="*/ 7715410 h 7715410"/>
              <a:gd name="connsiteX3" fmla="*/ 0 w 24383997"/>
              <a:gd name="connsiteY3" fmla="*/ 2457386 h 7715410"/>
              <a:gd name="connsiteX4" fmla="*/ 3116485 w 24383997"/>
              <a:gd name="connsiteY4" fmla="*/ 3478697 h 7715410"/>
              <a:gd name="connsiteX5" fmla="*/ 13639567 w 24383997"/>
              <a:gd name="connsiteY5" fmla="*/ 3491397 h 77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997" h="7715410">
                <a:moveTo>
                  <a:pt x="24383997" y="0"/>
                </a:moveTo>
                <a:lnTo>
                  <a:pt x="24383997" y="7715410"/>
                </a:lnTo>
                <a:lnTo>
                  <a:pt x="0" y="7715410"/>
                </a:lnTo>
                <a:lnTo>
                  <a:pt x="0" y="2457386"/>
                </a:lnTo>
                <a:lnTo>
                  <a:pt x="3116485" y="3478697"/>
                </a:lnTo>
                <a:cubicBezTo>
                  <a:pt x="6534105" y="4598593"/>
                  <a:pt x="10219255" y="4603039"/>
                  <a:pt x="13639567" y="3491397"/>
                </a:cubicBezTo>
                <a:close/>
              </a:path>
            </a:pathLst>
          </a:custGeom>
          <a:solidFill>
            <a:schemeClr val="accent3"/>
          </a:solidFill>
          <a:ln w="12695" cap="flat">
            <a:noFill/>
            <a:prstDash val="solid"/>
            <a:miter/>
          </a:ln>
        </p:spPr>
        <p:txBody>
          <a:bodyPr rtlCol="0" anchor="ctr"/>
          <a:lstStyle/>
          <a:p>
            <a:endParaRPr lang="en-AU" sz="600" dirty="0"/>
          </a:p>
        </p:txBody>
      </p:sp>
      <p:sp>
        <p:nvSpPr>
          <p:cNvPr id="28" name="White">
            <a:extLst>
              <a:ext uri="{FF2B5EF4-FFF2-40B4-BE49-F238E27FC236}">
                <a16:creationId xmlns:a16="http://schemas.microsoft.com/office/drawing/2014/main" id="{5EA7D0F0-F388-294E-F96A-75706BF991B1}"/>
              </a:ext>
              <a:ext uri="{C183D7F6-B498-43B3-948B-1728B52AA6E4}">
                <adec:decorative xmlns:adec="http://schemas.microsoft.com/office/drawing/2017/decorative" val="1"/>
              </a:ext>
            </a:extLst>
          </p:cNvPr>
          <p:cNvSpPr/>
          <p:nvPr/>
        </p:nvSpPr>
        <p:spPr>
          <a:xfrm>
            <a:off x="0" y="4512264"/>
            <a:ext cx="3179165" cy="2345737"/>
          </a:xfrm>
          <a:custGeom>
            <a:avLst/>
            <a:gdLst>
              <a:gd name="connsiteX0" fmla="*/ 0 w 6358330"/>
              <a:gd name="connsiteY0" fmla="*/ 0 h 4691473"/>
              <a:gd name="connsiteX1" fmla="*/ 5655470 w 6358330"/>
              <a:gd name="connsiteY1" fmla="*/ 1814101 h 4691473"/>
              <a:gd name="connsiteX2" fmla="*/ 5661312 w 6358330"/>
              <a:gd name="connsiteY2" fmla="*/ 1815994 h 4691473"/>
              <a:gd name="connsiteX3" fmla="*/ 6307837 w 6358330"/>
              <a:gd name="connsiteY3" fmla="*/ 3092038 h 4691473"/>
              <a:gd name="connsiteX4" fmla="*/ 5784446 w 6358330"/>
              <a:gd name="connsiteY4" fmla="*/ 4691473 h 4691473"/>
              <a:gd name="connsiteX5" fmla="*/ 0 w 6358330"/>
              <a:gd name="connsiteY5" fmla="*/ 4691473 h 469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8330" h="4691473">
                <a:moveTo>
                  <a:pt x="0" y="0"/>
                </a:moveTo>
                <a:lnTo>
                  <a:pt x="5655470" y="1814101"/>
                </a:lnTo>
                <a:cubicBezTo>
                  <a:pt x="5657419" y="1814725"/>
                  <a:pt x="5659367" y="1815356"/>
                  <a:pt x="5661312" y="1815994"/>
                </a:cubicBezTo>
                <a:cubicBezTo>
                  <a:pt x="6192215" y="1989830"/>
                  <a:pt x="6481674" y="2561135"/>
                  <a:pt x="6307837" y="3092038"/>
                </a:cubicBezTo>
                <a:lnTo>
                  <a:pt x="5784446" y="4691473"/>
                </a:lnTo>
                <a:lnTo>
                  <a:pt x="0" y="4691473"/>
                </a:lnTo>
                <a:close/>
              </a:path>
            </a:pathLst>
          </a:custGeom>
          <a:solidFill>
            <a:schemeClr val="bg1"/>
          </a:solidFill>
          <a:ln w="12695" cap="flat">
            <a:noFill/>
            <a:prstDash val="solid"/>
            <a:miter/>
          </a:ln>
        </p:spPr>
        <p:txBody>
          <a:bodyPr rtlCol="0" anchor="ctr"/>
          <a:lstStyle/>
          <a:p>
            <a:endParaRPr lang="en-AU" sz="600" dirty="0"/>
          </a:p>
        </p:txBody>
      </p:sp>
      <p:pic>
        <p:nvPicPr>
          <p:cNvPr id="29" name="Resources Safety &amp; Health Queensland">
            <a:extLst>
              <a:ext uri="{FF2B5EF4-FFF2-40B4-BE49-F238E27FC236}">
                <a16:creationId xmlns:a16="http://schemas.microsoft.com/office/drawing/2014/main" id="{A7C74D67-9972-CF0B-EA44-985C84C65B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7603" y="5724000"/>
            <a:ext cx="2298592" cy="654384"/>
          </a:xfrm>
          <a:prstGeom prst="rect">
            <a:avLst/>
          </a:prstGeom>
        </p:spPr>
      </p:pic>
      <p:sp>
        <p:nvSpPr>
          <p:cNvPr id="30" name="Picture Placeholder 14">
            <a:extLst>
              <a:ext uri="{FF2B5EF4-FFF2-40B4-BE49-F238E27FC236}">
                <a16:creationId xmlns:a16="http://schemas.microsoft.com/office/drawing/2014/main" id="{05517E54-9D9E-FF00-14C8-3C5473AE3D06}"/>
              </a:ext>
            </a:extLst>
          </p:cNvPr>
          <p:cNvSpPr>
            <a:spLocks noGrp="1"/>
          </p:cNvSpPr>
          <p:nvPr>
            <p:ph type="pic" sz="quarter" idx="10" hasCustomPrompt="1"/>
          </p:nvPr>
        </p:nvSpPr>
        <p:spPr>
          <a:xfrm>
            <a:off x="0" y="0"/>
            <a:ext cx="12191666" cy="5160714"/>
          </a:xfrm>
          <a:custGeom>
            <a:avLst/>
            <a:gdLst>
              <a:gd name="connsiteX0" fmla="*/ 0 w 20104858"/>
              <a:gd name="connsiteY0" fmla="*/ 0 h 8499968"/>
              <a:gd name="connsiteX1" fmla="*/ 20104858 w 20104858"/>
              <a:gd name="connsiteY1" fmla="*/ 0 h 8499968"/>
              <a:gd name="connsiteX2" fmla="*/ 20104858 w 20104858"/>
              <a:gd name="connsiteY2" fmla="*/ 4951437 h 8499968"/>
              <a:gd name="connsiteX3" fmla="*/ 20078186 w 20104858"/>
              <a:gd name="connsiteY3" fmla="*/ 4958423 h 8499968"/>
              <a:gd name="connsiteX4" fmla="*/ 18735034 w 20104858"/>
              <a:gd name="connsiteY4" fmla="*/ 5394582 h 8499968"/>
              <a:gd name="connsiteX5" fmla="*/ 16448817 w 20104858"/>
              <a:gd name="connsiteY5" fmla="*/ 6136712 h 8499968"/>
              <a:gd name="connsiteX6" fmla="*/ 14363025 w 20104858"/>
              <a:gd name="connsiteY6" fmla="*/ 6813686 h 8499968"/>
              <a:gd name="connsiteX7" fmla="*/ 11534468 w 20104858"/>
              <a:gd name="connsiteY7" fmla="*/ 7731983 h 8499968"/>
              <a:gd name="connsiteX8" fmla="*/ 10741532 w 20104858"/>
              <a:gd name="connsiteY8" fmla="*/ 7979148 h 8499968"/>
              <a:gd name="connsiteX9" fmla="*/ 9398889 w 20104858"/>
              <a:gd name="connsiteY9" fmla="*/ 8287660 h 8499968"/>
              <a:gd name="connsiteX10" fmla="*/ 8819078 w 20104858"/>
              <a:gd name="connsiteY10" fmla="*/ 8379236 h 8499968"/>
              <a:gd name="connsiteX11" fmla="*/ 8158617 w 20104858"/>
              <a:gd name="connsiteY11" fmla="*/ 8453284 h 8499968"/>
              <a:gd name="connsiteX12" fmla="*/ 7815685 w 20104858"/>
              <a:gd name="connsiteY12" fmla="*/ 8478686 h 8499968"/>
              <a:gd name="connsiteX13" fmla="*/ 7505903 w 20104858"/>
              <a:gd name="connsiteY13" fmla="*/ 8496086 h 8499968"/>
              <a:gd name="connsiteX14" fmla="*/ 6714237 w 20104858"/>
              <a:gd name="connsiteY14" fmla="*/ 8471955 h 8499968"/>
              <a:gd name="connsiteX15" fmla="*/ 6157289 w 20104858"/>
              <a:gd name="connsiteY15" fmla="*/ 8419752 h 8499968"/>
              <a:gd name="connsiteX16" fmla="*/ 5651908 w 20104858"/>
              <a:gd name="connsiteY16" fmla="*/ 8354469 h 8499968"/>
              <a:gd name="connsiteX17" fmla="*/ 4893901 w 20104858"/>
              <a:gd name="connsiteY17" fmla="*/ 8220979 h 8499968"/>
              <a:gd name="connsiteX18" fmla="*/ 3607141 w 20104858"/>
              <a:gd name="connsiteY18" fmla="*/ 7891129 h 8499968"/>
              <a:gd name="connsiteX19" fmla="*/ 2538081 w 20104858"/>
              <a:gd name="connsiteY19" fmla="*/ 7543624 h 8499968"/>
              <a:gd name="connsiteX20" fmla="*/ 711649 w 20104858"/>
              <a:gd name="connsiteY20" fmla="*/ 6946667 h 8499968"/>
              <a:gd name="connsiteX21" fmla="*/ 58553 w 20104858"/>
              <a:gd name="connsiteY21" fmla="*/ 6733160 h 8499968"/>
              <a:gd name="connsiteX22" fmla="*/ 0 w 20104858"/>
              <a:gd name="connsiteY22" fmla="*/ 6723762 h 84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04858" h="8499968">
                <a:moveTo>
                  <a:pt x="0" y="0"/>
                </a:moveTo>
                <a:lnTo>
                  <a:pt x="20104858" y="0"/>
                </a:lnTo>
                <a:lnTo>
                  <a:pt x="20104858" y="4951437"/>
                </a:lnTo>
                <a:cubicBezTo>
                  <a:pt x="20095966" y="4953723"/>
                  <a:pt x="20086948" y="4955629"/>
                  <a:pt x="20078186" y="4958423"/>
                </a:cubicBezTo>
                <a:lnTo>
                  <a:pt x="18735034" y="5394582"/>
                </a:lnTo>
                <a:lnTo>
                  <a:pt x="16448817" y="6136712"/>
                </a:lnTo>
                <a:lnTo>
                  <a:pt x="14363025" y="6813686"/>
                </a:lnTo>
                <a:lnTo>
                  <a:pt x="11534468" y="7731983"/>
                </a:lnTo>
                <a:cubicBezTo>
                  <a:pt x="11271172" y="7817589"/>
                  <a:pt x="11008130" y="7904084"/>
                  <a:pt x="10741532" y="7979148"/>
                </a:cubicBezTo>
                <a:cubicBezTo>
                  <a:pt x="10299530" y="8104763"/>
                  <a:pt x="9851395" y="8207731"/>
                  <a:pt x="9398889" y="8287660"/>
                </a:cubicBezTo>
                <a:cubicBezTo>
                  <a:pt x="9206174" y="8321534"/>
                  <a:pt x="9012900" y="8352056"/>
                  <a:pt x="8819078" y="8379236"/>
                </a:cubicBezTo>
                <a:cubicBezTo>
                  <a:pt x="8599768" y="8410646"/>
                  <a:pt x="8379618" y="8435337"/>
                  <a:pt x="8158617" y="8453284"/>
                </a:cubicBezTo>
                <a:cubicBezTo>
                  <a:pt x="8044306" y="8462682"/>
                  <a:pt x="7929995" y="8470684"/>
                  <a:pt x="7815685" y="8478686"/>
                </a:cubicBezTo>
                <a:cubicBezTo>
                  <a:pt x="7712386" y="8485380"/>
                  <a:pt x="7609125" y="8491172"/>
                  <a:pt x="7505903" y="8496086"/>
                </a:cubicBezTo>
                <a:cubicBezTo>
                  <a:pt x="7241464" y="8507772"/>
                  <a:pt x="6977660" y="8491134"/>
                  <a:pt x="6714237" y="8471955"/>
                </a:cubicBezTo>
                <a:cubicBezTo>
                  <a:pt x="6528291" y="8458491"/>
                  <a:pt x="6342600" y="8440329"/>
                  <a:pt x="6157289" y="8419752"/>
                </a:cubicBezTo>
                <a:cubicBezTo>
                  <a:pt x="5988490" y="8401209"/>
                  <a:pt x="5820199" y="8377839"/>
                  <a:pt x="5651908" y="8354469"/>
                </a:cubicBezTo>
                <a:cubicBezTo>
                  <a:pt x="5397884" y="8319032"/>
                  <a:pt x="5145384" y="8272419"/>
                  <a:pt x="4893901" y="8220979"/>
                </a:cubicBezTo>
                <a:cubicBezTo>
                  <a:pt x="4459596" y="8133213"/>
                  <a:pt x="4030105" y="8023120"/>
                  <a:pt x="3607141" y="7891129"/>
                </a:cubicBezTo>
                <a:cubicBezTo>
                  <a:pt x="3249730" y="7778850"/>
                  <a:pt x="2894351" y="7659967"/>
                  <a:pt x="2538081" y="7543624"/>
                </a:cubicBezTo>
                <a:cubicBezTo>
                  <a:pt x="1929275" y="7344723"/>
                  <a:pt x="1320455" y="7145734"/>
                  <a:pt x="711649" y="6946667"/>
                </a:cubicBezTo>
                <a:lnTo>
                  <a:pt x="58553" y="6733160"/>
                </a:lnTo>
                <a:cubicBezTo>
                  <a:pt x="39628" y="6727064"/>
                  <a:pt x="21339" y="6715761"/>
                  <a:pt x="0" y="6723762"/>
                </a:cubicBezTo>
                <a:close/>
              </a:path>
            </a:pathLst>
          </a:custGeom>
          <a:solidFill>
            <a:schemeClr val="bg1">
              <a:lumMod val="95000"/>
            </a:schemeClr>
          </a:solidFill>
          <a:ln>
            <a:noFill/>
          </a:ln>
        </p:spPr>
        <p:txBody>
          <a:bodyPr wrap="square" lIns="3600000" tIns="1080000" rIns="3600000">
            <a:noAutofit/>
          </a:bodyPr>
          <a:lstStyle>
            <a:lvl1pPr algn="just">
              <a:defRPr sz="14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31" name="Text Placeholder 9">
            <a:extLst>
              <a:ext uri="{FF2B5EF4-FFF2-40B4-BE49-F238E27FC236}">
                <a16:creationId xmlns:a16="http://schemas.microsoft.com/office/drawing/2014/main" id="{5D0B479C-3DF8-B4BA-6D7F-001659A89775}"/>
              </a:ext>
            </a:extLst>
          </p:cNvPr>
          <p:cNvSpPr>
            <a:spLocks noGrp="1"/>
          </p:cNvSpPr>
          <p:nvPr>
            <p:ph type="body" sz="quarter" idx="11" hasCustomPrompt="1"/>
          </p:nvPr>
        </p:nvSpPr>
        <p:spPr>
          <a:xfrm>
            <a:off x="8118000" y="6048000"/>
            <a:ext cx="3600000" cy="360000"/>
          </a:xfrm>
        </p:spPr>
        <p:txBody>
          <a:bodyPr/>
          <a:lstStyle>
            <a:lvl1pPr algn="r">
              <a:defRPr sz="2100">
                <a:solidFill>
                  <a:schemeClr val="accent2"/>
                </a:solidFill>
              </a:defRPr>
            </a:lvl1pPr>
          </a:lstStyle>
          <a:p>
            <a:pPr lvl="0"/>
            <a:r>
              <a:rPr lang="en-AU"/>
              <a:t>Click to insert website</a:t>
            </a:r>
            <a:endParaRPr lang="en-AU" dirty="0"/>
          </a:p>
        </p:txBody>
      </p:sp>
    </p:spTree>
    <p:extLst>
      <p:ext uri="{BB962C8B-B14F-4D97-AF65-F5344CB8AC3E}">
        <p14:creationId xmlns:p14="http://schemas.microsoft.com/office/powerpoint/2010/main" val="37962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hasCustomPrompt="1"/>
          </p:nvPr>
        </p:nvSpPr>
        <p:spPr/>
        <p:txBody>
          <a:bodyPr/>
          <a:lstStyle>
            <a:lvl1pPr>
              <a:defRPr/>
            </a:lvl1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Date Placeholder 3"/>
          <p:cNvSpPr>
            <a:spLocks noGrp="1"/>
          </p:cNvSpPr>
          <p:nvPr>
            <p:ph type="dt" sz="half" idx="10"/>
          </p:nvPr>
        </p:nvSpPr>
        <p:spPr/>
        <p:txBody>
          <a:bodyPr/>
          <a:lstStyle/>
          <a:p>
            <a:fld id="{8499F344-C6A4-446C-8B9B-2D160A40C21E}" type="datetime1">
              <a:rPr lang="en-AU" smtClean="0"/>
              <a:t>18/03/2026</a:t>
            </a:fld>
            <a:endParaRPr lang="en-AU" dirty="0"/>
          </a:p>
        </p:txBody>
      </p:sp>
      <p:sp>
        <p:nvSpPr>
          <p:cNvPr id="5" name="Footer Placeholder 4"/>
          <p:cNvSpPr>
            <a:spLocks noGrp="1"/>
          </p:cNvSpPr>
          <p:nvPr>
            <p:ph type="ftr" sz="quarter" idx="11"/>
          </p:nvPr>
        </p:nvSpPr>
        <p:spPr/>
        <p:txBody>
          <a:bodyPr/>
          <a:lstStyle/>
          <a:p>
            <a:r>
              <a:rPr lang="en-AU"/>
              <a:t>Coal Inspectorate Incident Periodical – March 2026</a:t>
            </a:r>
            <a:endParaRPr lang="en-AU" dirty="0"/>
          </a:p>
        </p:txBody>
      </p:sp>
      <p:sp>
        <p:nvSpPr>
          <p:cNvPr id="6" name="Slide Number Placeholder 5"/>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385630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hasCustomPrompt="1"/>
          </p:nvPr>
        </p:nvSpPr>
        <p:spPr>
          <a:xfrm>
            <a:off x="468000" y="2376000"/>
            <a:ext cx="5202000" cy="340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p:cNvSpPr>
            <a:spLocks noGrp="1"/>
          </p:cNvSpPr>
          <p:nvPr>
            <p:ph sz="half" idx="2" hasCustomPrompt="1"/>
          </p:nvPr>
        </p:nvSpPr>
        <p:spPr>
          <a:xfrm>
            <a:off x="6300000" y="2376000"/>
            <a:ext cx="5202000" cy="340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p:cNvSpPr>
            <a:spLocks noGrp="1"/>
          </p:cNvSpPr>
          <p:nvPr>
            <p:ph type="dt" sz="half" idx="10"/>
          </p:nvPr>
        </p:nvSpPr>
        <p:spPr/>
        <p:txBody>
          <a:bodyPr/>
          <a:lstStyle/>
          <a:p>
            <a:fld id="{06DB419E-85D9-4110-81A8-B7C7A5093A55}" type="datetime1">
              <a:rPr lang="en-AU" smtClean="0"/>
              <a:t>18/03/2026</a:t>
            </a:fld>
            <a:endParaRPr lang="en-AU" dirty="0"/>
          </a:p>
        </p:txBody>
      </p:sp>
      <p:sp>
        <p:nvSpPr>
          <p:cNvPr id="6" name="Footer Placeholder 5"/>
          <p:cNvSpPr>
            <a:spLocks noGrp="1"/>
          </p:cNvSpPr>
          <p:nvPr>
            <p:ph type="ftr" sz="quarter" idx="11"/>
          </p:nvPr>
        </p:nvSpPr>
        <p:spPr/>
        <p:txBody>
          <a:bodyPr/>
          <a:lstStyle/>
          <a:p>
            <a:r>
              <a:rPr lang="en-AU"/>
              <a:t>Coal Inspectorate Incident Periodical – March 2026</a:t>
            </a:r>
            <a:endParaRPr lang="en-AU" dirty="0"/>
          </a:p>
        </p:txBody>
      </p:sp>
      <p:sp>
        <p:nvSpPr>
          <p:cNvPr id="7" name="Slide Number Placeholder 6"/>
          <p:cNvSpPr>
            <a:spLocks noGrp="1"/>
          </p:cNvSpPr>
          <p:nvPr>
            <p:ph type="sldNum" sz="quarter" idx="12"/>
          </p:nvPr>
        </p:nvSpPr>
        <p:spPr/>
        <p:txBody>
          <a:bodyPr/>
          <a:lstStyle/>
          <a:p>
            <a:fld id="{CE81F681-0D87-4952-AA9D-FDB4C9838A02}" type="slidenum">
              <a:rPr lang="en-AU" smtClean="0"/>
              <a:t>‹#›</a:t>
            </a:fld>
            <a:endParaRPr lang="en-AU" dirty="0"/>
          </a:p>
        </p:txBody>
      </p:sp>
    </p:spTree>
    <p:extLst>
      <p:ext uri="{BB962C8B-B14F-4D97-AF65-F5344CB8AC3E}">
        <p14:creationId xmlns:p14="http://schemas.microsoft.com/office/powerpoint/2010/main" val="160220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sz="half" idx="1" hasCustomPrompt="1"/>
          </p:nvPr>
        </p:nvSpPr>
        <p:spPr>
          <a:xfrm>
            <a:off x="468000" y="2376000"/>
            <a:ext cx="5202000" cy="340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p:cNvSpPr>
            <a:spLocks noGrp="1"/>
          </p:cNvSpPr>
          <p:nvPr>
            <p:ph sz="half" idx="2" hasCustomPrompt="1"/>
          </p:nvPr>
        </p:nvSpPr>
        <p:spPr>
          <a:xfrm>
            <a:off x="6318000" y="2376000"/>
            <a:ext cx="5202000" cy="3402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p:cNvSpPr>
            <a:spLocks noGrp="1"/>
          </p:cNvSpPr>
          <p:nvPr>
            <p:ph type="dt" sz="half" idx="10"/>
          </p:nvPr>
        </p:nvSpPr>
        <p:spPr/>
        <p:txBody>
          <a:bodyPr/>
          <a:lstStyle>
            <a:lvl1pPr>
              <a:defRPr>
                <a:solidFill>
                  <a:schemeClr val="bg1"/>
                </a:solidFill>
              </a:defRPr>
            </a:lvl1pPr>
          </a:lstStyle>
          <a:p>
            <a:fld id="{A5C3B517-1850-483C-A970-FF8A2DEEB39F}" type="datetime1">
              <a:rPr lang="en-AU" smtClean="0"/>
              <a:t>18/03/2026</a:t>
            </a:fld>
            <a:endParaRPr lang="en-AU"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AU"/>
              <a:t>Coal Inspectorate Incident Periodical – March 2026</a:t>
            </a:r>
            <a:endParaRPr lang="en-AU"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81F681-0D87-4952-AA9D-FDB4C9838A02}" type="slidenum">
              <a:rPr lang="en-AU" smtClean="0"/>
              <a:pPr/>
              <a:t>‹#›</a:t>
            </a:fld>
            <a:endParaRPr lang="en-AU" dirty="0"/>
          </a:p>
        </p:txBody>
      </p:sp>
      <p:sp>
        <p:nvSpPr>
          <p:cNvPr id="8" name="Footer Curve">
            <a:extLst>
              <a:ext uri="{FF2B5EF4-FFF2-40B4-BE49-F238E27FC236}">
                <a16:creationId xmlns:a16="http://schemas.microsoft.com/office/drawing/2014/main" id="{D4D438FE-38AD-7C11-330E-BEF0021A21E1}"/>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2"/>
          </a:solidFill>
          <a:ln w="12703" cap="flat">
            <a:noFill/>
            <a:prstDash val="solid"/>
            <a:miter/>
          </a:ln>
        </p:spPr>
        <p:txBody>
          <a:bodyPr rtlCol="0" anchor="ctr"/>
          <a:lstStyle/>
          <a:p>
            <a:endParaRPr lang="en-AU" sz="600" dirty="0"/>
          </a:p>
        </p:txBody>
      </p:sp>
    </p:spTree>
    <p:extLst>
      <p:ext uri="{BB962C8B-B14F-4D97-AF65-F5344CB8AC3E}">
        <p14:creationId xmlns:p14="http://schemas.microsoft.com/office/powerpoint/2010/main" val="365845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000" y="1908000"/>
            <a:ext cx="5202000" cy="360000"/>
          </a:xfrm>
        </p:spPr>
        <p:txBody>
          <a:bodyPr anchor="b"/>
          <a:lstStyle>
            <a:lvl1pPr marL="0" indent="0">
              <a:buNone/>
              <a:defRPr sz="21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68000" y="2376000"/>
            <a:ext cx="5202000" cy="3042232"/>
          </a:xfrm>
        </p:spPr>
        <p:txBody>
          <a:bodyPr/>
          <a:lstStyle/>
          <a:p>
            <a:pPr lvl="0"/>
            <a:r>
              <a:rPr lang="en-AU"/>
              <a:t>Click an icon to add content, or insert text here. Click the Increase List Level button for styles. Level 1 body text, level 2 subheading, levels 3-5 body text. For large font uses levels 6-9.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Text Placeholder 4"/>
          <p:cNvSpPr>
            <a:spLocks noGrp="1"/>
          </p:cNvSpPr>
          <p:nvPr>
            <p:ph type="body" sz="quarter" idx="3"/>
          </p:nvPr>
        </p:nvSpPr>
        <p:spPr>
          <a:xfrm>
            <a:off x="6318000" y="1908000"/>
            <a:ext cx="5202000" cy="360000"/>
          </a:xfrm>
        </p:spPr>
        <p:txBody>
          <a:bodyPr anchor="b"/>
          <a:lstStyle>
            <a:lvl1pPr marL="0" indent="0">
              <a:buNone/>
              <a:defRPr sz="21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18000" y="2376000"/>
            <a:ext cx="5202000" cy="3042232"/>
          </a:xfrm>
        </p:spPr>
        <p:txBody>
          <a:bodyPr/>
          <a:lstStyle/>
          <a:p>
            <a:pPr lvl="0"/>
            <a:r>
              <a:rPr lang="en-AU"/>
              <a:t>Click an icon to add content, or insert text here. Click the Increase List Level button for styles. Level 1 body text, level 2 subheading, level 3 large subheading, level 4-5 bullets.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Date Placeholder 6"/>
          <p:cNvSpPr>
            <a:spLocks noGrp="1"/>
          </p:cNvSpPr>
          <p:nvPr>
            <p:ph type="dt" sz="half" idx="10"/>
          </p:nvPr>
        </p:nvSpPr>
        <p:spPr/>
        <p:txBody>
          <a:bodyPr/>
          <a:lstStyle/>
          <a:p>
            <a:fld id="{228B00E7-D2CB-49AB-926F-C073D2D7C470}" type="datetime1">
              <a:rPr lang="en-AU" smtClean="0"/>
              <a:t>18/03/2026</a:t>
            </a:fld>
            <a:endParaRPr lang="en-AU" dirty="0"/>
          </a:p>
        </p:txBody>
      </p:sp>
      <p:sp>
        <p:nvSpPr>
          <p:cNvPr id="8" name="Footer Placeholder 7"/>
          <p:cNvSpPr>
            <a:spLocks noGrp="1"/>
          </p:cNvSpPr>
          <p:nvPr>
            <p:ph type="ftr" sz="quarter" idx="11"/>
          </p:nvPr>
        </p:nvSpPr>
        <p:spPr/>
        <p:txBody>
          <a:bodyPr/>
          <a:lstStyle/>
          <a:p>
            <a:r>
              <a:rPr lang="en-AU"/>
              <a:t>Coal Inspectorate Incident Periodical – March 2026</a:t>
            </a:r>
            <a:endParaRPr lang="en-AU" dirty="0"/>
          </a:p>
        </p:txBody>
      </p:sp>
      <p:sp>
        <p:nvSpPr>
          <p:cNvPr id="9" name="Slide Number Placeholder 8"/>
          <p:cNvSpPr>
            <a:spLocks noGrp="1"/>
          </p:cNvSpPr>
          <p:nvPr>
            <p:ph type="sldNum" sz="quarter" idx="12"/>
          </p:nvPr>
        </p:nvSpPr>
        <p:spPr/>
        <p:txBody>
          <a:bodyPr/>
          <a:lstStyle/>
          <a:p>
            <a:fld id="{CE81F681-0D87-4952-AA9D-FDB4C9838A02}" type="slidenum">
              <a:rPr lang="en-AU" smtClean="0"/>
              <a:t>‹#›</a:t>
            </a:fld>
            <a:endParaRPr lang="en-AU" dirty="0"/>
          </a:p>
        </p:txBody>
      </p:sp>
      <p:sp>
        <p:nvSpPr>
          <p:cNvPr id="10" name="Title 9">
            <a:extLst>
              <a:ext uri="{FF2B5EF4-FFF2-40B4-BE49-F238E27FC236}">
                <a16:creationId xmlns:a16="http://schemas.microsoft.com/office/drawing/2014/main" id="{BC81168A-7DE3-A9D4-40C3-0F7D2E2C8EE4}"/>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98159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With 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453040-4044-4008-B45C-C6028FA64C5B}" type="datetime1">
              <a:rPr lang="en-AU" smtClean="0"/>
              <a:t>18/03/2026</a:t>
            </a:fld>
            <a:endParaRPr lang="en-AU" dirty="0"/>
          </a:p>
        </p:txBody>
      </p:sp>
      <p:sp>
        <p:nvSpPr>
          <p:cNvPr id="6" name="Footer Placeholder 5"/>
          <p:cNvSpPr>
            <a:spLocks noGrp="1"/>
          </p:cNvSpPr>
          <p:nvPr>
            <p:ph type="ftr" sz="quarter" idx="11"/>
          </p:nvPr>
        </p:nvSpPr>
        <p:spPr/>
        <p:txBody>
          <a:bodyPr/>
          <a:lstStyle/>
          <a:p>
            <a:r>
              <a:rPr lang="en-AU"/>
              <a:t>Coal Inspectorate Incident Periodical – March 2026</a:t>
            </a:r>
            <a:endParaRPr lang="en-AU" dirty="0"/>
          </a:p>
        </p:txBody>
      </p:sp>
      <p:sp>
        <p:nvSpPr>
          <p:cNvPr id="7" name="Slide Number Placeholder 6"/>
          <p:cNvSpPr>
            <a:spLocks noGrp="1"/>
          </p:cNvSpPr>
          <p:nvPr>
            <p:ph type="sldNum" sz="quarter" idx="12"/>
          </p:nvPr>
        </p:nvSpPr>
        <p:spPr/>
        <p:txBody>
          <a:bodyPr/>
          <a:lstStyle/>
          <a:p>
            <a:fld id="{CE81F681-0D87-4952-AA9D-FDB4C9838A02}" type="slidenum">
              <a:rPr lang="en-AU" smtClean="0"/>
              <a:t>‹#›</a:t>
            </a:fld>
            <a:endParaRPr lang="en-AU" dirty="0"/>
          </a:p>
        </p:txBody>
      </p:sp>
      <p:sp>
        <p:nvSpPr>
          <p:cNvPr id="77" name="TextBox 76">
            <a:extLst>
              <a:ext uri="{FF2B5EF4-FFF2-40B4-BE49-F238E27FC236}">
                <a16:creationId xmlns:a16="http://schemas.microsoft.com/office/drawing/2014/main" id="{6EC2033A-D0F0-F2F5-0A51-E4AAAD48A3C3}"/>
              </a:ext>
            </a:extLst>
          </p:cNvPr>
          <p:cNvSpPr txBox="1"/>
          <p:nvPr/>
        </p:nvSpPr>
        <p:spPr>
          <a:xfrm>
            <a:off x="11574717" y="6528689"/>
            <a:ext cx="232756" cy="196208"/>
          </a:xfrm>
          <a:prstGeom prst="rect">
            <a:avLst/>
          </a:prstGeom>
          <a:noFill/>
        </p:spPr>
        <p:txBody>
          <a:bodyPr wrap="none" rtlCol="0">
            <a:spAutoFit/>
          </a:bodyPr>
          <a:lstStyle/>
          <a:p>
            <a:pPr algn="l"/>
            <a:r>
              <a:rPr lang="en-AU" sz="675" b="1" spc="0" baseline="0" dirty="0">
                <a:ln/>
                <a:solidFill>
                  <a:srgbClr val="FFFFFF"/>
                </a:solidFill>
                <a:latin typeface="Arial"/>
                <a:cs typeface="Arial"/>
                <a:sym typeface="Arial"/>
                <a:rtl val="0"/>
              </a:rPr>
              <a:t>1</a:t>
            </a:r>
          </a:p>
        </p:txBody>
      </p:sp>
      <p:sp>
        <p:nvSpPr>
          <p:cNvPr id="84" name="Picture Placeholder 83">
            <a:extLst>
              <a:ext uri="{FF2B5EF4-FFF2-40B4-BE49-F238E27FC236}">
                <a16:creationId xmlns:a16="http://schemas.microsoft.com/office/drawing/2014/main" id="{A76B2EAC-44E1-A7BD-6B0D-80A59CF19589}"/>
              </a:ext>
            </a:extLst>
          </p:cNvPr>
          <p:cNvSpPr>
            <a:spLocks noGrp="1"/>
          </p:cNvSpPr>
          <p:nvPr>
            <p:ph type="pic" sz="quarter" idx="13" hasCustomPrompt="1"/>
          </p:nvPr>
        </p:nvSpPr>
        <p:spPr>
          <a:xfrm>
            <a:off x="6438900" y="2006600"/>
            <a:ext cx="5753100" cy="3909060"/>
          </a:xfrm>
          <a:custGeom>
            <a:avLst/>
            <a:gdLst>
              <a:gd name="connsiteX0" fmla="*/ 137160 w 11506200"/>
              <a:gd name="connsiteY0" fmla="*/ 0 h 7818120"/>
              <a:gd name="connsiteX1" fmla="*/ 11506200 w 11506200"/>
              <a:gd name="connsiteY1" fmla="*/ 0 h 7818120"/>
              <a:gd name="connsiteX2" fmla="*/ 11506200 w 11506200"/>
              <a:gd name="connsiteY2" fmla="*/ 7818120 h 7818120"/>
              <a:gd name="connsiteX3" fmla="*/ 137160 w 11506200"/>
              <a:gd name="connsiteY3" fmla="*/ 7818120 h 7818120"/>
              <a:gd name="connsiteX4" fmla="*/ 0 w 11506200"/>
              <a:gd name="connsiteY4" fmla="*/ 7680960 h 7818120"/>
              <a:gd name="connsiteX5" fmla="*/ 0 w 11506200"/>
              <a:gd name="connsiteY5" fmla="*/ 137160 h 7818120"/>
              <a:gd name="connsiteX6" fmla="*/ 137160 w 11506200"/>
              <a:gd name="connsiteY6" fmla="*/ 0 h 781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6200" h="7818120">
                <a:moveTo>
                  <a:pt x="137160" y="0"/>
                </a:moveTo>
                <a:lnTo>
                  <a:pt x="11506200" y="0"/>
                </a:lnTo>
                <a:lnTo>
                  <a:pt x="11506200" y="7818120"/>
                </a:lnTo>
                <a:lnTo>
                  <a:pt x="137160" y="7818120"/>
                </a:lnTo>
                <a:cubicBezTo>
                  <a:pt x="61409" y="7818120"/>
                  <a:pt x="0" y="7756711"/>
                  <a:pt x="0" y="7680960"/>
                </a:cubicBezTo>
                <a:lnTo>
                  <a:pt x="0" y="137160"/>
                </a:lnTo>
                <a:cubicBezTo>
                  <a:pt x="0" y="61409"/>
                  <a:pt x="61409" y="0"/>
                  <a:pt x="137160" y="0"/>
                </a:cubicBezTo>
                <a:close/>
              </a:path>
            </a:pathLst>
          </a:custGeom>
          <a:solidFill>
            <a:schemeClr val="bg1">
              <a:lumMod val="95000"/>
            </a:schemeClr>
          </a:solidFill>
        </p:spPr>
        <p:txBody>
          <a:bodyPr wrap="square" lIns="540000" tIns="720000" rIns="540000">
            <a:noAutofit/>
          </a:bodyPr>
          <a:lstStyle>
            <a:lvl1pPr algn="just">
              <a:defRPr sz="1200"/>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sp>
        <p:nvSpPr>
          <p:cNvPr id="82" name="Curve Element">
            <a:extLst>
              <a:ext uri="{FF2B5EF4-FFF2-40B4-BE49-F238E27FC236}">
                <a16:creationId xmlns:a16="http://schemas.microsoft.com/office/drawing/2014/main" id="{6F1E5546-C8DF-6474-7F1A-FB3D15BEE7EF}"/>
              </a:ext>
              <a:ext uri="{C183D7F6-B498-43B3-948B-1728B52AA6E4}">
                <adec:decorative xmlns:adec="http://schemas.microsoft.com/office/drawing/2017/decorative" val="1"/>
              </a:ext>
            </a:extLst>
          </p:cNvPr>
          <p:cNvSpPr/>
          <p:nvPr userDrawn="1"/>
        </p:nvSpPr>
        <p:spPr>
          <a:xfrm>
            <a:off x="2" y="0"/>
            <a:ext cx="10790818" cy="2058890"/>
          </a:xfrm>
          <a:custGeom>
            <a:avLst/>
            <a:gdLst>
              <a:gd name="connsiteX0" fmla="*/ 0 w 21581635"/>
              <a:gd name="connsiteY0" fmla="*/ 0 h 4117780"/>
              <a:gd name="connsiteX1" fmla="*/ 21581635 w 21581635"/>
              <a:gd name="connsiteY1" fmla="*/ 0 h 4117780"/>
              <a:gd name="connsiteX2" fmla="*/ 11255629 w 21581635"/>
              <a:gd name="connsiteY2" fmla="*/ 3384423 h 4117780"/>
              <a:gd name="connsiteX3" fmla="*/ 2107184 w 21581635"/>
              <a:gd name="connsiteY3" fmla="*/ 3395980 h 4117780"/>
              <a:gd name="connsiteX4" fmla="*/ 0 w 21581635"/>
              <a:gd name="connsiteY4" fmla="*/ 2711195 h 4117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1635" h="4117780">
                <a:moveTo>
                  <a:pt x="0" y="0"/>
                </a:moveTo>
                <a:lnTo>
                  <a:pt x="21581635" y="0"/>
                </a:lnTo>
                <a:lnTo>
                  <a:pt x="11255629" y="3384423"/>
                </a:lnTo>
                <a:cubicBezTo>
                  <a:pt x="8284591" y="4358259"/>
                  <a:pt x="5080762" y="4362323"/>
                  <a:pt x="2107184" y="3395980"/>
                </a:cubicBezTo>
                <a:lnTo>
                  <a:pt x="0" y="2711195"/>
                </a:lnTo>
                <a:close/>
              </a:path>
            </a:pathLst>
          </a:custGeom>
          <a:solidFill>
            <a:schemeClr val="accent1"/>
          </a:solidFill>
          <a:ln w="0" cap="flat">
            <a:noFill/>
            <a:prstDash val="solid"/>
            <a:miter/>
          </a:ln>
        </p:spPr>
        <p:txBody>
          <a:bodyPr rtlCol="0" anchor="ctr"/>
          <a:lstStyle/>
          <a:p>
            <a:endParaRPr lang="en-AU" sz="600" dirty="0"/>
          </a:p>
        </p:txBody>
      </p:sp>
      <p:sp>
        <p:nvSpPr>
          <p:cNvPr id="89" name="Text Placeholder 88">
            <a:extLst>
              <a:ext uri="{FF2B5EF4-FFF2-40B4-BE49-F238E27FC236}">
                <a16:creationId xmlns:a16="http://schemas.microsoft.com/office/drawing/2014/main" id="{5D1728BB-CC21-2810-A210-9FD1471DFCF3}"/>
              </a:ext>
            </a:extLst>
          </p:cNvPr>
          <p:cNvSpPr>
            <a:spLocks noGrp="1"/>
          </p:cNvSpPr>
          <p:nvPr>
            <p:ph type="body" sz="quarter" idx="14" hasCustomPrompt="1"/>
          </p:nvPr>
        </p:nvSpPr>
        <p:spPr>
          <a:xfrm>
            <a:off x="468000" y="2448000"/>
            <a:ext cx="4626000" cy="3402013"/>
          </a:xfrm>
        </p:spPr>
        <p:txBody>
          <a:bodyPr bIns="252000" anchor="ctr"/>
          <a:lstStyle>
            <a:lvl1pPr>
              <a:defRPr/>
            </a:lvl1pPr>
          </a:lstStyle>
          <a:p>
            <a:pPr lvl="0"/>
            <a:r>
              <a:rPr lang="en-AU"/>
              <a:t>Click here to insert text. Click the Increase List Level button for styles. Level 1 body text, level 2 subheading, level 3 large subheading, level 4-5 bullets. Click the Decrease List Level button to move backwards through 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3" name="Footer Curve">
            <a:extLst>
              <a:ext uri="{FF2B5EF4-FFF2-40B4-BE49-F238E27FC236}">
                <a16:creationId xmlns:a16="http://schemas.microsoft.com/office/drawing/2014/main" id="{E17BA787-5E97-BC0D-F8CD-AF390CE2D7B2}"/>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dirty="0"/>
          </a:p>
        </p:txBody>
      </p:sp>
      <p:sp>
        <p:nvSpPr>
          <p:cNvPr id="4" name="Title 3">
            <a:extLst>
              <a:ext uri="{FF2B5EF4-FFF2-40B4-BE49-F238E27FC236}">
                <a16:creationId xmlns:a16="http://schemas.microsoft.com/office/drawing/2014/main" id="{75E215DC-EB98-AA12-CAC9-92D9F8895708}"/>
              </a:ext>
            </a:extLst>
          </p:cNvPr>
          <p:cNvSpPr>
            <a:spLocks noGrp="1"/>
          </p:cNvSpPr>
          <p:nvPr>
            <p:ph type="title"/>
          </p:nvPr>
        </p:nvSpPr>
        <p:spPr>
          <a:xfrm>
            <a:off x="468001" y="432000"/>
            <a:ext cx="6480000" cy="1008000"/>
          </a:xfrm>
        </p:spPr>
        <p:txBody>
          <a:bodyPr/>
          <a:lstStyle>
            <a:lvl1pPr>
              <a:defRPr>
                <a:solidFill>
                  <a:schemeClr val="bg1"/>
                </a:solidFill>
              </a:defRPr>
            </a:lvl1pPr>
          </a:lstStyle>
          <a:p>
            <a:r>
              <a:rPr lang="en-US"/>
              <a:t>Click to edit Master title style</a:t>
            </a:r>
            <a:endParaRPr lang="en-AU" dirty="0"/>
          </a:p>
        </p:txBody>
      </p:sp>
      <p:pic>
        <p:nvPicPr>
          <p:cNvPr id="2" name="Graphic 1">
            <a:extLst>
              <a:ext uri="{FF2B5EF4-FFF2-40B4-BE49-F238E27FC236}">
                <a16:creationId xmlns:a16="http://schemas.microsoft.com/office/drawing/2014/main" id="{72E5EBDD-7A2A-3A0B-AAE3-541ADDCADB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383650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Photo Right With Text">
    <p:spTree>
      <p:nvGrpSpPr>
        <p:cNvPr id="1" name=""/>
        <p:cNvGrpSpPr/>
        <p:nvPr/>
      </p:nvGrpSpPr>
      <p:grpSpPr>
        <a:xfrm>
          <a:off x="0" y="0"/>
          <a:ext cx="0" cy="0"/>
          <a:chOff x="0" y="0"/>
          <a:chExt cx="0" cy="0"/>
        </a:xfrm>
      </p:grpSpPr>
      <p:sp>
        <p:nvSpPr>
          <p:cNvPr id="13" name="Header Curve">
            <a:extLst>
              <a:ext uri="{FF2B5EF4-FFF2-40B4-BE49-F238E27FC236}">
                <a16:creationId xmlns:a16="http://schemas.microsoft.com/office/drawing/2014/main" id="{DFC738A3-190A-3BE5-8E58-65D9BA10BBA8}"/>
              </a:ext>
              <a:ext uri="{C183D7F6-B498-43B3-948B-1728B52AA6E4}">
                <adec:decorative xmlns:adec="http://schemas.microsoft.com/office/drawing/2017/decorative" val="1"/>
              </a:ext>
            </a:extLst>
          </p:cNvPr>
          <p:cNvSpPr/>
          <p:nvPr/>
        </p:nvSpPr>
        <p:spPr>
          <a:xfrm>
            <a:off x="0" y="1"/>
            <a:ext cx="4334993" cy="2194655"/>
          </a:xfrm>
          <a:custGeom>
            <a:avLst/>
            <a:gdLst>
              <a:gd name="connsiteX0" fmla="*/ 0 w 8669985"/>
              <a:gd name="connsiteY0" fmla="*/ 0 h 4389309"/>
              <a:gd name="connsiteX1" fmla="*/ 8456929 w 8669985"/>
              <a:gd name="connsiteY1" fmla="*/ 0 h 4389309"/>
              <a:gd name="connsiteX2" fmla="*/ 8660765 w 8669985"/>
              <a:gd name="connsiteY2" fmla="*/ 1900809 h 4389309"/>
              <a:gd name="connsiteX3" fmla="*/ 7236968 w 8669985"/>
              <a:gd name="connsiteY3" fmla="*/ 3656076 h 4389309"/>
              <a:gd name="connsiteX4" fmla="*/ 0 w 8669985"/>
              <a:gd name="connsiteY4" fmla="*/ 4389309 h 43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9985" h="4389309">
                <a:moveTo>
                  <a:pt x="0" y="0"/>
                </a:moveTo>
                <a:lnTo>
                  <a:pt x="8456929" y="0"/>
                </a:lnTo>
                <a:lnTo>
                  <a:pt x="8660765" y="1900809"/>
                </a:lnTo>
                <a:cubicBezTo>
                  <a:pt x="8754999" y="2779522"/>
                  <a:pt x="8116189" y="3567049"/>
                  <a:pt x="7236968" y="3656076"/>
                </a:cubicBezTo>
                <a:lnTo>
                  <a:pt x="0" y="4389309"/>
                </a:lnTo>
                <a:close/>
              </a:path>
            </a:pathLst>
          </a:custGeom>
          <a:solidFill>
            <a:schemeClr val="accent1"/>
          </a:solidFill>
          <a:ln w="0" cap="flat">
            <a:noFill/>
            <a:prstDash val="solid"/>
            <a:miter/>
          </a:ln>
        </p:spPr>
        <p:txBody>
          <a:bodyPr rtlCol="0" anchor="ctr"/>
          <a:lstStyle/>
          <a:p>
            <a:endParaRPr lang="en-AU" sz="600" dirty="0"/>
          </a:p>
        </p:txBody>
      </p:sp>
      <p:sp>
        <p:nvSpPr>
          <p:cNvPr id="19" name="Picture Background Curve">
            <a:extLst>
              <a:ext uri="{FF2B5EF4-FFF2-40B4-BE49-F238E27FC236}">
                <a16:creationId xmlns:a16="http://schemas.microsoft.com/office/drawing/2014/main" id="{7753F5BD-B071-9966-FD65-1AB5203166E7}"/>
              </a:ext>
              <a:ext uri="{C183D7F6-B498-43B3-948B-1728B52AA6E4}">
                <adec:decorative xmlns:adec="http://schemas.microsoft.com/office/drawing/2017/decorative" val="1"/>
              </a:ext>
            </a:extLst>
          </p:cNvPr>
          <p:cNvSpPr/>
          <p:nvPr/>
        </p:nvSpPr>
        <p:spPr>
          <a:xfrm>
            <a:off x="5029194" y="1"/>
            <a:ext cx="7162806" cy="6858000"/>
          </a:xfrm>
          <a:custGeom>
            <a:avLst/>
            <a:gdLst>
              <a:gd name="connsiteX0" fmla="*/ 10499732 w 14325612"/>
              <a:gd name="connsiteY0" fmla="*/ 0 h 13715999"/>
              <a:gd name="connsiteX1" fmla="*/ 14325612 w 14325612"/>
              <a:gd name="connsiteY1" fmla="*/ 0 h 13715999"/>
              <a:gd name="connsiteX2" fmla="*/ 14325612 w 14325612"/>
              <a:gd name="connsiteY2" fmla="*/ 13715999 h 13715999"/>
              <a:gd name="connsiteX3" fmla="*/ 2114205 w 14325612"/>
              <a:gd name="connsiteY3" fmla="*/ 13715999 h 13715999"/>
              <a:gd name="connsiteX4" fmla="*/ 143649 w 14325612"/>
              <a:gd name="connsiteY4" fmla="*/ 6785613 h 13715999"/>
              <a:gd name="connsiteX5" fmla="*/ 2740798 w 14325612"/>
              <a:gd name="connsiteY5" fmla="*/ 2156842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5612" h="13715999">
                <a:moveTo>
                  <a:pt x="10499732" y="0"/>
                </a:moveTo>
                <a:lnTo>
                  <a:pt x="14325612" y="0"/>
                </a:lnTo>
                <a:lnTo>
                  <a:pt x="14325612" y="13715999"/>
                </a:lnTo>
                <a:lnTo>
                  <a:pt x="2114205" y="13715999"/>
                </a:lnTo>
                <a:lnTo>
                  <a:pt x="143649" y="6785613"/>
                </a:lnTo>
                <a:cubicBezTo>
                  <a:pt x="-423914" y="4789426"/>
                  <a:pt x="741310" y="2712721"/>
                  <a:pt x="2740798" y="2156842"/>
                </a:cubicBezTo>
                <a:close/>
              </a:path>
            </a:pathLst>
          </a:custGeom>
          <a:solidFill>
            <a:schemeClr val="accent2"/>
          </a:solidFill>
          <a:ln w="0" cap="flat">
            <a:noFill/>
            <a:prstDash val="solid"/>
            <a:miter/>
          </a:ln>
        </p:spPr>
        <p:txBody>
          <a:bodyPr rtlCol="0" anchor="ctr"/>
          <a:lstStyle/>
          <a:p>
            <a:endParaRPr lang="en-AU" sz="600" dirty="0"/>
          </a:p>
        </p:txBody>
      </p:sp>
      <p:sp>
        <p:nvSpPr>
          <p:cNvPr id="31" name="Picture Placeholder 4">
            <a:extLst>
              <a:ext uri="{FF2B5EF4-FFF2-40B4-BE49-F238E27FC236}">
                <a16:creationId xmlns:a16="http://schemas.microsoft.com/office/drawing/2014/main" id="{6B01E4A1-EBDC-CCA0-2A18-37E9EBBA4969}"/>
              </a:ext>
            </a:extLst>
          </p:cNvPr>
          <p:cNvSpPr>
            <a:spLocks noGrp="1"/>
          </p:cNvSpPr>
          <p:nvPr>
            <p:ph type="pic" sz="quarter" idx="15" hasCustomPrompt="1"/>
          </p:nvPr>
        </p:nvSpPr>
        <p:spPr>
          <a:xfrm>
            <a:off x="5031602" y="0"/>
            <a:ext cx="7159605" cy="6858865"/>
          </a:xfrm>
          <a:custGeom>
            <a:avLst/>
            <a:gdLst>
              <a:gd name="connsiteX0" fmla="*/ 7359850 w 11806658"/>
              <a:gd name="connsiteY0" fmla="*/ 0 h 11310776"/>
              <a:gd name="connsiteX1" fmla="*/ 11806658 w 11806658"/>
              <a:gd name="connsiteY1" fmla="*/ 0 h 11310776"/>
              <a:gd name="connsiteX2" fmla="*/ 11806658 w 11806658"/>
              <a:gd name="connsiteY2" fmla="*/ 11310776 h 11310776"/>
              <a:gd name="connsiteX3" fmla="*/ 2037528 w 11806658"/>
              <a:gd name="connsiteY3" fmla="*/ 11310776 h 11310776"/>
              <a:gd name="connsiteX4" fmla="*/ 1876044 w 11806658"/>
              <a:gd name="connsiteY4" fmla="*/ 10827980 h 11310776"/>
              <a:gd name="connsiteX5" fmla="*/ 991003 w 11806658"/>
              <a:gd name="connsiteY5" fmla="*/ 8124193 h 11310776"/>
              <a:gd name="connsiteX6" fmla="*/ 215987 w 11806658"/>
              <a:gd name="connsiteY6" fmla="*/ 5759508 h 11310776"/>
              <a:gd name="connsiteX7" fmla="*/ 15754 w 11806658"/>
              <a:gd name="connsiteY7" fmla="*/ 4866081 h 11310776"/>
              <a:gd name="connsiteX8" fmla="*/ 0 w 11806658"/>
              <a:gd name="connsiteY8" fmla="*/ 4697737 h 11310776"/>
              <a:gd name="connsiteX9" fmla="*/ 0 w 11806658"/>
              <a:gd name="connsiteY9" fmla="*/ 4516689 h 11310776"/>
              <a:gd name="connsiteX10" fmla="*/ 25410 w 11806658"/>
              <a:gd name="connsiteY10" fmla="*/ 4262584 h 11310776"/>
              <a:gd name="connsiteX11" fmla="*/ 343039 w 11806658"/>
              <a:gd name="connsiteY11" fmla="*/ 3211740 h 11310776"/>
              <a:gd name="connsiteX12" fmla="*/ 1032929 w 11806658"/>
              <a:gd name="connsiteY12" fmla="*/ 2315644 h 11310776"/>
              <a:gd name="connsiteX13" fmla="*/ 2089237 w 11806658"/>
              <a:gd name="connsiteY13" fmla="*/ 1698300 h 11310776"/>
              <a:gd name="connsiteX14" fmla="*/ 4546544 w 11806658"/>
              <a:gd name="connsiteY14" fmla="*/ 907911 h 11310776"/>
              <a:gd name="connsiteX15" fmla="*/ 6968530 w 11806658"/>
              <a:gd name="connsiteY15" fmla="*/ 130355 h 11310776"/>
              <a:gd name="connsiteX16" fmla="*/ 7359850 w 11806658"/>
              <a:gd name="connsiteY16" fmla="*/ 0 h 113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06658" h="11310776">
                <a:moveTo>
                  <a:pt x="7359850" y="0"/>
                </a:moveTo>
                <a:lnTo>
                  <a:pt x="11806658" y="0"/>
                </a:lnTo>
                <a:lnTo>
                  <a:pt x="11806658" y="11310776"/>
                </a:lnTo>
                <a:lnTo>
                  <a:pt x="2037528" y="11310776"/>
                </a:lnTo>
                <a:cubicBezTo>
                  <a:pt x="1983658" y="11149929"/>
                  <a:pt x="1928772" y="10989463"/>
                  <a:pt x="1876044" y="10827980"/>
                </a:cubicBezTo>
                <a:cubicBezTo>
                  <a:pt x="1580687" y="9926930"/>
                  <a:pt x="1285674" y="9025663"/>
                  <a:pt x="991003" y="8124193"/>
                </a:cubicBezTo>
                <a:cubicBezTo>
                  <a:pt x="733002" y="7335876"/>
                  <a:pt x="474665" y="6547648"/>
                  <a:pt x="215987" y="5759508"/>
                </a:cubicBezTo>
                <a:cubicBezTo>
                  <a:pt x="120317" y="5467925"/>
                  <a:pt x="35574" y="5174562"/>
                  <a:pt x="15754" y="4866081"/>
                </a:cubicBezTo>
                <a:cubicBezTo>
                  <a:pt x="12705" y="4809924"/>
                  <a:pt x="5336" y="4753894"/>
                  <a:pt x="0" y="4697737"/>
                </a:cubicBezTo>
                <a:lnTo>
                  <a:pt x="0" y="4516689"/>
                </a:lnTo>
                <a:cubicBezTo>
                  <a:pt x="8512" y="4432072"/>
                  <a:pt x="16517" y="4347329"/>
                  <a:pt x="25410" y="4262584"/>
                </a:cubicBezTo>
                <a:cubicBezTo>
                  <a:pt x="65565" y="3895710"/>
                  <a:pt x="173254" y="3539431"/>
                  <a:pt x="343039" y="3211740"/>
                </a:cubicBezTo>
                <a:cubicBezTo>
                  <a:pt x="515896" y="2873135"/>
                  <a:pt x="749779" y="2569342"/>
                  <a:pt x="1032929" y="2315644"/>
                </a:cubicBezTo>
                <a:cubicBezTo>
                  <a:pt x="1343191" y="2037020"/>
                  <a:pt x="1694488" y="1827640"/>
                  <a:pt x="2089237" y="1698300"/>
                </a:cubicBezTo>
                <a:cubicBezTo>
                  <a:pt x="2906943" y="1430602"/>
                  <a:pt x="3727314" y="1170908"/>
                  <a:pt x="4546544" y="907911"/>
                </a:cubicBezTo>
                <a:cubicBezTo>
                  <a:pt x="5353920" y="648896"/>
                  <a:pt x="6161245" y="389709"/>
                  <a:pt x="6968530" y="130355"/>
                </a:cubicBezTo>
                <a:cubicBezTo>
                  <a:pt x="7099012" y="88936"/>
                  <a:pt x="7229240" y="43579"/>
                  <a:pt x="7359850" y="0"/>
                </a:cubicBezTo>
                <a:close/>
              </a:path>
            </a:pathLst>
          </a:custGeom>
          <a:solidFill>
            <a:schemeClr val="bg1">
              <a:lumMod val="95000"/>
            </a:schemeClr>
          </a:solidFill>
        </p:spPr>
        <p:txBody>
          <a:bodyPr wrap="square" lIns="1620000" tIns="1980000" rIns="1080000">
            <a:noAutofit/>
          </a:bodyPr>
          <a:lstStyle>
            <a:lvl1pPr algn="just">
              <a:defRPr/>
            </a:lvl1pPr>
          </a:lstStyle>
          <a:p>
            <a:r>
              <a:rPr lang="en-AU" dirty="0"/>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p>
        </p:txBody>
      </p:sp>
      <p:sp>
        <p:nvSpPr>
          <p:cNvPr id="33" name="Footer Placeholder 32">
            <a:extLst>
              <a:ext uri="{FF2B5EF4-FFF2-40B4-BE49-F238E27FC236}">
                <a16:creationId xmlns:a16="http://schemas.microsoft.com/office/drawing/2014/main" id="{961A07C8-3A94-92F9-9D7F-6B983FB7271A}"/>
              </a:ext>
            </a:extLst>
          </p:cNvPr>
          <p:cNvSpPr>
            <a:spLocks noGrp="1"/>
          </p:cNvSpPr>
          <p:nvPr>
            <p:ph type="ftr" sz="quarter" idx="17"/>
          </p:nvPr>
        </p:nvSpPr>
        <p:spPr/>
        <p:txBody>
          <a:bodyPr/>
          <a:lstStyle/>
          <a:p>
            <a:r>
              <a:rPr lang="en-AU"/>
              <a:t>Coal Inspectorate Incident Periodical – March 2026</a:t>
            </a:r>
            <a:endParaRPr lang="en-AU" dirty="0"/>
          </a:p>
        </p:txBody>
      </p:sp>
      <p:sp>
        <p:nvSpPr>
          <p:cNvPr id="8" name="Text Placeholder 6">
            <a:extLst>
              <a:ext uri="{FF2B5EF4-FFF2-40B4-BE49-F238E27FC236}">
                <a16:creationId xmlns:a16="http://schemas.microsoft.com/office/drawing/2014/main" id="{0799B1B4-AE6A-3AA1-4718-07A1026B6FE6}"/>
              </a:ext>
            </a:extLst>
          </p:cNvPr>
          <p:cNvSpPr>
            <a:spLocks noGrp="1"/>
          </p:cNvSpPr>
          <p:nvPr>
            <p:ph type="body" sz="quarter" idx="20" hasCustomPrompt="1"/>
          </p:nvPr>
        </p:nvSpPr>
        <p:spPr>
          <a:xfrm>
            <a:off x="468000" y="2376000"/>
            <a:ext cx="4113000" cy="3402000"/>
          </a:xfrm>
        </p:spPr>
        <p:txBody>
          <a:bodyPr/>
          <a:lstStyle>
            <a:lvl1pPr>
              <a:spcBef>
                <a:spcPts val="900"/>
              </a:spcBef>
              <a:defRPr sz="2100">
                <a:solidFill>
                  <a:srgbClr val="758799"/>
                </a:solidFill>
              </a:defRPr>
            </a:lvl1pPr>
            <a:lvl2pPr>
              <a:spcAft>
                <a:spcPts val="600"/>
              </a:spcAft>
              <a:defRPr sz="2900">
                <a:solidFill>
                  <a:schemeClr val="accent2"/>
                </a:solidFill>
              </a:defRPr>
            </a:lvl2pPr>
            <a:lvl3pPr marL="180000" indent="-180000">
              <a:spcBef>
                <a:spcPts val="900"/>
              </a:spcBef>
              <a:buFont typeface="Wingdings" panose="05000000000000000000" pitchFamily="2" charset="2"/>
              <a:buChar char=""/>
              <a:defRPr sz="2100">
                <a:solidFill>
                  <a:srgbClr val="758799"/>
                </a:solidFill>
              </a:defRPr>
            </a:lvl3pPr>
            <a:lvl4pPr marL="360000" indent="-180000">
              <a:spcBef>
                <a:spcPts val="900"/>
              </a:spcBef>
              <a:buFont typeface="Arial" panose="020B0604020202020204" pitchFamily="34" charset="0"/>
              <a:buChar char="-"/>
              <a:defRPr sz="2100">
                <a:solidFill>
                  <a:srgbClr val="758799"/>
                </a:solidFill>
              </a:defRPr>
            </a:lvl4pPr>
            <a:lvl5pPr>
              <a:spcBef>
                <a:spcPts val="900"/>
              </a:spcBef>
              <a:buSzPct val="100000"/>
              <a:defRPr sz="2100">
                <a:solidFill>
                  <a:srgbClr val="758799"/>
                </a:solidFill>
              </a:defRPr>
            </a:lvl5pPr>
            <a:lvl6pPr>
              <a:spcBef>
                <a:spcPts val="800"/>
              </a:spcBef>
              <a:defRPr sz="1200">
                <a:solidFill>
                  <a:schemeClr val="tx2"/>
                </a:solidFill>
              </a:defRPr>
            </a:lvl6pPr>
            <a:lvl7pPr>
              <a:spcAft>
                <a:spcPts val="0"/>
              </a:spcAft>
              <a:defRPr sz="2100">
                <a:solidFill>
                  <a:schemeClr val="accent2"/>
                </a:solidFill>
              </a:defRPr>
            </a:lvl7pPr>
            <a:lvl8pPr marL="180000" indent="-180000">
              <a:spcBef>
                <a:spcPts val="800"/>
              </a:spcBef>
              <a:buFont typeface="Arial" panose="020B0604020202020204" pitchFamily="34" charset="0"/>
              <a:buChar char="•"/>
              <a:defRPr sz="1200">
                <a:solidFill>
                  <a:schemeClr val="tx2"/>
                </a:solidFill>
              </a:defRPr>
            </a:lvl8pPr>
            <a:lvl9pPr marL="360000" indent="-180000">
              <a:spcBef>
                <a:spcPts val="800"/>
              </a:spcBef>
              <a:buFont typeface="Arial" panose="020B0604020202020204" pitchFamily="34" charset="0"/>
              <a:buChar char="–"/>
              <a:defRPr sz="1200">
                <a:solidFill>
                  <a:schemeClr val="tx2"/>
                </a:solidFill>
              </a:defRPr>
            </a:lvl9pPr>
          </a:lstStyle>
          <a:p>
            <a:pPr lvl="0"/>
            <a:r>
              <a:rPr lang="en-AU" dirty="0"/>
              <a:t>Insert text here. Click the Increase List Level button for styles. Level 1 body text, level 2 subheading, levels 3-5 body text. For small font uses levels 6-9. Click the Decrease List Level button to move backwards through styles</a:t>
            </a:r>
          </a:p>
          <a:p>
            <a:pPr lvl="1"/>
            <a:r>
              <a:rPr lang="en-AU" dirty="0"/>
              <a:t>Second level</a:t>
            </a:r>
          </a:p>
          <a:p>
            <a:pPr lvl="2"/>
            <a:r>
              <a:rPr lang="en-AU" dirty="0"/>
              <a:t>Third level</a:t>
            </a:r>
          </a:p>
          <a:p>
            <a:pPr lvl="3"/>
            <a:r>
              <a:rPr lang="en-AU" dirty="0"/>
              <a:t>Fourth level</a:t>
            </a:r>
          </a:p>
          <a:p>
            <a:pPr lvl="4"/>
            <a:r>
              <a:rPr lang="en-AU" dirty="0"/>
              <a:t>Fifth level</a:t>
            </a:r>
          </a:p>
          <a:p>
            <a:pPr lvl="5"/>
            <a:r>
              <a:rPr lang="en-AU" dirty="0"/>
              <a:t>Sixth</a:t>
            </a:r>
          </a:p>
          <a:p>
            <a:pPr lvl="6"/>
            <a:r>
              <a:rPr lang="en-AU" dirty="0"/>
              <a:t>Seventh</a:t>
            </a:r>
          </a:p>
          <a:p>
            <a:pPr lvl="7"/>
            <a:r>
              <a:rPr lang="en-AU" dirty="0"/>
              <a:t>Eight</a:t>
            </a:r>
          </a:p>
          <a:p>
            <a:pPr lvl="8"/>
            <a:r>
              <a:rPr lang="en-AU" dirty="0"/>
              <a:t>Nine</a:t>
            </a:r>
          </a:p>
        </p:txBody>
      </p:sp>
      <p:sp>
        <p:nvSpPr>
          <p:cNvPr id="3" name="Title 2">
            <a:extLst>
              <a:ext uri="{FF2B5EF4-FFF2-40B4-BE49-F238E27FC236}">
                <a16:creationId xmlns:a16="http://schemas.microsoft.com/office/drawing/2014/main" id="{89757D27-C3B1-9D26-AE08-D7A628C333E3}"/>
              </a:ext>
            </a:extLst>
          </p:cNvPr>
          <p:cNvSpPr>
            <a:spLocks noGrp="1"/>
          </p:cNvSpPr>
          <p:nvPr>
            <p:ph type="title"/>
          </p:nvPr>
        </p:nvSpPr>
        <p:spPr>
          <a:xfrm>
            <a:off x="468000" y="432000"/>
            <a:ext cx="3599175" cy="1008000"/>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69019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Photo Left Wtih Text">
    <p:spTree>
      <p:nvGrpSpPr>
        <p:cNvPr id="1" name=""/>
        <p:cNvGrpSpPr/>
        <p:nvPr/>
      </p:nvGrpSpPr>
      <p:grpSpPr>
        <a:xfrm>
          <a:off x="0" y="0"/>
          <a:ext cx="0" cy="0"/>
          <a:chOff x="0" y="0"/>
          <a:chExt cx="0" cy="0"/>
        </a:xfrm>
      </p:grpSpPr>
      <p:sp>
        <p:nvSpPr>
          <p:cNvPr id="6" name="Footer Curve">
            <a:extLst>
              <a:ext uri="{FF2B5EF4-FFF2-40B4-BE49-F238E27FC236}">
                <a16:creationId xmlns:a16="http://schemas.microsoft.com/office/drawing/2014/main" id="{5B722E75-AA0D-50EF-3CC6-B10827B63F1B}"/>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dirty="0"/>
          </a:p>
        </p:txBody>
      </p:sp>
      <p:sp>
        <p:nvSpPr>
          <p:cNvPr id="2" name="Photo Background Cuver">
            <a:extLst>
              <a:ext uri="{FF2B5EF4-FFF2-40B4-BE49-F238E27FC236}">
                <a16:creationId xmlns:a16="http://schemas.microsoft.com/office/drawing/2014/main" id="{89888636-C2BF-6CC5-F3E6-B91B58DB8E81}"/>
              </a:ext>
              <a:ext uri="{C183D7F6-B498-43B3-948B-1728B52AA6E4}">
                <adec:decorative xmlns:adec="http://schemas.microsoft.com/office/drawing/2017/decorative" val="1"/>
              </a:ext>
            </a:extLst>
          </p:cNvPr>
          <p:cNvSpPr/>
          <p:nvPr userDrawn="1"/>
        </p:nvSpPr>
        <p:spPr>
          <a:xfrm>
            <a:off x="0" y="-1"/>
            <a:ext cx="6489527" cy="6861600"/>
          </a:xfrm>
          <a:custGeom>
            <a:avLst/>
            <a:gdLst/>
            <a:ahLst/>
            <a:cxnLst/>
            <a:rect l="l" t="t" r="r" b="b"/>
            <a:pathLst>
              <a:path w="10701655" h="11308715">
                <a:moveTo>
                  <a:pt x="2044715" y="0"/>
                </a:moveTo>
                <a:lnTo>
                  <a:pt x="0" y="0"/>
                </a:lnTo>
                <a:lnTo>
                  <a:pt x="0" y="11308556"/>
                </a:lnTo>
                <a:lnTo>
                  <a:pt x="8958162" y="11308556"/>
                </a:lnTo>
                <a:lnTo>
                  <a:pt x="10582813" y="5594535"/>
                </a:lnTo>
                <a:lnTo>
                  <a:pt x="10595676" y="5547940"/>
                </a:lnTo>
                <a:lnTo>
                  <a:pt x="10607779" y="5501315"/>
                </a:lnTo>
                <a:lnTo>
                  <a:pt x="10619127" y="5454669"/>
                </a:lnTo>
                <a:lnTo>
                  <a:pt x="10629724" y="5408007"/>
                </a:lnTo>
                <a:lnTo>
                  <a:pt x="10639572" y="5361336"/>
                </a:lnTo>
                <a:lnTo>
                  <a:pt x="10648676" y="5314663"/>
                </a:lnTo>
                <a:lnTo>
                  <a:pt x="10657039" y="5267994"/>
                </a:lnTo>
                <a:lnTo>
                  <a:pt x="10664666" y="5221336"/>
                </a:lnTo>
                <a:lnTo>
                  <a:pt x="10671560" y="5174696"/>
                </a:lnTo>
                <a:lnTo>
                  <a:pt x="10677724" y="5128081"/>
                </a:lnTo>
                <a:lnTo>
                  <a:pt x="10683163" y="5081496"/>
                </a:lnTo>
                <a:lnTo>
                  <a:pt x="10687880" y="5034949"/>
                </a:lnTo>
                <a:lnTo>
                  <a:pt x="10691878" y="4988446"/>
                </a:lnTo>
                <a:lnTo>
                  <a:pt x="10695163" y="4941995"/>
                </a:lnTo>
                <a:lnTo>
                  <a:pt x="10697736" y="4895601"/>
                </a:lnTo>
                <a:lnTo>
                  <a:pt x="10699603" y="4849271"/>
                </a:lnTo>
                <a:lnTo>
                  <a:pt x="10700767" y="4803012"/>
                </a:lnTo>
                <a:lnTo>
                  <a:pt x="10701231" y="4756831"/>
                </a:lnTo>
                <a:lnTo>
                  <a:pt x="10700999" y="4710734"/>
                </a:lnTo>
                <a:lnTo>
                  <a:pt x="10700076" y="4664728"/>
                </a:lnTo>
                <a:lnTo>
                  <a:pt x="10698464" y="4618819"/>
                </a:lnTo>
                <a:lnTo>
                  <a:pt x="10696167" y="4573014"/>
                </a:lnTo>
                <a:lnTo>
                  <a:pt x="10693190" y="4527321"/>
                </a:lnTo>
                <a:lnTo>
                  <a:pt x="10689536" y="4481745"/>
                </a:lnTo>
                <a:lnTo>
                  <a:pt x="10685208" y="4436293"/>
                </a:lnTo>
                <a:lnTo>
                  <a:pt x="10680211" y="4390972"/>
                </a:lnTo>
                <a:lnTo>
                  <a:pt x="10674548" y="4345788"/>
                </a:lnTo>
                <a:lnTo>
                  <a:pt x="10668223" y="4300748"/>
                </a:lnTo>
                <a:lnTo>
                  <a:pt x="10661239" y="4255859"/>
                </a:lnTo>
                <a:lnTo>
                  <a:pt x="10653601" y="4211128"/>
                </a:lnTo>
                <a:lnTo>
                  <a:pt x="10645312" y="4166561"/>
                </a:lnTo>
                <a:lnTo>
                  <a:pt x="10636376" y="4122164"/>
                </a:lnTo>
                <a:lnTo>
                  <a:pt x="10626796" y="4077945"/>
                </a:lnTo>
                <a:lnTo>
                  <a:pt x="10616576" y="4033909"/>
                </a:lnTo>
                <a:lnTo>
                  <a:pt x="10605720" y="3990065"/>
                </a:lnTo>
                <a:lnTo>
                  <a:pt x="10594233" y="3946417"/>
                </a:lnTo>
                <a:lnTo>
                  <a:pt x="10582116" y="3902974"/>
                </a:lnTo>
                <a:lnTo>
                  <a:pt x="10569375" y="3859741"/>
                </a:lnTo>
                <a:lnTo>
                  <a:pt x="10556012" y="3816726"/>
                </a:lnTo>
                <a:lnTo>
                  <a:pt x="10542033" y="3773934"/>
                </a:lnTo>
                <a:lnTo>
                  <a:pt x="10527440" y="3731373"/>
                </a:lnTo>
                <a:lnTo>
                  <a:pt x="10512236" y="3689050"/>
                </a:lnTo>
                <a:lnTo>
                  <a:pt x="10496427" y="3646970"/>
                </a:lnTo>
                <a:lnTo>
                  <a:pt x="10480015" y="3605141"/>
                </a:lnTo>
                <a:lnTo>
                  <a:pt x="10463005" y="3563568"/>
                </a:lnTo>
                <a:lnTo>
                  <a:pt x="10445399" y="3522260"/>
                </a:lnTo>
                <a:lnTo>
                  <a:pt x="10427203" y="3481223"/>
                </a:lnTo>
                <a:lnTo>
                  <a:pt x="10408419" y="3440462"/>
                </a:lnTo>
                <a:lnTo>
                  <a:pt x="10389051" y="3399985"/>
                </a:lnTo>
                <a:lnTo>
                  <a:pt x="10369103" y="3359799"/>
                </a:lnTo>
                <a:lnTo>
                  <a:pt x="10348579" y="3319910"/>
                </a:lnTo>
                <a:lnTo>
                  <a:pt x="10327482" y="3280324"/>
                </a:lnTo>
                <a:lnTo>
                  <a:pt x="10305817" y="3241049"/>
                </a:lnTo>
                <a:lnTo>
                  <a:pt x="10283586" y="3202091"/>
                </a:lnTo>
                <a:lnTo>
                  <a:pt x="10260794" y="3163457"/>
                </a:lnTo>
                <a:lnTo>
                  <a:pt x="10237444" y="3125153"/>
                </a:lnTo>
                <a:lnTo>
                  <a:pt x="10213541" y="3087186"/>
                </a:lnTo>
                <a:lnTo>
                  <a:pt x="10189087" y="3049563"/>
                </a:lnTo>
                <a:lnTo>
                  <a:pt x="10164087" y="3012290"/>
                </a:lnTo>
                <a:lnTo>
                  <a:pt x="10138544" y="2975374"/>
                </a:lnTo>
                <a:lnTo>
                  <a:pt x="10112463" y="2938821"/>
                </a:lnTo>
                <a:lnTo>
                  <a:pt x="10085846" y="2902639"/>
                </a:lnTo>
                <a:lnTo>
                  <a:pt x="10058697" y="2866834"/>
                </a:lnTo>
                <a:lnTo>
                  <a:pt x="10031021" y="2831413"/>
                </a:lnTo>
                <a:lnTo>
                  <a:pt x="10002820" y="2796382"/>
                </a:lnTo>
                <a:lnTo>
                  <a:pt x="9974100" y="2761747"/>
                </a:lnTo>
                <a:lnTo>
                  <a:pt x="9944863" y="2727516"/>
                </a:lnTo>
                <a:lnTo>
                  <a:pt x="9915113" y="2693696"/>
                </a:lnTo>
                <a:lnTo>
                  <a:pt x="9884854" y="2660292"/>
                </a:lnTo>
                <a:lnTo>
                  <a:pt x="9854089" y="2627312"/>
                </a:lnTo>
                <a:lnTo>
                  <a:pt x="9822823" y="2594761"/>
                </a:lnTo>
                <a:lnTo>
                  <a:pt x="9791059" y="2562648"/>
                </a:lnTo>
                <a:lnTo>
                  <a:pt x="9758801" y="2530978"/>
                </a:lnTo>
                <a:lnTo>
                  <a:pt x="9726052" y="2499758"/>
                </a:lnTo>
                <a:lnTo>
                  <a:pt x="9692817" y="2468995"/>
                </a:lnTo>
                <a:lnTo>
                  <a:pt x="9659098" y="2438696"/>
                </a:lnTo>
                <a:lnTo>
                  <a:pt x="9624901" y="2408866"/>
                </a:lnTo>
                <a:lnTo>
                  <a:pt x="9590228" y="2379513"/>
                </a:lnTo>
                <a:lnTo>
                  <a:pt x="9555083" y="2350644"/>
                </a:lnTo>
                <a:lnTo>
                  <a:pt x="9519470" y="2322265"/>
                </a:lnTo>
                <a:lnTo>
                  <a:pt x="9483392" y="2294382"/>
                </a:lnTo>
                <a:lnTo>
                  <a:pt x="9446855" y="2267002"/>
                </a:lnTo>
                <a:lnTo>
                  <a:pt x="9409860" y="2240133"/>
                </a:lnTo>
                <a:lnTo>
                  <a:pt x="9372412" y="2213780"/>
                </a:lnTo>
                <a:lnTo>
                  <a:pt x="9334515" y="2187951"/>
                </a:lnTo>
                <a:lnTo>
                  <a:pt x="9296172" y="2162651"/>
                </a:lnTo>
                <a:lnTo>
                  <a:pt x="9257387" y="2137888"/>
                </a:lnTo>
                <a:lnTo>
                  <a:pt x="9218164" y="2113668"/>
                </a:lnTo>
                <a:lnTo>
                  <a:pt x="9178507" y="2089998"/>
                </a:lnTo>
                <a:lnTo>
                  <a:pt x="9138419" y="2066885"/>
                </a:lnTo>
                <a:lnTo>
                  <a:pt x="9097904" y="2044335"/>
                </a:lnTo>
                <a:lnTo>
                  <a:pt x="9056965" y="2022355"/>
                </a:lnTo>
                <a:lnTo>
                  <a:pt x="9015607" y="2000951"/>
                </a:lnTo>
                <a:lnTo>
                  <a:pt x="8973834" y="1980130"/>
                </a:lnTo>
                <a:lnTo>
                  <a:pt x="8931648" y="1959899"/>
                </a:lnTo>
                <a:lnTo>
                  <a:pt x="8889054" y="1940265"/>
                </a:lnTo>
                <a:lnTo>
                  <a:pt x="8846055" y="1921234"/>
                </a:lnTo>
                <a:lnTo>
                  <a:pt x="8802655" y="1902812"/>
                </a:lnTo>
                <a:lnTo>
                  <a:pt x="8758859" y="1885007"/>
                </a:lnTo>
                <a:lnTo>
                  <a:pt x="8714669" y="1867825"/>
                </a:lnTo>
                <a:lnTo>
                  <a:pt x="8670089" y="1851273"/>
                </a:lnTo>
                <a:lnTo>
                  <a:pt x="8625123" y="1835357"/>
                </a:lnTo>
                <a:lnTo>
                  <a:pt x="8579775" y="1820084"/>
                </a:lnTo>
                <a:lnTo>
                  <a:pt x="8534049" y="1805461"/>
                </a:lnTo>
                <a:lnTo>
                  <a:pt x="8487948" y="1791494"/>
                </a:lnTo>
                <a:lnTo>
                  <a:pt x="2044715" y="0"/>
                </a:lnTo>
                <a:close/>
              </a:path>
            </a:pathLst>
          </a:custGeom>
          <a:solidFill>
            <a:schemeClr val="accent1"/>
          </a:solidFill>
        </p:spPr>
        <p:txBody>
          <a:bodyPr wrap="square" lIns="0" tIns="0" rIns="0" bIns="0" rtlCol="0"/>
          <a:lstStyle/>
          <a:p>
            <a:endParaRPr lang="en-AU" sz="600" dirty="0"/>
          </a:p>
        </p:txBody>
      </p:sp>
      <p:sp>
        <p:nvSpPr>
          <p:cNvPr id="4" name="Picture Placeholder 10">
            <a:extLst>
              <a:ext uri="{FF2B5EF4-FFF2-40B4-BE49-F238E27FC236}">
                <a16:creationId xmlns:a16="http://schemas.microsoft.com/office/drawing/2014/main" id="{F19D2C92-E9DD-EB6E-53FD-88FDFB660610}"/>
              </a:ext>
            </a:extLst>
          </p:cNvPr>
          <p:cNvSpPr>
            <a:spLocks noGrp="1"/>
          </p:cNvSpPr>
          <p:nvPr>
            <p:ph type="pic" sz="quarter" idx="10" hasCustomPrompt="1"/>
          </p:nvPr>
        </p:nvSpPr>
        <p:spPr>
          <a:xfrm>
            <a:off x="0" y="0"/>
            <a:ext cx="6489086" cy="6858000"/>
          </a:xfrm>
          <a:custGeom>
            <a:avLst/>
            <a:gdLst>
              <a:gd name="connsiteX0" fmla="*/ 0 w 10700928"/>
              <a:gd name="connsiteY0" fmla="*/ 0 h 11313050"/>
              <a:gd name="connsiteX1" fmla="*/ 1800000 w 10700928"/>
              <a:gd name="connsiteY1" fmla="*/ 0 h 11313050"/>
              <a:gd name="connsiteX2" fmla="*/ 1800000 w 10700928"/>
              <a:gd name="connsiteY2" fmla="*/ 1850 h 11313050"/>
              <a:gd name="connsiteX3" fmla="*/ 3283089 w 10700928"/>
              <a:gd name="connsiteY3" fmla="*/ 1850 h 11313050"/>
              <a:gd name="connsiteX4" fmla="*/ 3306117 w 10700928"/>
              <a:gd name="connsiteY4" fmla="*/ 6500 h 11313050"/>
              <a:gd name="connsiteX5" fmla="*/ 3315821 w 10700928"/>
              <a:gd name="connsiteY5" fmla="*/ 13043 h 11313050"/>
              <a:gd name="connsiteX6" fmla="*/ 3380591 w 10700928"/>
              <a:gd name="connsiteY6" fmla="*/ 23194 h 11313050"/>
              <a:gd name="connsiteX7" fmla="*/ 4971661 w 10700928"/>
              <a:gd name="connsiteY7" fmla="*/ 535466 h 11313050"/>
              <a:gd name="connsiteX8" fmla="*/ 7144244 w 10700928"/>
              <a:gd name="connsiteY8" fmla="*/ 1232599 h 11313050"/>
              <a:gd name="connsiteX9" fmla="*/ 8108439 w 10700928"/>
              <a:gd name="connsiteY9" fmla="*/ 1541843 h 11313050"/>
              <a:gd name="connsiteX10" fmla="*/ 9060437 w 10700928"/>
              <a:gd name="connsiteY10" fmla="*/ 1898350 h 11313050"/>
              <a:gd name="connsiteX11" fmla="*/ 9523286 w 10700928"/>
              <a:gd name="connsiteY11" fmla="*/ 2197302 h 11313050"/>
              <a:gd name="connsiteX12" fmla="*/ 10122843 w 10700928"/>
              <a:gd name="connsiteY12" fmla="*/ 2824175 h 11313050"/>
              <a:gd name="connsiteX13" fmla="*/ 10687206 w 10700928"/>
              <a:gd name="connsiteY13" fmla="*/ 4322623 h 11313050"/>
              <a:gd name="connsiteX14" fmla="*/ 10700928 w 10700928"/>
              <a:gd name="connsiteY14" fmla="*/ 4432778 h 11313050"/>
              <a:gd name="connsiteX15" fmla="*/ 10700928 w 10700928"/>
              <a:gd name="connsiteY15" fmla="*/ 4699586 h 11313050"/>
              <a:gd name="connsiteX16" fmla="*/ 10696100 w 10700928"/>
              <a:gd name="connsiteY16" fmla="*/ 4760825 h 11313050"/>
              <a:gd name="connsiteX17" fmla="*/ 10591155 w 10700928"/>
              <a:gd name="connsiteY17" fmla="*/ 5429880 h 11313050"/>
              <a:gd name="connsiteX18" fmla="*/ 10106327 w 10700928"/>
              <a:gd name="connsiteY18" fmla="*/ 6925277 h 11313050"/>
              <a:gd name="connsiteX19" fmla="*/ 9685404 w 10700928"/>
              <a:gd name="connsiteY19" fmla="*/ 8211548 h 11313050"/>
              <a:gd name="connsiteX20" fmla="*/ 8991956 w 10700928"/>
              <a:gd name="connsiteY20" fmla="*/ 10331913 h 11313050"/>
              <a:gd name="connsiteX21" fmla="*/ 8671278 w 10700928"/>
              <a:gd name="connsiteY21" fmla="*/ 11312625 h 11313050"/>
              <a:gd name="connsiteX22" fmla="*/ 3285194 w 10700928"/>
              <a:gd name="connsiteY22" fmla="*/ 11312625 h 11313050"/>
              <a:gd name="connsiteX23" fmla="*/ 3283089 w 10700928"/>
              <a:gd name="connsiteY23" fmla="*/ 11313050 h 11313050"/>
              <a:gd name="connsiteX24" fmla="*/ 1025412 w 10700928"/>
              <a:gd name="connsiteY24" fmla="*/ 11313050 h 11313050"/>
              <a:gd name="connsiteX25" fmla="*/ 1023307 w 10700928"/>
              <a:gd name="connsiteY25" fmla="*/ 11312625 h 11313050"/>
              <a:gd name="connsiteX26" fmla="*/ 0 w 10700928"/>
              <a:gd name="connsiteY26" fmla="*/ 11312625 h 11313050"/>
              <a:gd name="connsiteX27" fmla="*/ 0 w 10700928"/>
              <a:gd name="connsiteY27" fmla="*/ 11311200 h 1131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00928" h="11313050">
                <a:moveTo>
                  <a:pt x="0" y="0"/>
                </a:moveTo>
                <a:lnTo>
                  <a:pt x="1800000" y="0"/>
                </a:lnTo>
                <a:lnTo>
                  <a:pt x="1800000" y="1850"/>
                </a:lnTo>
                <a:lnTo>
                  <a:pt x="3283089" y="1850"/>
                </a:lnTo>
                <a:cubicBezTo>
                  <a:pt x="3291257" y="1850"/>
                  <a:pt x="3299039" y="3506"/>
                  <a:pt x="3306117" y="6500"/>
                </a:cubicBezTo>
                <a:lnTo>
                  <a:pt x="3315821" y="13043"/>
                </a:lnTo>
                <a:lnTo>
                  <a:pt x="3380591" y="23194"/>
                </a:lnTo>
                <a:cubicBezTo>
                  <a:pt x="3911070" y="193612"/>
                  <a:pt x="4441436" y="364369"/>
                  <a:pt x="4971661" y="535466"/>
                </a:cubicBezTo>
                <a:cubicBezTo>
                  <a:pt x="5695600" y="768056"/>
                  <a:pt x="6419795" y="1000433"/>
                  <a:pt x="7144244" y="1232599"/>
                </a:cubicBezTo>
                <a:cubicBezTo>
                  <a:pt x="7465303" y="1335892"/>
                  <a:pt x="7788269" y="1436644"/>
                  <a:pt x="8108439" y="1541843"/>
                </a:cubicBezTo>
                <a:cubicBezTo>
                  <a:pt x="8428609" y="1647042"/>
                  <a:pt x="8763136" y="1728227"/>
                  <a:pt x="9060437" y="1898350"/>
                </a:cubicBezTo>
                <a:cubicBezTo>
                  <a:pt x="9219760" y="1989573"/>
                  <a:pt x="9378066" y="2084989"/>
                  <a:pt x="9523286" y="2197302"/>
                </a:cubicBezTo>
                <a:cubicBezTo>
                  <a:pt x="9752856" y="2375671"/>
                  <a:pt x="9954881" y="2586895"/>
                  <a:pt x="10122843" y="2824175"/>
                </a:cubicBezTo>
                <a:cubicBezTo>
                  <a:pt x="10438134" y="3266049"/>
                  <a:pt x="10632664" y="3782541"/>
                  <a:pt x="10687206" y="4322623"/>
                </a:cubicBezTo>
                <a:cubicBezTo>
                  <a:pt x="10690764" y="4359469"/>
                  <a:pt x="10696355" y="4396060"/>
                  <a:pt x="10700928" y="4432778"/>
                </a:cubicBezTo>
                <a:lnTo>
                  <a:pt x="10700928" y="4699586"/>
                </a:lnTo>
                <a:cubicBezTo>
                  <a:pt x="10699277" y="4720041"/>
                  <a:pt x="10696863" y="4740369"/>
                  <a:pt x="10696100" y="4760825"/>
                </a:cubicBezTo>
                <a:cubicBezTo>
                  <a:pt x="10688985" y="4988248"/>
                  <a:pt x="10659129" y="5213383"/>
                  <a:pt x="10591155" y="5429880"/>
                </a:cubicBezTo>
                <a:cubicBezTo>
                  <a:pt x="10434120" y="5929827"/>
                  <a:pt x="10268825" y="6427108"/>
                  <a:pt x="10106327" y="6925277"/>
                </a:cubicBezTo>
                <a:cubicBezTo>
                  <a:pt x="9966481" y="7354204"/>
                  <a:pt x="9826178" y="7782965"/>
                  <a:pt x="9685404" y="8211548"/>
                </a:cubicBezTo>
                <a:cubicBezTo>
                  <a:pt x="9454005" y="8918374"/>
                  <a:pt x="9222847" y="9625163"/>
                  <a:pt x="8991956" y="10331913"/>
                </a:cubicBezTo>
                <a:cubicBezTo>
                  <a:pt x="8885068" y="10658856"/>
                  <a:pt x="8778167" y="10985760"/>
                  <a:pt x="8671278" y="11312625"/>
                </a:cubicBezTo>
                <a:lnTo>
                  <a:pt x="3285194" y="11312625"/>
                </a:lnTo>
                <a:lnTo>
                  <a:pt x="3283089" y="11313050"/>
                </a:lnTo>
                <a:lnTo>
                  <a:pt x="1025412" y="11313050"/>
                </a:lnTo>
                <a:lnTo>
                  <a:pt x="1023307" y="11312625"/>
                </a:lnTo>
                <a:lnTo>
                  <a:pt x="0" y="11312625"/>
                </a:lnTo>
                <a:lnTo>
                  <a:pt x="0" y="11311200"/>
                </a:lnTo>
                <a:close/>
              </a:path>
            </a:pathLst>
          </a:custGeom>
          <a:solidFill>
            <a:schemeClr val="bg1">
              <a:lumMod val="95000"/>
            </a:schemeClr>
          </a:solidFill>
        </p:spPr>
        <p:txBody>
          <a:bodyPr wrap="square" lIns="1080000" tIns="1980000" rIns="1332000">
            <a:noAutofit/>
          </a:bodyPr>
          <a:lstStyle>
            <a:lvl1pPr algn="just">
              <a:defRPr/>
            </a:lvl1pPr>
          </a:lstStyle>
          <a:p>
            <a:r>
              <a:rPr lang="en-AU"/>
              <a:t>Click icon to add image or click on the picture placeholder and select Insert &gt; Picture for online images.  Click Format &gt; Crop &gt; Fill to resize/move the image inside the placeholder or to reset the image. If resizing the image, remember to hold your finger on the Shift key and drag a corner picture handle (this will keep the aspect ratio of the image locked).</a:t>
            </a:r>
            <a:endParaRPr lang="en-AU" dirty="0"/>
          </a:p>
        </p:txBody>
      </p:sp>
      <p:pic>
        <p:nvPicPr>
          <p:cNvPr id="8" name="Stripe">
            <a:extLst>
              <a:ext uri="{FF2B5EF4-FFF2-40B4-BE49-F238E27FC236}">
                <a16:creationId xmlns:a16="http://schemas.microsoft.com/office/drawing/2014/main" id="{B23C5DFA-9804-B0C5-991E-41A4DD2027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1400" cy="139693"/>
          </a:xfrm>
          <a:prstGeom prst="rect">
            <a:avLst/>
          </a:prstGeom>
        </p:spPr>
      </p:pic>
      <p:sp>
        <p:nvSpPr>
          <p:cNvPr id="3" name="Header Curve">
            <a:extLst>
              <a:ext uri="{FF2B5EF4-FFF2-40B4-BE49-F238E27FC236}">
                <a16:creationId xmlns:a16="http://schemas.microsoft.com/office/drawing/2014/main" id="{9A86C785-7044-AA19-1FED-42077796A910}"/>
              </a:ext>
            </a:extLst>
          </p:cNvPr>
          <p:cNvSpPr/>
          <p:nvPr userDrawn="1"/>
        </p:nvSpPr>
        <p:spPr>
          <a:xfrm>
            <a:off x="6658302" y="0"/>
            <a:ext cx="5533021" cy="2432838"/>
          </a:xfrm>
          <a:custGeom>
            <a:avLst/>
            <a:gdLst/>
            <a:ahLst/>
            <a:cxnLst/>
            <a:rect l="l" t="t" r="r" b="b"/>
            <a:pathLst>
              <a:path w="9124315" h="4011929">
                <a:moveTo>
                  <a:pt x="9124123" y="0"/>
                </a:moveTo>
                <a:lnTo>
                  <a:pt x="174507" y="0"/>
                </a:lnTo>
                <a:lnTo>
                  <a:pt x="8696" y="1545953"/>
                </a:lnTo>
                <a:lnTo>
                  <a:pt x="4267" y="1594377"/>
                </a:lnTo>
                <a:lnTo>
                  <a:pt x="1375" y="1642583"/>
                </a:lnTo>
                <a:lnTo>
                  <a:pt x="0" y="1690545"/>
                </a:lnTo>
                <a:lnTo>
                  <a:pt x="121" y="1738239"/>
                </a:lnTo>
                <a:lnTo>
                  <a:pt x="1718" y="1785641"/>
                </a:lnTo>
                <a:lnTo>
                  <a:pt x="4773" y="1832724"/>
                </a:lnTo>
                <a:lnTo>
                  <a:pt x="9263" y="1879466"/>
                </a:lnTo>
                <a:lnTo>
                  <a:pt x="15170" y="1925840"/>
                </a:lnTo>
                <a:lnTo>
                  <a:pt x="22472" y="1971822"/>
                </a:lnTo>
                <a:lnTo>
                  <a:pt x="31151" y="2017388"/>
                </a:lnTo>
                <a:lnTo>
                  <a:pt x="41185" y="2062511"/>
                </a:lnTo>
                <a:lnTo>
                  <a:pt x="52555" y="2107169"/>
                </a:lnTo>
                <a:lnTo>
                  <a:pt x="65241" y="2151335"/>
                </a:lnTo>
                <a:lnTo>
                  <a:pt x="79222" y="2194985"/>
                </a:lnTo>
                <a:lnTo>
                  <a:pt x="94478" y="2238094"/>
                </a:lnTo>
                <a:lnTo>
                  <a:pt x="110989" y="2280637"/>
                </a:lnTo>
                <a:lnTo>
                  <a:pt x="128735" y="2322590"/>
                </a:lnTo>
                <a:lnTo>
                  <a:pt x="147697" y="2363928"/>
                </a:lnTo>
                <a:lnTo>
                  <a:pt x="167853" y="2404625"/>
                </a:lnTo>
                <a:lnTo>
                  <a:pt x="189184" y="2444658"/>
                </a:lnTo>
                <a:lnTo>
                  <a:pt x="211669" y="2484001"/>
                </a:lnTo>
                <a:lnTo>
                  <a:pt x="235289" y="2522629"/>
                </a:lnTo>
                <a:lnTo>
                  <a:pt x="260023" y="2560518"/>
                </a:lnTo>
                <a:lnTo>
                  <a:pt x="285851" y="2597643"/>
                </a:lnTo>
                <a:lnTo>
                  <a:pt x="312753" y="2633979"/>
                </a:lnTo>
                <a:lnTo>
                  <a:pt x="340710" y="2669502"/>
                </a:lnTo>
                <a:lnTo>
                  <a:pt x="369700" y="2704185"/>
                </a:lnTo>
                <a:lnTo>
                  <a:pt x="399703" y="2738006"/>
                </a:lnTo>
                <a:lnTo>
                  <a:pt x="430701" y="2770938"/>
                </a:lnTo>
                <a:lnTo>
                  <a:pt x="462671" y="2802957"/>
                </a:lnTo>
                <a:lnTo>
                  <a:pt x="495595" y="2834038"/>
                </a:lnTo>
                <a:lnTo>
                  <a:pt x="529453" y="2864157"/>
                </a:lnTo>
                <a:lnTo>
                  <a:pt x="564223" y="2893289"/>
                </a:lnTo>
                <a:lnTo>
                  <a:pt x="599886" y="2921408"/>
                </a:lnTo>
                <a:lnTo>
                  <a:pt x="636422" y="2948490"/>
                </a:lnTo>
                <a:lnTo>
                  <a:pt x="673811" y="2974510"/>
                </a:lnTo>
                <a:lnTo>
                  <a:pt x="712032" y="2999444"/>
                </a:lnTo>
                <a:lnTo>
                  <a:pt x="751066" y="3023266"/>
                </a:lnTo>
                <a:lnTo>
                  <a:pt x="790892" y="3045952"/>
                </a:lnTo>
                <a:lnTo>
                  <a:pt x="831490" y="3067477"/>
                </a:lnTo>
                <a:lnTo>
                  <a:pt x="872841" y="3087817"/>
                </a:lnTo>
                <a:lnTo>
                  <a:pt x="914923" y="3106945"/>
                </a:lnTo>
                <a:lnTo>
                  <a:pt x="957717" y="3124838"/>
                </a:lnTo>
                <a:lnTo>
                  <a:pt x="1001203" y="3141471"/>
                </a:lnTo>
                <a:lnTo>
                  <a:pt x="1045360" y="3156818"/>
                </a:lnTo>
                <a:lnTo>
                  <a:pt x="1090169" y="3170856"/>
                </a:lnTo>
                <a:lnTo>
                  <a:pt x="1135609" y="3183559"/>
                </a:lnTo>
                <a:lnTo>
                  <a:pt x="1181661" y="3194902"/>
                </a:lnTo>
                <a:lnTo>
                  <a:pt x="1228303" y="3204862"/>
                </a:lnTo>
                <a:lnTo>
                  <a:pt x="1275517" y="3213412"/>
                </a:lnTo>
                <a:lnTo>
                  <a:pt x="1323281" y="3220528"/>
                </a:lnTo>
                <a:lnTo>
                  <a:pt x="1371576" y="3226185"/>
                </a:lnTo>
                <a:lnTo>
                  <a:pt x="9124123" y="4011612"/>
                </a:lnTo>
                <a:lnTo>
                  <a:pt x="9124123" y="0"/>
                </a:lnTo>
                <a:close/>
              </a:path>
            </a:pathLst>
          </a:custGeom>
          <a:solidFill>
            <a:schemeClr val="accent2"/>
          </a:solidFill>
        </p:spPr>
        <p:txBody>
          <a:bodyPr wrap="square" lIns="0" tIns="0" rIns="0" bIns="0" rtlCol="0"/>
          <a:lstStyle/>
          <a:p>
            <a:endParaRPr lang="en-AU" sz="600" dirty="0"/>
          </a:p>
        </p:txBody>
      </p:sp>
      <p:sp>
        <p:nvSpPr>
          <p:cNvPr id="9" name="Text Placeholder 6">
            <a:extLst>
              <a:ext uri="{FF2B5EF4-FFF2-40B4-BE49-F238E27FC236}">
                <a16:creationId xmlns:a16="http://schemas.microsoft.com/office/drawing/2014/main" id="{B93715E6-A3FE-BA12-098F-D956C780F6F1}"/>
              </a:ext>
            </a:extLst>
          </p:cNvPr>
          <p:cNvSpPr>
            <a:spLocks noGrp="1"/>
          </p:cNvSpPr>
          <p:nvPr>
            <p:ph type="body" sz="quarter" idx="20" hasCustomPrompt="1"/>
          </p:nvPr>
        </p:nvSpPr>
        <p:spPr>
          <a:xfrm>
            <a:off x="7290000" y="2520000"/>
            <a:ext cx="4113000" cy="3402000"/>
          </a:xfrm>
        </p:spPr>
        <p:txBody>
          <a:bodyPr/>
          <a:lstStyle>
            <a:lvl1pPr>
              <a:spcBef>
                <a:spcPts val="900"/>
              </a:spcBef>
              <a:defRPr sz="2100">
                <a:solidFill>
                  <a:srgbClr val="758799"/>
                </a:solidFill>
              </a:defRPr>
            </a:lvl1pPr>
            <a:lvl2pPr>
              <a:spcAft>
                <a:spcPts val="600"/>
              </a:spcAft>
              <a:defRPr sz="2900">
                <a:solidFill>
                  <a:schemeClr val="accent1"/>
                </a:solidFill>
              </a:defRPr>
            </a:lvl2pPr>
            <a:lvl3pPr marL="180000" indent="-180000">
              <a:spcBef>
                <a:spcPts val="900"/>
              </a:spcBef>
              <a:buFont typeface="Wingdings" panose="05000000000000000000" pitchFamily="2" charset="2"/>
              <a:buChar char=""/>
              <a:defRPr sz="2100">
                <a:solidFill>
                  <a:srgbClr val="758799"/>
                </a:solidFill>
              </a:defRPr>
            </a:lvl3pPr>
            <a:lvl4pPr marL="360000" indent="-180000">
              <a:spcBef>
                <a:spcPts val="900"/>
              </a:spcBef>
              <a:buFont typeface="Arial" panose="020B0604020202020204" pitchFamily="34" charset="0"/>
              <a:buChar char="-"/>
              <a:defRPr sz="2100">
                <a:solidFill>
                  <a:srgbClr val="758799"/>
                </a:solidFill>
              </a:defRPr>
            </a:lvl4pPr>
            <a:lvl5pPr>
              <a:spcBef>
                <a:spcPts val="900"/>
              </a:spcBef>
              <a:buSzPct val="100000"/>
              <a:defRPr sz="2100">
                <a:solidFill>
                  <a:srgbClr val="758799"/>
                </a:solidFill>
              </a:defRPr>
            </a:lvl5pPr>
            <a:lvl6pPr>
              <a:spcBef>
                <a:spcPts val="800"/>
              </a:spcBef>
              <a:defRPr sz="1200">
                <a:solidFill>
                  <a:schemeClr val="tx2"/>
                </a:solidFill>
              </a:defRPr>
            </a:lvl6pPr>
            <a:lvl7pPr>
              <a:spcAft>
                <a:spcPts val="0"/>
              </a:spcAft>
              <a:defRPr sz="2100">
                <a:solidFill>
                  <a:schemeClr val="accent1"/>
                </a:solidFill>
              </a:defRPr>
            </a:lvl7pPr>
            <a:lvl8pPr marL="180000" indent="-180000">
              <a:spcBef>
                <a:spcPts val="800"/>
              </a:spcBef>
              <a:buFont typeface="Arial" panose="020B0604020202020204" pitchFamily="34" charset="0"/>
              <a:buChar char="•"/>
              <a:defRPr sz="1200">
                <a:solidFill>
                  <a:schemeClr val="tx2"/>
                </a:solidFill>
              </a:defRPr>
            </a:lvl8pPr>
            <a:lvl9pPr marL="360000" indent="-180000">
              <a:spcBef>
                <a:spcPts val="800"/>
              </a:spcBef>
              <a:buFont typeface="Arial" panose="020B0604020202020204" pitchFamily="34" charset="0"/>
              <a:buChar char="–"/>
              <a:defRPr sz="1200">
                <a:solidFill>
                  <a:schemeClr val="tx2"/>
                </a:solidFill>
              </a:defRPr>
            </a:lvl9pPr>
          </a:lstStyle>
          <a:p>
            <a:pPr lvl="0"/>
            <a:r>
              <a:rPr lang="en-AU" dirty="0"/>
              <a:t>Click an icon to add content, or insert text here. Click the Increase List Level button for styles. Level 1 body text, level 2 subheading, levels 3-5 body text. For small font uses levels 6-9. Click the Decrease List Level button to move backwards through styles</a:t>
            </a:r>
          </a:p>
          <a:p>
            <a:pPr lvl="1"/>
            <a:r>
              <a:rPr lang="en-AU" dirty="0"/>
              <a:t>Second level</a:t>
            </a:r>
          </a:p>
          <a:p>
            <a:pPr lvl="2"/>
            <a:r>
              <a:rPr lang="en-AU" dirty="0"/>
              <a:t>Third level</a:t>
            </a:r>
          </a:p>
          <a:p>
            <a:pPr lvl="3"/>
            <a:r>
              <a:rPr lang="en-AU" dirty="0"/>
              <a:t>Fourth level</a:t>
            </a:r>
          </a:p>
          <a:p>
            <a:pPr lvl="4"/>
            <a:r>
              <a:rPr lang="en-AU" dirty="0"/>
              <a:t>Fifth level</a:t>
            </a:r>
          </a:p>
          <a:p>
            <a:pPr lvl="5"/>
            <a:r>
              <a:rPr lang="en-AU" dirty="0"/>
              <a:t>Sixth</a:t>
            </a:r>
          </a:p>
          <a:p>
            <a:pPr lvl="6"/>
            <a:r>
              <a:rPr lang="en-AU" dirty="0"/>
              <a:t>Seventh</a:t>
            </a:r>
          </a:p>
          <a:p>
            <a:pPr lvl="7"/>
            <a:r>
              <a:rPr lang="en-AU" dirty="0"/>
              <a:t>Eight</a:t>
            </a:r>
          </a:p>
          <a:p>
            <a:pPr lvl="8"/>
            <a:r>
              <a:rPr lang="en-AU" dirty="0"/>
              <a:t>Nine</a:t>
            </a:r>
          </a:p>
        </p:txBody>
      </p:sp>
      <p:sp>
        <p:nvSpPr>
          <p:cNvPr id="10" name="Title 9">
            <a:extLst>
              <a:ext uri="{FF2B5EF4-FFF2-40B4-BE49-F238E27FC236}">
                <a16:creationId xmlns:a16="http://schemas.microsoft.com/office/drawing/2014/main" id="{0C5FA0F6-B76C-EFF2-D13A-CCA9EFF321B9}"/>
              </a:ext>
            </a:extLst>
          </p:cNvPr>
          <p:cNvSpPr>
            <a:spLocks noGrp="1"/>
          </p:cNvSpPr>
          <p:nvPr>
            <p:ph type="title"/>
          </p:nvPr>
        </p:nvSpPr>
        <p:spPr>
          <a:xfrm>
            <a:off x="7290000" y="432000"/>
            <a:ext cx="4377319" cy="1008000"/>
          </a:xfrm>
        </p:spPr>
        <p:txBody>
          <a:bodyPr/>
          <a:lstStyle>
            <a:lvl1pPr algn="l">
              <a:defRPr>
                <a:solidFill>
                  <a:schemeClr val="bg1"/>
                </a:solidFill>
              </a:defRPr>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3CA8B91C-1007-D557-70C9-2DA2430B829A}"/>
              </a:ext>
            </a:extLst>
          </p:cNvPr>
          <p:cNvSpPr>
            <a:spLocks noGrp="1"/>
          </p:cNvSpPr>
          <p:nvPr>
            <p:ph type="dt" sz="half" idx="21"/>
          </p:nvPr>
        </p:nvSpPr>
        <p:spPr/>
        <p:txBody>
          <a:bodyPr/>
          <a:lstStyle/>
          <a:p>
            <a:fld id="{DB77A857-180B-4DCA-97C0-9AE536F198A3}" type="datetime1">
              <a:rPr lang="en-AU" smtClean="0"/>
              <a:t>18/03/2026</a:t>
            </a:fld>
            <a:endParaRPr lang="en-AU" dirty="0"/>
          </a:p>
        </p:txBody>
      </p:sp>
      <p:sp>
        <p:nvSpPr>
          <p:cNvPr id="7" name="Footer Placeholder 6">
            <a:extLst>
              <a:ext uri="{FF2B5EF4-FFF2-40B4-BE49-F238E27FC236}">
                <a16:creationId xmlns:a16="http://schemas.microsoft.com/office/drawing/2014/main" id="{E50AF90B-F982-5CB6-6695-BB2A40C36703}"/>
              </a:ext>
            </a:extLst>
          </p:cNvPr>
          <p:cNvSpPr>
            <a:spLocks noGrp="1"/>
          </p:cNvSpPr>
          <p:nvPr>
            <p:ph type="ftr" sz="quarter" idx="22"/>
          </p:nvPr>
        </p:nvSpPr>
        <p:spPr/>
        <p:txBody>
          <a:bodyPr/>
          <a:lstStyle>
            <a:lvl1pPr>
              <a:defRPr>
                <a:solidFill>
                  <a:schemeClr val="bg1"/>
                </a:solidFill>
              </a:defRPr>
            </a:lvl1pPr>
          </a:lstStyle>
          <a:p>
            <a:r>
              <a:rPr lang="en-AU"/>
              <a:t>Coal Inspectorate Incident Periodical – March 2026</a:t>
            </a:r>
            <a:endParaRPr lang="en-AU" dirty="0"/>
          </a:p>
        </p:txBody>
      </p:sp>
      <p:sp>
        <p:nvSpPr>
          <p:cNvPr id="11" name="Slide Number Placeholder 10">
            <a:extLst>
              <a:ext uri="{FF2B5EF4-FFF2-40B4-BE49-F238E27FC236}">
                <a16:creationId xmlns:a16="http://schemas.microsoft.com/office/drawing/2014/main" id="{DE134EFC-51F2-C07E-3444-9B0E3C98EFCE}"/>
              </a:ext>
            </a:extLst>
          </p:cNvPr>
          <p:cNvSpPr>
            <a:spLocks noGrp="1"/>
          </p:cNvSpPr>
          <p:nvPr>
            <p:ph type="sldNum" sz="quarter" idx="23"/>
          </p:nvPr>
        </p:nvSpPr>
        <p:spPr/>
        <p:txBody>
          <a:bodyPr/>
          <a:lstStyle/>
          <a:p>
            <a:fld id="{CE81F681-0D87-4952-AA9D-FDB4C9838A02}" type="slidenum">
              <a:rPr lang="en-AU" smtClean="0"/>
              <a:pPr/>
              <a:t>‹#›</a:t>
            </a:fld>
            <a:endParaRPr lang="en-AU" dirty="0"/>
          </a:p>
        </p:txBody>
      </p:sp>
    </p:spTree>
    <p:extLst>
      <p:ext uri="{BB962C8B-B14F-4D97-AF65-F5344CB8AC3E}">
        <p14:creationId xmlns:p14="http://schemas.microsoft.com/office/powerpoint/2010/main" val="32847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Blue">
            <a:extLst>
              <a:ext uri="{FF2B5EF4-FFF2-40B4-BE49-F238E27FC236}">
                <a16:creationId xmlns:a16="http://schemas.microsoft.com/office/drawing/2014/main" id="{2D06B61A-1A6D-6FB4-05AF-E694409310E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9000" y="1834200"/>
            <a:ext cx="8573400" cy="2730787"/>
          </a:xfrm>
          <a:prstGeom prst="rect">
            <a:avLst/>
          </a:prstGeom>
        </p:spPr>
      </p:pic>
      <p:sp>
        <p:nvSpPr>
          <p:cNvPr id="13" name="Text Placeholder 12">
            <a:extLst>
              <a:ext uri="{FF2B5EF4-FFF2-40B4-BE49-F238E27FC236}">
                <a16:creationId xmlns:a16="http://schemas.microsoft.com/office/drawing/2014/main" id="{C76A4E92-BFD0-F8BD-6A1B-9CAB4FE61B54}"/>
              </a:ext>
            </a:extLst>
          </p:cNvPr>
          <p:cNvSpPr>
            <a:spLocks noGrp="1"/>
          </p:cNvSpPr>
          <p:nvPr>
            <p:ph type="body" sz="quarter" idx="13" hasCustomPrompt="1"/>
          </p:nvPr>
        </p:nvSpPr>
        <p:spPr>
          <a:xfrm>
            <a:off x="2394000" y="2358000"/>
            <a:ext cx="7470000" cy="1800000"/>
          </a:xfrm>
        </p:spPr>
        <p:txBody>
          <a:bodyPr/>
          <a:lstStyle>
            <a:lvl1pPr>
              <a:defRPr sz="2100">
                <a:solidFill>
                  <a:schemeClr val="bg1"/>
                </a:solidFill>
              </a:defRPr>
            </a:lvl1pPr>
            <a:lvl2pPr>
              <a:spcBef>
                <a:spcPts val="800"/>
              </a:spcBef>
              <a:defRPr sz="12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a:t>Click to insert pullout text / quote. Click increase list level button to add source / author style</a:t>
            </a:r>
          </a:p>
          <a:p>
            <a:pPr lvl="1"/>
            <a:r>
              <a:rPr lang="en-AU"/>
              <a:t>Second level</a:t>
            </a:r>
            <a:endParaRPr lang="en-AU" dirty="0"/>
          </a:p>
        </p:txBody>
      </p:sp>
      <p:sp>
        <p:nvSpPr>
          <p:cNvPr id="7" name="Footer Curve">
            <a:extLst>
              <a:ext uri="{FF2B5EF4-FFF2-40B4-BE49-F238E27FC236}">
                <a16:creationId xmlns:a16="http://schemas.microsoft.com/office/drawing/2014/main" id="{59D0F95F-B577-AE6F-AE65-0C649A5B6B90}"/>
              </a:ext>
              <a:ext uri="{C183D7F6-B498-43B3-948B-1728B52AA6E4}">
                <adec:decorative xmlns:adec="http://schemas.microsoft.com/office/drawing/2017/decorative" val="1"/>
              </a:ext>
            </a:extLst>
          </p:cNvPr>
          <p:cNvSpPr/>
          <p:nvPr userDrawn="1"/>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bg1"/>
          </a:solidFill>
          <a:ln w="12703" cap="flat">
            <a:noFill/>
            <a:prstDash val="solid"/>
            <a:miter/>
          </a:ln>
        </p:spPr>
        <p:txBody>
          <a:bodyPr rtlCol="0" anchor="ctr"/>
          <a:lstStyle/>
          <a:p>
            <a:endParaRPr lang="en-AU" sz="600" dirty="0"/>
          </a:p>
        </p:txBody>
      </p:sp>
      <p:pic>
        <p:nvPicPr>
          <p:cNvPr id="6" name="White">
            <a:extLst>
              <a:ext uri="{FF2B5EF4-FFF2-40B4-BE49-F238E27FC236}">
                <a16:creationId xmlns:a16="http://schemas.microsoft.com/office/drawing/2014/main" id="{E0203B6B-AEE6-DE15-2DE0-E0E1710F4658}"/>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809000" y="1805625"/>
            <a:ext cx="8573400" cy="2752346"/>
          </a:xfrm>
          <a:prstGeom prst="rect">
            <a:avLst/>
          </a:prstGeom>
        </p:spPr>
      </p:pic>
      <p:pic>
        <p:nvPicPr>
          <p:cNvPr id="12" name="Strip">
            <a:extLst>
              <a:ext uri="{FF2B5EF4-FFF2-40B4-BE49-F238E27FC236}">
                <a16:creationId xmlns:a16="http://schemas.microsoft.com/office/drawing/2014/main" id="{97F2C672-BD5E-B7AC-A71F-0DCB22376247}"/>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439000" y="4425224"/>
            <a:ext cx="7248600" cy="139763"/>
          </a:xfrm>
          <a:prstGeom prst="rect">
            <a:avLst/>
          </a:prstGeom>
        </p:spPr>
      </p:pic>
      <p:sp>
        <p:nvSpPr>
          <p:cNvPr id="2" name="Date Placeholder 1">
            <a:extLst>
              <a:ext uri="{FF2B5EF4-FFF2-40B4-BE49-F238E27FC236}">
                <a16:creationId xmlns:a16="http://schemas.microsoft.com/office/drawing/2014/main" id="{28AC957C-B7D6-33C7-5047-724283196005}"/>
              </a:ext>
            </a:extLst>
          </p:cNvPr>
          <p:cNvSpPr>
            <a:spLocks noGrp="1"/>
          </p:cNvSpPr>
          <p:nvPr>
            <p:ph type="dt" sz="half" idx="14"/>
          </p:nvPr>
        </p:nvSpPr>
        <p:spPr/>
        <p:txBody>
          <a:bodyPr/>
          <a:lstStyle>
            <a:lvl1pPr>
              <a:defRPr>
                <a:solidFill>
                  <a:schemeClr val="bg1"/>
                </a:solidFill>
              </a:defRPr>
            </a:lvl1pPr>
          </a:lstStyle>
          <a:p>
            <a:fld id="{ED416DF0-904A-4789-BD04-2CC0FBDF748A}" type="datetime1">
              <a:rPr lang="en-AU" smtClean="0"/>
              <a:t>18/03/2026</a:t>
            </a:fld>
            <a:endParaRPr lang="en-AU" dirty="0"/>
          </a:p>
        </p:txBody>
      </p:sp>
      <p:sp>
        <p:nvSpPr>
          <p:cNvPr id="8" name="Footer Placeholder 7">
            <a:extLst>
              <a:ext uri="{FF2B5EF4-FFF2-40B4-BE49-F238E27FC236}">
                <a16:creationId xmlns:a16="http://schemas.microsoft.com/office/drawing/2014/main" id="{1E5D4601-0D94-A2F0-0761-D455011228F1}"/>
              </a:ext>
            </a:extLst>
          </p:cNvPr>
          <p:cNvSpPr>
            <a:spLocks noGrp="1"/>
          </p:cNvSpPr>
          <p:nvPr>
            <p:ph type="ftr" sz="quarter" idx="15"/>
          </p:nvPr>
        </p:nvSpPr>
        <p:spPr/>
        <p:txBody>
          <a:bodyPr/>
          <a:lstStyle>
            <a:lvl1pPr>
              <a:defRPr>
                <a:solidFill>
                  <a:schemeClr val="bg1"/>
                </a:solidFill>
              </a:defRPr>
            </a:lvl1pPr>
          </a:lstStyle>
          <a:p>
            <a:r>
              <a:rPr lang="en-AU"/>
              <a:t>Coal Inspectorate Incident Periodical – March 2026</a:t>
            </a:r>
            <a:endParaRPr lang="en-AU" dirty="0"/>
          </a:p>
        </p:txBody>
      </p:sp>
      <p:sp>
        <p:nvSpPr>
          <p:cNvPr id="9" name="Slide Number Placeholder 8">
            <a:extLst>
              <a:ext uri="{FF2B5EF4-FFF2-40B4-BE49-F238E27FC236}">
                <a16:creationId xmlns:a16="http://schemas.microsoft.com/office/drawing/2014/main" id="{DA9E6290-223A-6B56-CD71-84F100D09C7E}"/>
              </a:ext>
            </a:extLst>
          </p:cNvPr>
          <p:cNvSpPr>
            <a:spLocks noGrp="1"/>
          </p:cNvSpPr>
          <p:nvPr>
            <p:ph type="sldNum" sz="quarter" idx="16"/>
          </p:nvPr>
        </p:nvSpPr>
        <p:spPr/>
        <p:txBody>
          <a:bodyPr/>
          <a:lstStyle>
            <a:lvl1pPr>
              <a:defRPr>
                <a:solidFill>
                  <a:schemeClr val="bg1"/>
                </a:solidFill>
              </a:defRPr>
            </a:lvl1pPr>
          </a:lstStyle>
          <a:p>
            <a:fld id="{CE81F681-0D87-4952-AA9D-FDB4C9838A02}" type="slidenum">
              <a:rPr lang="en-AU" smtClean="0"/>
              <a:pPr/>
              <a:t>‹#›</a:t>
            </a:fld>
            <a:endParaRPr lang="en-AU" dirty="0"/>
          </a:p>
        </p:txBody>
      </p:sp>
      <p:pic>
        <p:nvPicPr>
          <p:cNvPr id="11" name="Graphic 10">
            <a:extLst>
              <a:ext uri="{FF2B5EF4-FFF2-40B4-BE49-F238E27FC236}">
                <a16:creationId xmlns:a16="http://schemas.microsoft.com/office/drawing/2014/main" id="{C3C0E815-CD3B-134B-F923-5DEFB5F30C1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203056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32000"/>
            <a:ext cx="11199319" cy="1008000"/>
          </a:xfrm>
          <a:prstGeom prst="rect">
            <a:avLst/>
          </a:prstGeom>
        </p:spPr>
        <p:txBody>
          <a:bodyPr vert="horz" lIns="36000" tIns="36000" rIns="36000" bIns="3600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68000" y="2376000"/>
            <a:ext cx="11199319" cy="3402232"/>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60000" y="6516000"/>
            <a:ext cx="1800000" cy="180000"/>
          </a:xfrm>
          <a:prstGeom prst="rect">
            <a:avLst/>
          </a:prstGeom>
        </p:spPr>
        <p:txBody>
          <a:bodyPr vert="horz" lIns="36000" tIns="36000" rIns="36000" bIns="36000" rtlCol="0" anchor="ctr">
            <a:noAutofit/>
          </a:bodyPr>
          <a:lstStyle>
            <a:lvl1pPr algn="r">
              <a:defRPr sz="900">
                <a:solidFill>
                  <a:schemeClr val="accent1"/>
                </a:solidFill>
              </a:defRPr>
            </a:lvl1pPr>
          </a:lstStyle>
          <a:p>
            <a:fld id="{445E22E1-9142-4BB5-B140-1F2360D1A32C}" type="datetime1">
              <a:rPr lang="en-AU" smtClean="0"/>
              <a:t>18/03/2026</a:t>
            </a:fld>
            <a:endParaRPr lang="en-AU" dirty="0"/>
          </a:p>
        </p:txBody>
      </p:sp>
      <p:sp>
        <p:nvSpPr>
          <p:cNvPr id="5" name="Footer Placeholder 4"/>
          <p:cNvSpPr>
            <a:spLocks noGrp="1"/>
          </p:cNvSpPr>
          <p:nvPr>
            <p:ph type="ftr" sz="quarter" idx="3"/>
          </p:nvPr>
        </p:nvSpPr>
        <p:spPr>
          <a:xfrm>
            <a:off x="468000" y="6516000"/>
            <a:ext cx="3960000" cy="180000"/>
          </a:xfrm>
          <a:prstGeom prst="rect">
            <a:avLst/>
          </a:prstGeom>
        </p:spPr>
        <p:txBody>
          <a:bodyPr vert="horz" lIns="36000" tIns="36000" rIns="36000" bIns="36000" rtlCol="0" anchor="ctr">
            <a:noAutofit/>
          </a:bodyPr>
          <a:lstStyle>
            <a:lvl1pPr algn="l">
              <a:defRPr sz="900">
                <a:solidFill>
                  <a:schemeClr val="accent1"/>
                </a:solidFill>
              </a:defRPr>
            </a:lvl1pPr>
          </a:lstStyle>
          <a:p>
            <a:r>
              <a:rPr lang="en-AU"/>
              <a:t>Coal Inspectorate Incident Periodical – March 2026</a:t>
            </a:r>
            <a:endParaRPr lang="en-AU" dirty="0"/>
          </a:p>
        </p:txBody>
      </p:sp>
      <p:sp>
        <p:nvSpPr>
          <p:cNvPr id="6" name="Slide Number Placeholder 5"/>
          <p:cNvSpPr>
            <a:spLocks noGrp="1"/>
          </p:cNvSpPr>
          <p:nvPr>
            <p:ph type="sldNum" sz="quarter" idx="4"/>
          </p:nvPr>
        </p:nvSpPr>
        <p:spPr>
          <a:xfrm>
            <a:off x="10800000" y="6516000"/>
            <a:ext cx="918000" cy="180000"/>
          </a:xfrm>
          <a:prstGeom prst="rect">
            <a:avLst/>
          </a:prstGeom>
          <a:noFill/>
        </p:spPr>
        <p:txBody>
          <a:bodyPr vert="horz" lIns="36000" tIns="36000" rIns="36000" bIns="36000" rtlCol="0" anchor="ctr">
            <a:noAutofit/>
          </a:bodyPr>
          <a:lstStyle>
            <a:lvl1pPr algn="r">
              <a:defRPr sz="900">
                <a:solidFill>
                  <a:schemeClr val="accent1"/>
                </a:solidFill>
              </a:defRPr>
            </a:lvl1pPr>
          </a:lstStyle>
          <a:p>
            <a:fld id="{CE81F681-0D87-4952-AA9D-FDB4C9838A02}" type="slidenum">
              <a:rPr lang="en-AU" smtClean="0"/>
              <a:pPr/>
              <a:t>‹#›</a:t>
            </a:fld>
            <a:endParaRPr lang="en-AU" dirty="0"/>
          </a:p>
        </p:txBody>
      </p:sp>
      <p:sp>
        <p:nvSpPr>
          <p:cNvPr id="19" name="Freeform: Shape 18">
            <a:extLst>
              <a:ext uri="{FF2B5EF4-FFF2-40B4-BE49-F238E27FC236}">
                <a16:creationId xmlns:a16="http://schemas.microsoft.com/office/drawing/2014/main" id="{E28A7B93-9766-51CF-A9DF-260E5E601F19}"/>
              </a:ext>
            </a:extLst>
          </p:cNvPr>
          <p:cNvSpPr/>
          <p:nvPr userDrawn="1"/>
        </p:nvSpPr>
        <p:spPr>
          <a:xfrm>
            <a:off x="0" y="5165543"/>
            <a:ext cx="12192000" cy="1181219"/>
          </a:xfrm>
          <a:custGeom>
            <a:avLst/>
            <a:gdLst>
              <a:gd name="connsiteX0" fmla="*/ 0 w 24384000"/>
              <a:gd name="connsiteY0" fmla="*/ 0 h 2362437"/>
              <a:gd name="connsiteX1" fmla="*/ 24384000 w 24384000"/>
              <a:gd name="connsiteY1" fmla="*/ 2362437 h 2362437"/>
              <a:gd name="connsiteX2" fmla="*/ 3723641 w 24384000"/>
              <a:gd name="connsiteY2" fmla="*/ 2362437 h 2362437"/>
              <a:gd name="connsiteX3" fmla="*/ 128430 w 24384000"/>
              <a:gd name="connsiteY3" fmla="*/ 1421236 h 2362437"/>
              <a:gd name="connsiteX4" fmla="*/ 0 w 24384000"/>
              <a:gd name="connsiteY4" fmla="*/ 1345659 h 236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0" h="2362437">
                <a:moveTo>
                  <a:pt x="0" y="0"/>
                </a:moveTo>
                <a:lnTo>
                  <a:pt x="24384000" y="2362437"/>
                </a:lnTo>
                <a:lnTo>
                  <a:pt x="3723641" y="2362437"/>
                </a:lnTo>
                <a:cubicBezTo>
                  <a:pt x="2459491" y="2362437"/>
                  <a:pt x="1221919" y="2035965"/>
                  <a:pt x="128430" y="1421236"/>
                </a:cubicBezTo>
                <a:lnTo>
                  <a:pt x="0" y="1345659"/>
                </a:lnTo>
                <a:close/>
              </a:path>
            </a:pathLst>
          </a:custGeom>
          <a:noFill/>
          <a:ln w="12700" cap="flat">
            <a:noFill/>
            <a:prstDash val="solid"/>
            <a:miter/>
          </a:ln>
        </p:spPr>
        <p:txBody>
          <a:bodyPr rtlCol="0" anchor="ctr"/>
          <a:lstStyle/>
          <a:p>
            <a:endParaRPr lang="en-AU" sz="600"/>
          </a:p>
        </p:txBody>
      </p:sp>
      <p:sp>
        <p:nvSpPr>
          <p:cNvPr id="20" name="Footer Curve">
            <a:extLst>
              <a:ext uri="{FF2B5EF4-FFF2-40B4-BE49-F238E27FC236}">
                <a16:creationId xmlns:a16="http://schemas.microsoft.com/office/drawing/2014/main" id="{60107394-3A09-A7DE-2710-C3CB1176D46B}"/>
              </a:ext>
              <a:ext uri="{C183D7F6-B498-43B3-948B-1728B52AA6E4}">
                <adec:decorative xmlns:adec="http://schemas.microsoft.com/office/drawing/2017/decorative" val="1"/>
              </a:ext>
            </a:extLst>
          </p:cNvPr>
          <p:cNvSpPr/>
          <p:nvPr/>
        </p:nvSpPr>
        <p:spPr>
          <a:xfrm>
            <a:off x="0" y="5839719"/>
            <a:ext cx="12193362" cy="515398"/>
          </a:xfrm>
          <a:custGeom>
            <a:avLst/>
            <a:gdLst>
              <a:gd name="connsiteX0" fmla="*/ 0 w 24386724"/>
              <a:gd name="connsiteY0" fmla="*/ 0 h 1030796"/>
              <a:gd name="connsiteX1" fmla="*/ 14913 w 24386724"/>
              <a:gd name="connsiteY1" fmla="*/ 9251 h 1030796"/>
              <a:gd name="connsiteX2" fmla="*/ 636685 w 24386724"/>
              <a:gd name="connsiteY2" fmla="*/ 334817 h 1030796"/>
              <a:gd name="connsiteX3" fmla="*/ 1840355 w 24386724"/>
              <a:gd name="connsiteY3" fmla="*/ 770979 h 1030796"/>
              <a:gd name="connsiteX4" fmla="*/ 2541160 w 24386724"/>
              <a:gd name="connsiteY4" fmla="*/ 921152 h 1030796"/>
              <a:gd name="connsiteX5" fmla="*/ 3165229 w 24386724"/>
              <a:gd name="connsiteY5" fmla="*/ 996492 h 1030796"/>
              <a:gd name="connsiteX6" fmla="*/ 3763252 w 24386724"/>
              <a:gd name="connsiteY6" fmla="*/ 1018218 h 1030796"/>
              <a:gd name="connsiteX7" fmla="*/ 24339716 w 24386724"/>
              <a:gd name="connsiteY7" fmla="*/ 1018218 h 1030796"/>
              <a:gd name="connsiteX8" fmla="*/ 24386724 w 24386724"/>
              <a:gd name="connsiteY8" fmla="*/ 1019997 h 1030796"/>
              <a:gd name="connsiteX9" fmla="*/ 24386724 w 24386724"/>
              <a:gd name="connsiteY9" fmla="*/ 1030796 h 1030796"/>
              <a:gd name="connsiteX10" fmla="*/ 3515760 w 24386724"/>
              <a:gd name="connsiteY10" fmla="*/ 1030796 h 1030796"/>
              <a:gd name="connsiteX11" fmla="*/ 3491366 w 24386724"/>
              <a:gd name="connsiteY11" fmla="*/ 1026985 h 1030796"/>
              <a:gd name="connsiteX12" fmla="*/ 3142868 w 24386724"/>
              <a:gd name="connsiteY12" fmla="*/ 1007546 h 1030796"/>
              <a:gd name="connsiteX13" fmla="*/ 2768326 w 24386724"/>
              <a:gd name="connsiteY13" fmla="*/ 968161 h 1030796"/>
              <a:gd name="connsiteX14" fmla="*/ 2271180 w 24386724"/>
              <a:gd name="connsiteY14" fmla="*/ 885705 h 1030796"/>
              <a:gd name="connsiteX15" fmla="*/ 935379 w 24386724"/>
              <a:gd name="connsiteY15" fmla="*/ 480162 h 1030796"/>
              <a:gd name="connsiteX16" fmla="*/ 229817 w 24386724"/>
              <a:gd name="connsiteY16" fmla="*/ 146219 h 1030796"/>
              <a:gd name="connsiteX17" fmla="*/ 0 w 24386724"/>
              <a:gd name="connsiteY17" fmla="*/ 13403 h 103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724" h="1030796">
                <a:moveTo>
                  <a:pt x="0" y="0"/>
                </a:moveTo>
                <a:lnTo>
                  <a:pt x="14913" y="9251"/>
                </a:lnTo>
                <a:cubicBezTo>
                  <a:pt x="216653" y="127717"/>
                  <a:pt x="424150" y="236379"/>
                  <a:pt x="636685" y="334817"/>
                </a:cubicBezTo>
                <a:cubicBezTo>
                  <a:pt x="1024391" y="515088"/>
                  <a:pt x="1427163" y="661030"/>
                  <a:pt x="1840355" y="770979"/>
                </a:cubicBezTo>
                <a:cubicBezTo>
                  <a:pt x="2071497" y="832472"/>
                  <a:pt x="2305103" y="882529"/>
                  <a:pt x="2541160" y="921152"/>
                </a:cubicBezTo>
                <a:cubicBezTo>
                  <a:pt x="2748087" y="955036"/>
                  <a:pt x="2956105" y="980141"/>
                  <a:pt x="3165229" y="996492"/>
                </a:cubicBezTo>
                <a:cubicBezTo>
                  <a:pt x="3364189" y="1012120"/>
                  <a:pt x="3563657" y="1018218"/>
                  <a:pt x="3763252" y="1018218"/>
                </a:cubicBezTo>
                <a:lnTo>
                  <a:pt x="24339716" y="1018218"/>
                </a:lnTo>
                <a:cubicBezTo>
                  <a:pt x="24355470" y="1018218"/>
                  <a:pt x="24371096" y="1019361"/>
                  <a:pt x="24386724" y="1019997"/>
                </a:cubicBezTo>
                <a:lnTo>
                  <a:pt x="24386724" y="1030796"/>
                </a:lnTo>
                <a:lnTo>
                  <a:pt x="3515760" y="1030796"/>
                </a:lnTo>
                <a:cubicBezTo>
                  <a:pt x="3507704" y="1029081"/>
                  <a:pt x="3499561" y="1027810"/>
                  <a:pt x="3491366" y="1026985"/>
                </a:cubicBezTo>
                <a:cubicBezTo>
                  <a:pt x="3375242" y="1020632"/>
                  <a:pt x="3258738" y="1017074"/>
                  <a:pt x="3142868" y="1007546"/>
                </a:cubicBezTo>
                <a:cubicBezTo>
                  <a:pt x="3017724" y="997382"/>
                  <a:pt x="2892834" y="983534"/>
                  <a:pt x="2768326" y="968161"/>
                </a:cubicBezTo>
                <a:cubicBezTo>
                  <a:pt x="2601510" y="947706"/>
                  <a:pt x="2435836" y="919246"/>
                  <a:pt x="2271180" y="885705"/>
                </a:cubicBezTo>
                <a:cubicBezTo>
                  <a:pt x="1814056" y="793187"/>
                  <a:pt x="1366777" y="657397"/>
                  <a:pt x="935379" y="480162"/>
                </a:cubicBezTo>
                <a:cubicBezTo>
                  <a:pt x="694099" y="381712"/>
                  <a:pt x="458571" y="270213"/>
                  <a:pt x="229817" y="146219"/>
                </a:cubicBezTo>
                <a:lnTo>
                  <a:pt x="0" y="13403"/>
                </a:lnTo>
                <a:close/>
              </a:path>
            </a:pathLst>
          </a:custGeom>
          <a:solidFill>
            <a:schemeClr val="accent1"/>
          </a:solidFill>
          <a:ln w="12703" cap="flat">
            <a:noFill/>
            <a:prstDash val="solid"/>
            <a:miter/>
          </a:ln>
        </p:spPr>
        <p:txBody>
          <a:bodyPr rtlCol="0" anchor="ctr"/>
          <a:lstStyle/>
          <a:p>
            <a:endParaRPr lang="en-AU" sz="600"/>
          </a:p>
        </p:txBody>
      </p:sp>
      <p:pic>
        <p:nvPicPr>
          <p:cNvPr id="23" name="Stripe">
            <a:extLst>
              <a:ext uri="{FF2B5EF4-FFF2-40B4-BE49-F238E27FC236}">
                <a16:creationId xmlns:a16="http://schemas.microsoft.com/office/drawing/2014/main" id="{010AE396-174A-6C27-A4C2-3137C994C894}"/>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0"/>
            <a:ext cx="12191400" cy="139693"/>
          </a:xfrm>
          <a:prstGeom prst="rect">
            <a:avLst/>
          </a:prstGeom>
        </p:spPr>
      </p:pic>
      <p:pic>
        <p:nvPicPr>
          <p:cNvPr id="7" name="Graphic 6">
            <a:extLst>
              <a:ext uri="{FF2B5EF4-FFF2-40B4-BE49-F238E27FC236}">
                <a16:creationId xmlns:a16="http://schemas.microsoft.com/office/drawing/2014/main" id="{9731F916-5A9A-C3DE-B768-66A6B4E5CF3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746909" y="6532878"/>
            <a:ext cx="445091" cy="144000"/>
          </a:xfrm>
          <a:prstGeom prst="rect">
            <a:avLst/>
          </a:prstGeom>
        </p:spPr>
      </p:pic>
    </p:spTree>
    <p:extLst>
      <p:ext uri="{BB962C8B-B14F-4D97-AF65-F5344CB8AC3E}">
        <p14:creationId xmlns:p14="http://schemas.microsoft.com/office/powerpoint/2010/main" val="3407090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2" r:id="rId4"/>
    <p:sldLayoutId id="2147483665" r:id="rId5"/>
    <p:sldLayoutId id="2147483673" r:id="rId6"/>
    <p:sldLayoutId id="2147483674" r:id="rId7"/>
    <p:sldLayoutId id="2147483675" r:id="rId8"/>
    <p:sldLayoutId id="2147483677" r:id="rId9"/>
    <p:sldLayoutId id="2147483666" r:id="rId10"/>
    <p:sldLayoutId id="2147483667" r:id="rId11"/>
    <p:sldLayoutId id="2147483679" r:id="rId12"/>
    <p:sldLayoutId id="2147483678" r:id="rId13"/>
  </p:sldLayoutIdLst>
  <p:hf hdr="0" dt="0"/>
  <p:txStyles>
    <p:titleStyle>
      <a:lvl1pPr algn="l" defTabSz="914400" rtl="0" eaLnBrk="1" latinLnBrk="0" hangingPunct="1">
        <a:lnSpc>
          <a:spcPts val="375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p:bodyStyle>
    <p:otherStyle>
      <a:defPPr>
        <a:defRPr lang="en-US"/>
      </a:defPPr>
      <a:lvl1pPr marL="0" indent="0" algn="l" defTabSz="914400" rtl="0" eaLnBrk="1" latinLnBrk="0" hangingPunct="1">
        <a:defRPr sz="1200" kern="1200">
          <a:solidFill>
            <a:schemeClr val="tx1"/>
          </a:solidFill>
          <a:latin typeface="+mn-lt"/>
          <a:ea typeface="+mn-ea"/>
          <a:cs typeface="+mn-cs"/>
        </a:defRPr>
      </a:lvl1pPr>
      <a:lvl2pPr marL="0" indent="0" algn="l" defTabSz="914400" rtl="0" eaLnBrk="1" latinLnBrk="0" hangingPunct="1">
        <a:defRPr sz="1200" b="1" kern="1200">
          <a:solidFill>
            <a:schemeClr val="tx1"/>
          </a:solidFill>
          <a:latin typeface="+mn-lt"/>
          <a:ea typeface="+mn-ea"/>
          <a:cs typeface="+mn-cs"/>
        </a:defRPr>
      </a:lvl2pPr>
      <a:lvl3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buFont typeface="Century Gothic" panose="020B0502020202020204" pitchFamily="34" charset="0"/>
        <a:buChar char="◦"/>
        <a:defRPr sz="1200" kern="1200">
          <a:solidFill>
            <a:schemeClr val="tx1"/>
          </a:solidFill>
          <a:latin typeface="+mn-lt"/>
          <a:ea typeface="+mn-ea"/>
          <a:cs typeface="+mn-cs"/>
        </a:defRPr>
      </a:lvl5pPr>
      <a:lvl6pPr marL="0" indent="0" algn="l" defTabSz="914400" rtl="0" eaLnBrk="1" latinLnBrk="0" hangingPunct="1">
        <a:defRPr sz="1200" kern="1200">
          <a:solidFill>
            <a:schemeClr val="tx1"/>
          </a:solidFill>
          <a:latin typeface="+mn-lt"/>
          <a:ea typeface="+mn-ea"/>
          <a:cs typeface="+mn-cs"/>
        </a:defRPr>
      </a:lvl6pPr>
      <a:lvl7pPr marL="0" indent="0" algn="l" defTabSz="914400" rtl="0" eaLnBrk="1" latinLnBrk="0" hangingPunct="1">
        <a:defRPr sz="1200" kern="1200">
          <a:solidFill>
            <a:schemeClr val="tx1"/>
          </a:solidFill>
          <a:latin typeface="+mn-lt"/>
          <a:ea typeface="+mn-ea"/>
          <a:cs typeface="+mn-cs"/>
        </a:defRPr>
      </a:lvl7pPr>
      <a:lvl8pPr marL="180000" indent="-180000" algn="l" defTabSz="914400" rtl="0" eaLnBrk="1" latinLnBrk="0" hangingPunct="1">
        <a:defRPr sz="1200" kern="1200">
          <a:solidFill>
            <a:schemeClr val="tx1"/>
          </a:solidFill>
          <a:latin typeface="+mn-lt"/>
          <a:ea typeface="+mn-ea"/>
          <a:cs typeface="+mn-cs"/>
        </a:defRPr>
      </a:lvl8pPr>
      <a:lvl9pPr marL="360000" indent="-1800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2" userDrawn="1">
          <p15:clr>
            <a:srgbClr val="F26B43"/>
          </p15:clr>
        </p15:guide>
        <p15:guide id="4" orient="horz" pos="3646" userDrawn="1">
          <p15:clr>
            <a:srgbClr val="F26B43"/>
          </p15:clr>
        </p15:guide>
        <p15:guide id="5" pos="314" userDrawn="1">
          <p15:clr>
            <a:srgbClr val="F26B43"/>
          </p15:clr>
        </p15:guide>
        <p15:guide id="6" pos="7367" userDrawn="1">
          <p15:clr>
            <a:srgbClr val="F26B43"/>
          </p15:clr>
        </p15:guide>
        <p15:guide id="7" orient="horz" pos="15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s.rshq.qld.gov.au/v/91741/3880187/email.html?k=cJP_vD2C7HC_yW23oWTHlrO6CbRzpUbRdoKcef43Qbg" TargetMode="External"/><Relationship Id="rId13" Type="http://schemas.openxmlformats.org/officeDocument/2006/relationships/hyperlink" Target="https://www.rshq.qld.gov.au/safety-notices/mines/worker-suffers-crush-injuries-after-incident-at-coal-mine" TargetMode="External"/><Relationship Id="rId3" Type="http://schemas.openxmlformats.org/officeDocument/2006/relationships/hyperlink" Target="https://www.legislation.qld.gov.au/view/html/inforce/current/act-1999-039" TargetMode="External"/><Relationship Id="rId7" Type="http://schemas.openxmlformats.org/officeDocument/2006/relationships/hyperlink" Target="https://www.rshq.qld.gov.au/about-us/what-we-do/queensland-mines-inspectorate-forums" TargetMode="External"/><Relationship Id="rId12" Type="http://schemas.openxmlformats.org/officeDocument/2006/relationships/hyperlink" Target="https://comms.rshq.qld.gov.au/v/91741/4103903/email.html?k=1OfR3itbE17UjpGsbqjv7W2Bzw5-dt2fgKBUbOxM_Fw" TargetMode="External"/><Relationship Id="rId2" Type="http://schemas.openxmlformats.org/officeDocument/2006/relationships/hyperlink" Target="https://www.business.qld.gov.au/industries/mining-energy-water/resources/safety-health/mining/accidents-incidents-reports/serious-accidents" TargetMode="External"/><Relationship Id="rId1" Type="http://schemas.openxmlformats.org/officeDocument/2006/relationships/slideLayout" Target="../slideLayouts/slideLayout7.xml"/><Relationship Id="rId6" Type="http://schemas.openxmlformats.org/officeDocument/2006/relationships/hyperlink" Target="https://www.business.qld.gov.au/industries/mining-energy-water/resources/safety-health/mining/legislation-standards/recognised-standards" TargetMode="External"/><Relationship Id="rId11" Type="http://schemas.openxmlformats.org/officeDocument/2006/relationships/hyperlink" Target="https://www.rshq.qld.gov.au/safety-notices/mines/worker-struck-by-poly-pipe-after-release-of-stored-energy" TargetMode="External"/><Relationship Id="rId5" Type="http://schemas.openxmlformats.org/officeDocument/2006/relationships/hyperlink" Target="https://www.business.qld.gov.au/industries/mining-energy-water/resources/safety-health/mining/hazards/hazards" TargetMode="External"/><Relationship Id="rId15" Type="http://schemas.openxmlformats.org/officeDocument/2006/relationships/hyperlink" Target="https://comms.rshq.qld.gov.au/v/91741/4173398/email.html?k=ELhsYwEsPxW49PwwZnaEGyhs7qChXorbdVOMlCyzSJk" TargetMode="External"/><Relationship Id="rId10" Type="http://schemas.openxmlformats.org/officeDocument/2006/relationships/hyperlink" Target="https://www.rshq.qld.gov.au/safety-notices/mines/coal-mine-worker-injured-by-forklift-tipping-bin" TargetMode="External"/><Relationship Id="rId4" Type="http://schemas.openxmlformats.org/officeDocument/2006/relationships/hyperlink" Target="https://www.rshq.qld.gov.au/about-us/resources/public-consultation" TargetMode="External"/><Relationship Id="rId9" Type="http://schemas.openxmlformats.org/officeDocument/2006/relationships/hyperlink" Target="https://www.rshq.qld.gov.au/safety-notices" TargetMode="External"/><Relationship Id="rId14" Type="http://schemas.openxmlformats.org/officeDocument/2006/relationships/hyperlink" Target="https://www.rshq.qld.gov.au/safety-notices/mines/fluid-injection-whilst-using-a-cordless-grease-gu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I5b8MHdNZo&amp;t=162s" TargetMode="External"/><Relationship Id="rId7" Type="http://schemas.openxmlformats.org/officeDocument/2006/relationships/hyperlink" Target="https://www.rshq.qld.gov.au/safety-notices/mines/worker-struck-by-poly-pipe-after-release-of-stored-energ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ambulance.qld.gov.au/__data/assets/pdf_file/0025/219139/cpg_fluid-injection-injury.pdf" TargetMode="External"/><Relationship Id="rId5" Type="http://schemas.openxmlformats.org/officeDocument/2006/relationships/hyperlink" Target="https://www.rshq.qld.gov.au/resources/documents/mines-resources/safety-and-health/legislation,-standards-and-guidelines/recognised-standards-coal-mines/recognised-standard-23.pdf" TargetMode="External"/><Relationship Id="rId4" Type="http://schemas.openxmlformats.org/officeDocument/2006/relationships/hyperlink" Target="https://www.youtube.com/watch?v=xxtuin0lPl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rshq.qld.gov.au/safety-notices/mines/managing-high-pressure-fluids-and-gases" TargetMode="External"/><Relationship Id="rId3" Type="http://schemas.openxmlformats.org/officeDocument/2006/relationships/hyperlink" Target="https://www.rshq.qld.gov.au/safety-notices/mines/fluid-injection-whilst-using-a-cordless-grease-gun" TargetMode="External"/><Relationship Id="rId7" Type="http://schemas.openxmlformats.org/officeDocument/2006/relationships/hyperlink" Target="https://www.rshq.qld.gov.au/safety-notices/mines/longwall-fluid-injection-injury"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rshq.qld.gov.au/safety-notices/mines/risk-management-of-high-pressure-fluids-and-gases" TargetMode="External"/><Relationship Id="rId5" Type="http://schemas.openxmlformats.org/officeDocument/2006/relationships/hyperlink" Target="https://www.rshq.qld.gov.au/resources/documents/mines-resources/safety-and-health/legislation,-standards-and-guidelines/recognised-standards-coal-mines/recognised-standard-23.pdf" TargetMode="External"/><Relationship Id="rId4" Type="http://schemas.openxmlformats.org/officeDocument/2006/relationships/hyperlink" Target="https://www.rshq.qld.gov.au/safety-notices/mines/fluid-injection" TargetMode="External"/><Relationship Id="rId9" Type="http://schemas.openxmlformats.org/officeDocument/2006/relationships/hyperlink" Target="https://www.legislation.qld.gov.au/view/html/inforce/current/sl-2017-0165#sec.14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6945E67-E417-648C-2C96-8B9F1AF8A0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976" r="-1" b="18608"/>
          <a:stretch>
            <a:fillRect/>
          </a:stretch>
        </p:blipFill>
        <p:spPr>
          <a:xfrm>
            <a:off x="20" y="10"/>
            <a:ext cx="12191380" cy="5160590"/>
          </a:xfrm>
          <a:noFill/>
        </p:spPr>
      </p:pic>
      <p:sp>
        <p:nvSpPr>
          <p:cNvPr id="2" name="Title 1">
            <a:extLst>
              <a:ext uri="{FF2B5EF4-FFF2-40B4-BE49-F238E27FC236}">
                <a16:creationId xmlns:a16="http://schemas.microsoft.com/office/drawing/2014/main" id="{DB2D5D46-556D-0052-90D1-EFDF0ABCA5DE}"/>
              </a:ext>
            </a:extLst>
          </p:cNvPr>
          <p:cNvSpPr>
            <a:spLocks noGrp="1"/>
          </p:cNvSpPr>
          <p:nvPr>
            <p:ph type="ctrTitle"/>
          </p:nvPr>
        </p:nvSpPr>
        <p:spPr>
          <a:xfrm>
            <a:off x="468000" y="4716000"/>
            <a:ext cx="4680000" cy="1260000"/>
          </a:xfrm>
        </p:spPr>
        <p:txBody>
          <a:bodyPr anchor="b">
            <a:normAutofit/>
          </a:bodyPr>
          <a:lstStyle/>
          <a:p>
            <a:br>
              <a:rPr lang="en-US" sz="3800" dirty="0"/>
            </a:br>
            <a:r>
              <a:rPr lang="en-US" sz="3800" dirty="0"/>
              <a:t>Incident Periodical</a:t>
            </a:r>
            <a:endParaRPr lang="en-AU" sz="3800" dirty="0"/>
          </a:p>
        </p:txBody>
      </p:sp>
      <p:sp>
        <p:nvSpPr>
          <p:cNvPr id="3" name="Subtitle 2">
            <a:extLst>
              <a:ext uri="{FF2B5EF4-FFF2-40B4-BE49-F238E27FC236}">
                <a16:creationId xmlns:a16="http://schemas.microsoft.com/office/drawing/2014/main" id="{447C8BB9-2340-7C7E-4842-0A7FC2F56FAA}"/>
              </a:ext>
            </a:extLst>
          </p:cNvPr>
          <p:cNvSpPr>
            <a:spLocks noGrp="1"/>
          </p:cNvSpPr>
          <p:nvPr>
            <p:ph type="subTitle" idx="1"/>
          </p:nvPr>
        </p:nvSpPr>
        <p:spPr>
          <a:xfrm>
            <a:off x="468000" y="5994000"/>
            <a:ext cx="4680000" cy="450000"/>
          </a:xfrm>
        </p:spPr>
        <p:txBody>
          <a:bodyPr>
            <a:normAutofit/>
          </a:bodyPr>
          <a:lstStyle/>
          <a:p>
            <a:r>
              <a:rPr lang="en-AU"/>
              <a:t>Coal Mines Inspectorate</a:t>
            </a:r>
            <a:endParaRPr lang="en-AU" dirty="0"/>
          </a:p>
        </p:txBody>
      </p:sp>
      <p:sp>
        <p:nvSpPr>
          <p:cNvPr id="6" name="Text Placeholder 21">
            <a:extLst>
              <a:ext uri="{FF2B5EF4-FFF2-40B4-BE49-F238E27FC236}">
                <a16:creationId xmlns:a16="http://schemas.microsoft.com/office/drawing/2014/main" id="{F5C8F4DE-B8AF-F172-5CB8-E788EFB04896}"/>
              </a:ext>
            </a:extLst>
          </p:cNvPr>
          <p:cNvSpPr txBox="1">
            <a:spLocks/>
          </p:cNvSpPr>
          <p:nvPr/>
        </p:nvSpPr>
        <p:spPr>
          <a:xfrm>
            <a:off x="467999" y="4698000"/>
            <a:ext cx="3995143" cy="462600"/>
          </a:xfrm>
          <a:prstGeom prst="rect">
            <a:avLst/>
          </a:prstGeom>
        </p:spPr>
        <p:txBody>
          <a:bodyPr vert="horz" lIns="36000" tIns="36000" rIns="36000" bIns="36000" rtlCol="0">
            <a:normAutofit/>
          </a:bodyPr>
          <a:lstStyle>
            <a:lvl1pPr marL="0" indent="0" algn="l" defTabSz="914400" rtl="0" eaLnBrk="1" latinLnBrk="0" hangingPunct="1">
              <a:lnSpc>
                <a:spcPct val="100000"/>
              </a:lnSpc>
              <a:spcBef>
                <a:spcPts val="800"/>
              </a:spcBef>
              <a:buFont typeface="Arial" panose="020B0604020202020204" pitchFamily="34" charset="0"/>
              <a:buNone/>
              <a:defRPr sz="900" b="1" kern="1200" cap="all" baseline="0">
                <a:solidFill>
                  <a:schemeClr val="bg1"/>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900" b="1" kern="1200">
                <a:solidFill>
                  <a:schemeClr val="bg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900" b="1" kern="1200">
                <a:solidFill>
                  <a:schemeClr val="bg1"/>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900" b="1" kern="1200">
                <a:solidFill>
                  <a:schemeClr val="bg1"/>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900" b="1" kern="1200">
                <a:solidFill>
                  <a:schemeClr val="bg1"/>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r>
              <a:rPr lang="en-US" sz="2000" b="1" kern="1200" cap="all" baseline="0" dirty="0"/>
              <a:t>MARCH 2026</a:t>
            </a:r>
          </a:p>
        </p:txBody>
      </p:sp>
    </p:spTree>
    <p:extLst>
      <p:ext uri="{BB962C8B-B14F-4D97-AF65-F5344CB8AC3E}">
        <p14:creationId xmlns:p14="http://schemas.microsoft.com/office/powerpoint/2010/main" val="410249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ction Button: Blank 11">
            <a:hlinkClick r:id="rId2"/>
            <a:extLst>
              <a:ext uri="{FF2B5EF4-FFF2-40B4-BE49-F238E27FC236}">
                <a16:creationId xmlns:a16="http://schemas.microsoft.com/office/drawing/2014/main" id="{885DC93F-4D24-8DDE-262C-5E37C7AB5C41}"/>
              </a:ext>
            </a:extLst>
          </p:cNvPr>
          <p:cNvSpPr/>
          <p:nvPr/>
        </p:nvSpPr>
        <p:spPr>
          <a:xfrm>
            <a:off x="4278581" y="5547687"/>
            <a:ext cx="1657884" cy="577722"/>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latin typeface="Lato" panose="020F0502020204030203" pitchFamily="34" charset="0"/>
                <a:ea typeface="Lato" panose="020F0502020204030203" pitchFamily="34" charset="0"/>
                <a:cs typeface="Lato" panose="020F0502020204030203" pitchFamily="34" charset="0"/>
              </a:rPr>
              <a:t>Periodicals</a:t>
            </a:r>
          </a:p>
        </p:txBody>
      </p:sp>
      <p:sp>
        <p:nvSpPr>
          <p:cNvPr id="13" name="Action Button: Blank 12">
            <a:hlinkClick r:id="rId3"/>
            <a:extLst>
              <a:ext uri="{FF2B5EF4-FFF2-40B4-BE49-F238E27FC236}">
                <a16:creationId xmlns:a16="http://schemas.microsoft.com/office/drawing/2014/main" id="{0091208E-F3AB-8945-528A-3ADA9B0546C1}"/>
              </a:ext>
            </a:extLst>
          </p:cNvPr>
          <p:cNvSpPr/>
          <p:nvPr/>
        </p:nvSpPr>
        <p:spPr>
          <a:xfrm>
            <a:off x="756056" y="5551397"/>
            <a:ext cx="1657884" cy="577723"/>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i="1" dirty="0">
                <a:solidFill>
                  <a:schemeClr val="tx1"/>
                </a:solidFill>
                <a:latin typeface="Lato" panose="020F0502020204030203" pitchFamily="34" charset="0"/>
                <a:ea typeface="Lato" panose="020F0502020204030203" pitchFamily="34" charset="0"/>
                <a:cs typeface="Lato" panose="020F0502020204030203" pitchFamily="34" charset="0"/>
              </a:rPr>
              <a:t>Coal Mining Safety and Health Act 1999</a:t>
            </a:r>
          </a:p>
        </p:txBody>
      </p:sp>
      <p:sp>
        <p:nvSpPr>
          <p:cNvPr id="16" name="Action Button: Blank 15">
            <a:hlinkClick r:id="rId4"/>
            <a:extLst>
              <a:ext uri="{FF2B5EF4-FFF2-40B4-BE49-F238E27FC236}">
                <a16:creationId xmlns:a16="http://schemas.microsoft.com/office/drawing/2014/main" id="{D347B328-61FA-CE5A-17D4-2EF675152858}"/>
              </a:ext>
            </a:extLst>
          </p:cNvPr>
          <p:cNvSpPr/>
          <p:nvPr/>
        </p:nvSpPr>
        <p:spPr>
          <a:xfrm>
            <a:off x="7807135" y="5547687"/>
            <a:ext cx="1657884" cy="577722"/>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latin typeface="Lato" panose="020F0502020204030203" pitchFamily="34" charset="0"/>
                <a:ea typeface="Lato" panose="020F0502020204030203" pitchFamily="34" charset="0"/>
                <a:cs typeface="Lato" panose="020F0502020204030203" pitchFamily="34" charset="0"/>
              </a:rPr>
              <a:t>RSHQ Consultation</a:t>
            </a:r>
          </a:p>
        </p:txBody>
      </p:sp>
      <p:sp>
        <p:nvSpPr>
          <p:cNvPr id="7" name="Content Placeholder 4">
            <a:hlinkClick r:id="rId5"/>
            <a:extLst>
              <a:ext uri="{FF2B5EF4-FFF2-40B4-BE49-F238E27FC236}">
                <a16:creationId xmlns:a16="http://schemas.microsoft.com/office/drawing/2014/main" id="{AFBD7FBF-0BB6-8E91-475F-DDF71DA609B3}"/>
              </a:ext>
            </a:extLst>
          </p:cNvPr>
          <p:cNvSpPr txBox="1">
            <a:spLocks/>
          </p:cNvSpPr>
          <p:nvPr/>
        </p:nvSpPr>
        <p:spPr>
          <a:xfrm>
            <a:off x="2514303" y="5547687"/>
            <a:ext cx="1657885" cy="577722"/>
          </a:xfrm>
          <a:prstGeom prst="rect">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latin typeface="Lato" panose="020F0502020204030203" pitchFamily="34" charset="0"/>
                <a:ea typeface="Lato" panose="020F0502020204030203" pitchFamily="34" charset="0"/>
                <a:cs typeface="Lato" panose="020F0502020204030203" pitchFamily="34" charset="0"/>
              </a:rPr>
              <a:t>Mining Hazards Database</a:t>
            </a:r>
          </a:p>
        </p:txBody>
      </p:sp>
      <p:sp>
        <p:nvSpPr>
          <p:cNvPr id="15" name="Action Button: Blank 14">
            <a:hlinkClick r:id="rId6"/>
            <a:extLst>
              <a:ext uri="{FF2B5EF4-FFF2-40B4-BE49-F238E27FC236}">
                <a16:creationId xmlns:a16="http://schemas.microsoft.com/office/drawing/2014/main" id="{E8D20AD9-B242-575D-7502-F3AAAD8FA36E}"/>
              </a:ext>
            </a:extLst>
          </p:cNvPr>
          <p:cNvSpPr/>
          <p:nvPr/>
        </p:nvSpPr>
        <p:spPr>
          <a:xfrm>
            <a:off x="6042858" y="5547687"/>
            <a:ext cx="1657884" cy="577722"/>
          </a:xfrm>
          <a:prstGeom prst="actionButtonBlank">
            <a:avLst/>
          </a:prstGeom>
          <a:solidFill>
            <a:srgbClr val="3CB0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latin typeface="Lato" panose="020F0502020204030203" pitchFamily="34" charset="0"/>
                <a:ea typeface="Lato" panose="020F0502020204030203" pitchFamily="34" charset="0"/>
                <a:cs typeface="Lato" panose="020F0502020204030203" pitchFamily="34" charset="0"/>
              </a:rPr>
              <a:t>Recognised Standards</a:t>
            </a:r>
          </a:p>
        </p:txBody>
      </p:sp>
      <p:sp>
        <p:nvSpPr>
          <p:cNvPr id="25" name="Content Placeholder 4">
            <a:extLst>
              <a:ext uri="{FF2B5EF4-FFF2-40B4-BE49-F238E27FC236}">
                <a16:creationId xmlns:a16="http://schemas.microsoft.com/office/drawing/2014/main" id="{6CE3A4B8-2405-A026-C466-087EDC3F8404}"/>
              </a:ext>
            </a:extLst>
          </p:cNvPr>
          <p:cNvSpPr txBox="1">
            <a:spLocks/>
          </p:cNvSpPr>
          <p:nvPr/>
        </p:nvSpPr>
        <p:spPr>
          <a:xfrm>
            <a:off x="790112" y="2266029"/>
            <a:ext cx="2302117" cy="3331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600" b="1" dirty="0">
                <a:solidFill>
                  <a:srgbClr val="526A81"/>
                </a:solidFill>
                <a:latin typeface="Lato" panose="020F0502020204030203" pitchFamily="34" charset="0"/>
                <a:ea typeface="Lato" panose="020F0502020204030203" pitchFamily="34" charset="0"/>
                <a:cs typeface="Lato" panose="020F0502020204030203" pitchFamily="34" charset="0"/>
                <a:hlinkClick r:id="rId7"/>
              </a:rPr>
              <a:t>UPCOMING FORUMS</a:t>
            </a:r>
            <a:r>
              <a:rPr lang="en-AU" sz="1600" b="1" dirty="0">
                <a:solidFill>
                  <a:srgbClr val="526A81"/>
                </a:solidFill>
                <a:latin typeface="Lato" panose="020F0502020204030203" pitchFamily="34" charset="0"/>
                <a:ea typeface="Lato" panose="020F0502020204030203" pitchFamily="34" charset="0"/>
                <a:cs typeface="Lato" panose="020F0502020204030203" pitchFamily="34" charset="0"/>
              </a:rPr>
              <a:t> </a:t>
            </a:r>
            <a:endParaRPr lang="en-AU" sz="1600" dirty="0">
              <a:solidFill>
                <a:srgbClr val="526A81"/>
              </a:solidFill>
              <a:latin typeface="Lato" panose="020F0502020204030203" pitchFamily="34" charset="0"/>
              <a:ea typeface="Lato" panose="020F0502020204030203" pitchFamily="34" charset="0"/>
              <a:cs typeface="Lato" panose="020F0502020204030203" pitchFamily="34" charset="0"/>
            </a:endParaRPr>
          </a:p>
        </p:txBody>
      </p:sp>
      <p:sp>
        <p:nvSpPr>
          <p:cNvPr id="20" name="Content Placeholder 4">
            <a:hlinkClick r:id="rId8"/>
            <a:extLst>
              <a:ext uri="{FF2B5EF4-FFF2-40B4-BE49-F238E27FC236}">
                <a16:creationId xmlns:a16="http://schemas.microsoft.com/office/drawing/2014/main" id="{CE683C64-5CA6-2E1F-F404-88627CE1A8AC}"/>
              </a:ext>
            </a:extLst>
          </p:cNvPr>
          <p:cNvSpPr txBox="1">
            <a:spLocks/>
          </p:cNvSpPr>
          <p:nvPr/>
        </p:nvSpPr>
        <p:spPr>
          <a:xfrm>
            <a:off x="758635" y="2589786"/>
            <a:ext cx="2321271" cy="957767"/>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hangingPunct="0">
              <a:lnSpc>
                <a:spcPct val="100000"/>
              </a:lnSpc>
              <a:spcBef>
                <a:spcPct val="0"/>
              </a:spcBef>
              <a:defRPr/>
            </a:pPr>
            <a:r>
              <a:rPr lang="en-AU" u="sng" dirty="0">
                <a:latin typeface="Lato" panose="020F0502020204030203" pitchFamily="34" charset="0"/>
                <a:ea typeface="Lato" panose="020F0502020204030203" pitchFamily="34" charset="0"/>
                <a:cs typeface="Lato" panose="020F0502020204030203" pitchFamily="34" charset="0"/>
              </a:rPr>
              <a:t>OCE Forums</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28 April         Toowoomba</a:t>
            </a:r>
          </a:p>
          <a:p>
            <a:pPr algn="l" eaLnBrk="0" hangingPunct="0">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30 April         Brisbane</a:t>
            </a:r>
          </a:p>
          <a:p>
            <a:pPr algn="l" eaLnBrk="0" hangingPunct="0">
              <a:spcBef>
                <a:spcPct val="0"/>
              </a:spcBef>
              <a:defRPr/>
            </a:pPr>
            <a:endParaRPr lang="en-AU" sz="1300" dirty="0">
              <a:latin typeface="Lato" panose="020F0502020204030203" pitchFamily="34" charset="0"/>
              <a:ea typeface="Lato" panose="020F0502020204030203" pitchFamily="34" charset="0"/>
              <a:cs typeface="Lato" panose="020F0502020204030203" pitchFamily="34" charset="0"/>
            </a:endParaRPr>
          </a:p>
        </p:txBody>
      </p:sp>
      <p:sp>
        <p:nvSpPr>
          <p:cNvPr id="10" name="Content Placeholder 4">
            <a:extLst>
              <a:ext uri="{FF2B5EF4-FFF2-40B4-BE49-F238E27FC236}">
                <a16:creationId xmlns:a16="http://schemas.microsoft.com/office/drawing/2014/main" id="{F5005EEA-3820-CA9A-7B89-19E4916B989E}"/>
              </a:ext>
            </a:extLst>
          </p:cNvPr>
          <p:cNvSpPr txBox="1">
            <a:spLocks/>
          </p:cNvSpPr>
          <p:nvPr/>
        </p:nvSpPr>
        <p:spPr>
          <a:xfrm>
            <a:off x="756056" y="3681217"/>
            <a:ext cx="2825344" cy="3331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600" b="1" dirty="0">
                <a:solidFill>
                  <a:srgbClr val="526A81"/>
                </a:solidFill>
                <a:latin typeface="Lato" panose="020F0502020204030203" pitchFamily="34" charset="0"/>
                <a:ea typeface="Lato" panose="020F0502020204030203" pitchFamily="34" charset="0"/>
                <a:cs typeface="Lato" panose="020F0502020204030203" pitchFamily="34" charset="0"/>
                <a:hlinkClick r:id="rId9"/>
              </a:rPr>
              <a:t>SAFETY NOTICES</a:t>
            </a:r>
            <a:endParaRPr lang="en-AU" sz="1600" dirty="0">
              <a:solidFill>
                <a:srgbClr val="526A81"/>
              </a:solidFill>
              <a:latin typeface="Lato" panose="020F0502020204030203" pitchFamily="34" charset="0"/>
              <a:ea typeface="Lato" panose="020F0502020204030203" pitchFamily="34" charset="0"/>
              <a:cs typeface="Lato" panose="020F0502020204030203" pitchFamily="34" charset="0"/>
            </a:endParaRPr>
          </a:p>
        </p:txBody>
      </p:sp>
      <p:sp>
        <p:nvSpPr>
          <p:cNvPr id="29" name="Title 28">
            <a:extLst>
              <a:ext uri="{FF2B5EF4-FFF2-40B4-BE49-F238E27FC236}">
                <a16:creationId xmlns:a16="http://schemas.microsoft.com/office/drawing/2014/main" id="{00556804-2985-E1E5-14AF-340A5991B0C5}"/>
              </a:ext>
            </a:extLst>
          </p:cNvPr>
          <p:cNvSpPr>
            <a:spLocks noGrp="1"/>
          </p:cNvSpPr>
          <p:nvPr>
            <p:ph type="title"/>
          </p:nvPr>
        </p:nvSpPr>
        <p:spPr>
          <a:xfrm>
            <a:off x="468000" y="432000"/>
            <a:ext cx="3770625" cy="761867"/>
          </a:xfrm>
        </p:spPr>
        <p:txBody>
          <a:bodyPr/>
          <a:lstStyle/>
          <a:p>
            <a:r>
              <a:rPr lang="en-AU" b="1" dirty="0">
                <a:latin typeface="Lato" panose="020F0502020204030203" pitchFamily="34" charset="0"/>
                <a:ea typeface="Lato" panose="020F0502020204030203" pitchFamily="34" charset="0"/>
                <a:cs typeface="Lato" panose="020F0502020204030203" pitchFamily="34" charset="0"/>
              </a:rPr>
              <a:t>NOTICE BOARD</a:t>
            </a:r>
          </a:p>
        </p:txBody>
      </p:sp>
      <p:sp>
        <p:nvSpPr>
          <p:cNvPr id="14" name="Action Button: Blank 13">
            <a:hlinkClick r:id="rId10"/>
            <a:extLst>
              <a:ext uri="{FF2B5EF4-FFF2-40B4-BE49-F238E27FC236}">
                <a16:creationId xmlns:a16="http://schemas.microsoft.com/office/drawing/2014/main" id="{F5642AE5-1040-506F-66A1-47076AF16777}"/>
              </a:ext>
            </a:extLst>
          </p:cNvPr>
          <p:cNvSpPr/>
          <p:nvPr/>
        </p:nvSpPr>
        <p:spPr>
          <a:xfrm>
            <a:off x="2699426" y="3996309"/>
            <a:ext cx="1819336" cy="957765"/>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Lato" panose="020F0502020204030203" pitchFamily="34" charset="0"/>
                <a:ea typeface="Lato" panose="020F0502020204030203" pitchFamily="34" charset="0"/>
                <a:cs typeface="Lato" panose="020F0502020204030203" pitchFamily="34" charset="0"/>
              </a:rPr>
              <a:t>Safety Alert 470</a:t>
            </a:r>
          </a:p>
          <a:p>
            <a:pPr algn="ctr"/>
            <a:r>
              <a:rPr lang="en-AU" sz="1050" dirty="0">
                <a:latin typeface="Lato" panose="020F0502020204030203" pitchFamily="34" charset="0"/>
                <a:ea typeface="Lato" panose="020F0502020204030203" pitchFamily="34" charset="0"/>
                <a:cs typeface="Lato" panose="020F0502020204030203" pitchFamily="34" charset="0"/>
              </a:rPr>
              <a:t>Coal mine worker injured by forklift tipping bin</a:t>
            </a:r>
          </a:p>
        </p:txBody>
      </p:sp>
      <p:sp>
        <p:nvSpPr>
          <p:cNvPr id="23" name="Action Button: Blank 22">
            <a:hlinkClick r:id="rId11"/>
            <a:extLst>
              <a:ext uri="{FF2B5EF4-FFF2-40B4-BE49-F238E27FC236}">
                <a16:creationId xmlns:a16="http://schemas.microsoft.com/office/drawing/2014/main" id="{0C94A838-CDCC-8E13-BD87-4F3D42072EF9}"/>
              </a:ext>
            </a:extLst>
          </p:cNvPr>
          <p:cNvSpPr/>
          <p:nvPr/>
        </p:nvSpPr>
        <p:spPr>
          <a:xfrm>
            <a:off x="761937" y="3996309"/>
            <a:ext cx="1819337" cy="957765"/>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Lato" panose="020F0502020204030203" pitchFamily="34" charset="0"/>
                <a:ea typeface="Lato" panose="020F0502020204030203" pitchFamily="34" charset="0"/>
                <a:cs typeface="Lato" panose="020F0502020204030203" pitchFamily="34" charset="0"/>
              </a:rPr>
              <a:t>Safety Alert 471</a:t>
            </a:r>
          </a:p>
          <a:p>
            <a:pPr algn="ctr"/>
            <a:r>
              <a:rPr lang="en-AU" sz="1050" dirty="0">
                <a:latin typeface="Lato" panose="020F0502020204030203" pitchFamily="34" charset="0"/>
                <a:ea typeface="Lato" panose="020F0502020204030203" pitchFamily="34" charset="0"/>
                <a:cs typeface="Lato" panose="020F0502020204030203" pitchFamily="34" charset="0"/>
              </a:rPr>
              <a:t>Worker struck by poly pipe after release of stored energy</a:t>
            </a:r>
          </a:p>
        </p:txBody>
      </p:sp>
      <p:sp>
        <p:nvSpPr>
          <p:cNvPr id="11" name="Content Placeholder 4">
            <a:hlinkClick r:id="rId12"/>
            <a:extLst>
              <a:ext uri="{FF2B5EF4-FFF2-40B4-BE49-F238E27FC236}">
                <a16:creationId xmlns:a16="http://schemas.microsoft.com/office/drawing/2014/main" id="{5C2456CC-6253-FA52-D749-C9F262171978}"/>
              </a:ext>
            </a:extLst>
          </p:cNvPr>
          <p:cNvSpPr txBox="1">
            <a:spLocks/>
          </p:cNvSpPr>
          <p:nvPr/>
        </p:nvSpPr>
        <p:spPr>
          <a:xfrm>
            <a:off x="3225311" y="2588768"/>
            <a:ext cx="2321271" cy="957767"/>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hangingPunct="0">
              <a:lnSpc>
                <a:spcPct val="100000"/>
              </a:lnSpc>
              <a:spcBef>
                <a:spcPct val="0"/>
              </a:spcBef>
              <a:defRPr/>
            </a:pPr>
            <a:r>
              <a:rPr lang="en-AU" u="sng" dirty="0">
                <a:latin typeface="Lato" panose="020F0502020204030203" pitchFamily="34" charset="0"/>
                <a:ea typeface="Lato" panose="020F0502020204030203" pitchFamily="34" charset="0"/>
                <a:cs typeface="Lato" panose="020F0502020204030203" pitchFamily="34" charset="0"/>
              </a:rPr>
              <a:t>MEM Forums</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20 May	Mackay</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21 May	Mackay</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28 May	Toowoomba</a:t>
            </a:r>
            <a:endParaRPr lang="en-AU" sz="13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Action Button: Blank 16">
            <a:hlinkClick r:id="rId13"/>
            <a:extLst>
              <a:ext uri="{FF2B5EF4-FFF2-40B4-BE49-F238E27FC236}">
                <a16:creationId xmlns:a16="http://schemas.microsoft.com/office/drawing/2014/main" id="{DADE0B30-FB60-D624-5E7B-FE401954FC4B}"/>
              </a:ext>
            </a:extLst>
          </p:cNvPr>
          <p:cNvSpPr/>
          <p:nvPr/>
        </p:nvSpPr>
        <p:spPr>
          <a:xfrm>
            <a:off x="6574402" y="4004739"/>
            <a:ext cx="1819335" cy="957765"/>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Lato" panose="020F0502020204030203" pitchFamily="34" charset="0"/>
                <a:ea typeface="Lato" panose="020F0502020204030203" pitchFamily="34" charset="0"/>
                <a:cs typeface="Lato" panose="020F0502020204030203" pitchFamily="34" charset="0"/>
              </a:rPr>
              <a:t>Safety Alert 468</a:t>
            </a:r>
          </a:p>
          <a:p>
            <a:pPr algn="ctr"/>
            <a:r>
              <a:rPr lang="en-AU" sz="1050" dirty="0">
                <a:latin typeface="Lato" panose="020F0502020204030203" pitchFamily="34" charset="0"/>
                <a:ea typeface="Lato" panose="020F0502020204030203" pitchFamily="34" charset="0"/>
                <a:cs typeface="Lato" panose="020F0502020204030203" pitchFamily="34" charset="0"/>
              </a:rPr>
              <a:t>Worker suffers crush injuries after incident at coal mine</a:t>
            </a:r>
          </a:p>
        </p:txBody>
      </p:sp>
      <p:sp>
        <p:nvSpPr>
          <p:cNvPr id="19" name="Action Button: Blank 18">
            <a:hlinkClick r:id="rId14"/>
            <a:extLst>
              <a:ext uri="{FF2B5EF4-FFF2-40B4-BE49-F238E27FC236}">
                <a16:creationId xmlns:a16="http://schemas.microsoft.com/office/drawing/2014/main" id="{CFCD8BC1-59DA-C5E2-83F9-8CC118CA0CF2}"/>
              </a:ext>
            </a:extLst>
          </p:cNvPr>
          <p:cNvSpPr/>
          <p:nvPr/>
        </p:nvSpPr>
        <p:spPr>
          <a:xfrm>
            <a:off x="4636914" y="3996309"/>
            <a:ext cx="1819336" cy="957765"/>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latin typeface="Lato" panose="020F0502020204030203" pitchFamily="34" charset="0"/>
                <a:ea typeface="Lato" panose="020F0502020204030203" pitchFamily="34" charset="0"/>
                <a:cs typeface="Lato" panose="020F0502020204030203" pitchFamily="34" charset="0"/>
              </a:rPr>
              <a:t>Safety Alert 469</a:t>
            </a:r>
          </a:p>
          <a:p>
            <a:pPr algn="ctr"/>
            <a:r>
              <a:rPr lang="en-AU" sz="1050" dirty="0">
                <a:latin typeface="Lato" panose="020F0502020204030203" pitchFamily="34" charset="0"/>
                <a:ea typeface="Lato" panose="020F0502020204030203" pitchFamily="34" charset="0"/>
                <a:cs typeface="Lato" panose="020F0502020204030203" pitchFamily="34" charset="0"/>
              </a:rPr>
              <a:t>Fluid injection whilst using a cordless grease gun</a:t>
            </a:r>
          </a:p>
        </p:txBody>
      </p:sp>
      <p:sp>
        <p:nvSpPr>
          <p:cNvPr id="24" name="Footer Placeholder 23">
            <a:extLst>
              <a:ext uri="{FF2B5EF4-FFF2-40B4-BE49-F238E27FC236}">
                <a16:creationId xmlns:a16="http://schemas.microsoft.com/office/drawing/2014/main" id="{824C69F9-285E-510D-17EB-9DF053BEEE88}"/>
              </a:ext>
            </a:extLst>
          </p:cNvPr>
          <p:cNvSpPr>
            <a:spLocks noGrp="1"/>
          </p:cNvSpPr>
          <p:nvPr>
            <p:ph type="ftr" sz="quarter" idx="17"/>
          </p:nvPr>
        </p:nvSpPr>
        <p:spPr/>
        <p:txBody>
          <a:bodyPr/>
          <a:lstStyle/>
          <a:p>
            <a:r>
              <a:rPr lang="en-AU"/>
              <a:t>Coal Inspectorate Incident Periodical – March 2026</a:t>
            </a:r>
            <a:endParaRPr lang="en-AU" dirty="0"/>
          </a:p>
        </p:txBody>
      </p:sp>
      <p:sp>
        <p:nvSpPr>
          <p:cNvPr id="22" name="Content Placeholder 4">
            <a:extLst>
              <a:ext uri="{FF2B5EF4-FFF2-40B4-BE49-F238E27FC236}">
                <a16:creationId xmlns:a16="http://schemas.microsoft.com/office/drawing/2014/main" id="{5A0B0879-0FFA-9950-5F50-BE4EF5D5D772}"/>
              </a:ext>
            </a:extLst>
          </p:cNvPr>
          <p:cNvSpPr txBox="1">
            <a:spLocks/>
          </p:cNvSpPr>
          <p:nvPr/>
        </p:nvSpPr>
        <p:spPr>
          <a:xfrm>
            <a:off x="756056" y="5161455"/>
            <a:ext cx="2825344" cy="3331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00000"/>
              </a:lnSpc>
              <a:spcBef>
                <a:spcPct val="0"/>
              </a:spcBef>
              <a:buFont typeface="Arial" panose="020B0604020202020204" pitchFamily="34" charset="0"/>
              <a:buNone/>
              <a:defRPr/>
            </a:pPr>
            <a:r>
              <a:rPr lang="en-AU" sz="1600" b="1" dirty="0">
                <a:solidFill>
                  <a:srgbClr val="526A81"/>
                </a:solidFill>
                <a:latin typeface="Lato" panose="020F0502020204030203" pitchFamily="34" charset="0"/>
                <a:ea typeface="Lato" panose="020F0502020204030203" pitchFamily="34" charset="0"/>
                <a:cs typeface="Lato" panose="020F0502020204030203" pitchFamily="34" charset="0"/>
                <a:hlinkClick r:id="rId9"/>
              </a:rPr>
              <a:t>QUICK LINKS</a:t>
            </a:r>
            <a:endParaRPr lang="en-AU" sz="1600" dirty="0">
              <a:solidFill>
                <a:srgbClr val="526A81"/>
              </a:solidFill>
              <a:latin typeface="Lato" panose="020F0502020204030203" pitchFamily="34" charset="0"/>
              <a:ea typeface="Lato" panose="020F0502020204030203" pitchFamily="34" charset="0"/>
              <a:cs typeface="Lato" panose="020F0502020204030203" pitchFamily="34" charset="0"/>
            </a:endParaRPr>
          </a:p>
        </p:txBody>
      </p:sp>
      <p:sp>
        <p:nvSpPr>
          <p:cNvPr id="2" name="Content Placeholder 4">
            <a:hlinkClick r:id="rId15"/>
            <a:extLst>
              <a:ext uri="{FF2B5EF4-FFF2-40B4-BE49-F238E27FC236}">
                <a16:creationId xmlns:a16="http://schemas.microsoft.com/office/drawing/2014/main" id="{C7DC6F3A-FA48-03EC-4514-CB0BA8798C07}"/>
              </a:ext>
            </a:extLst>
          </p:cNvPr>
          <p:cNvSpPr txBox="1">
            <a:spLocks/>
          </p:cNvSpPr>
          <p:nvPr/>
        </p:nvSpPr>
        <p:spPr>
          <a:xfrm>
            <a:off x="5679664" y="2588768"/>
            <a:ext cx="2321271" cy="957767"/>
          </a:xfrm>
          <a:prstGeom prst="rect">
            <a:avLst/>
          </a:prstGeom>
          <a:solidFill>
            <a:srgbClr val="C266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eaLnBrk="0" hangingPunct="0">
              <a:lnSpc>
                <a:spcPct val="100000"/>
              </a:lnSpc>
              <a:spcBef>
                <a:spcPct val="0"/>
              </a:spcBef>
              <a:defRPr/>
            </a:pPr>
            <a:r>
              <a:rPr lang="en-AU" u="sng" dirty="0">
                <a:latin typeface="Lato" panose="020F0502020204030203" pitchFamily="34" charset="0"/>
                <a:ea typeface="Lato" panose="020F0502020204030203" pitchFamily="34" charset="0"/>
                <a:cs typeface="Lato" panose="020F0502020204030203" pitchFamily="34" charset="0"/>
              </a:rPr>
              <a:t>SSE /SMM Forums</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27 August	     Brisbane</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3 September    Mackay</a:t>
            </a:r>
          </a:p>
          <a:p>
            <a:pPr algn="l" eaLnBrk="0" hangingPunct="0">
              <a:lnSpc>
                <a:spcPct val="100000"/>
              </a:lnSpc>
              <a:spcBef>
                <a:spcPct val="0"/>
              </a:spcBef>
              <a:defRPr/>
            </a:pPr>
            <a:r>
              <a:rPr lang="en-AU" sz="1300" dirty="0">
                <a:latin typeface="Lato" panose="020F0502020204030203" pitchFamily="34" charset="0"/>
                <a:ea typeface="Lato" panose="020F0502020204030203" pitchFamily="34" charset="0"/>
                <a:cs typeface="Lato" panose="020F0502020204030203" pitchFamily="34" charset="0"/>
              </a:rPr>
              <a:t>10 September  Yeppoon</a:t>
            </a:r>
            <a:endParaRPr lang="en-AU" sz="13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4028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CD6-389A-F004-E737-1C54CAEB7B0F}"/>
              </a:ext>
            </a:extLst>
          </p:cNvPr>
          <p:cNvSpPr>
            <a:spLocks noGrp="1"/>
          </p:cNvSpPr>
          <p:nvPr>
            <p:ph type="title"/>
          </p:nvPr>
        </p:nvSpPr>
        <p:spPr>
          <a:xfrm>
            <a:off x="468000" y="553922"/>
            <a:ext cx="11199319" cy="707319"/>
          </a:xfrm>
        </p:spPr>
        <p:txBody>
          <a:bodyPr/>
          <a:lstStyle/>
          <a:p>
            <a:r>
              <a:rPr lang="en-AU" dirty="0"/>
              <a:t>March 2026 periodical overview</a:t>
            </a:r>
          </a:p>
        </p:txBody>
      </p:sp>
      <p:sp>
        <p:nvSpPr>
          <p:cNvPr id="5" name="Footer Placeholder 4">
            <a:extLst>
              <a:ext uri="{FF2B5EF4-FFF2-40B4-BE49-F238E27FC236}">
                <a16:creationId xmlns:a16="http://schemas.microsoft.com/office/drawing/2014/main" id="{98A8F4F4-8F11-6A17-98C5-6FEDD7BE69CA}"/>
              </a:ext>
            </a:extLst>
          </p:cNvPr>
          <p:cNvSpPr>
            <a:spLocks noGrp="1"/>
          </p:cNvSpPr>
          <p:nvPr>
            <p:ph type="ftr" sz="quarter" idx="11"/>
          </p:nvPr>
        </p:nvSpPr>
        <p:spPr>
          <a:xfrm>
            <a:off x="243713" y="6516000"/>
            <a:ext cx="3960000" cy="180000"/>
          </a:xfrm>
        </p:spPr>
        <p:txBody>
          <a:bodyPr/>
          <a:lstStyle/>
          <a:p>
            <a:r>
              <a:rPr lang="en-AU"/>
              <a:t>Coal Inspectorate Incident Periodical – March 2026</a:t>
            </a:r>
            <a:endParaRPr lang="en-AU" dirty="0"/>
          </a:p>
        </p:txBody>
      </p:sp>
      <p:sp>
        <p:nvSpPr>
          <p:cNvPr id="6" name="Slide Number Placeholder 5">
            <a:extLst>
              <a:ext uri="{FF2B5EF4-FFF2-40B4-BE49-F238E27FC236}">
                <a16:creationId xmlns:a16="http://schemas.microsoft.com/office/drawing/2014/main" id="{80A6CBCB-32AA-1C3F-3A9B-78C5DA8646B5}"/>
              </a:ext>
            </a:extLst>
          </p:cNvPr>
          <p:cNvSpPr>
            <a:spLocks noGrp="1"/>
          </p:cNvSpPr>
          <p:nvPr>
            <p:ph type="sldNum" sz="quarter" idx="12"/>
          </p:nvPr>
        </p:nvSpPr>
        <p:spPr/>
        <p:txBody>
          <a:bodyPr/>
          <a:lstStyle/>
          <a:p>
            <a:fld id="{CE81F681-0D87-4952-AA9D-FDB4C9838A02}" type="slidenum">
              <a:rPr lang="en-AU" smtClean="0"/>
              <a:pPr/>
              <a:t>2</a:t>
            </a:fld>
            <a:endParaRPr lang="en-AU" dirty="0"/>
          </a:p>
        </p:txBody>
      </p:sp>
      <p:sp>
        <p:nvSpPr>
          <p:cNvPr id="7" name="TextBox 6">
            <a:extLst>
              <a:ext uri="{FF2B5EF4-FFF2-40B4-BE49-F238E27FC236}">
                <a16:creationId xmlns:a16="http://schemas.microsoft.com/office/drawing/2014/main" id="{F74E4A58-15A5-C618-C406-46308F11E490}"/>
              </a:ext>
            </a:extLst>
          </p:cNvPr>
          <p:cNvSpPr txBox="1"/>
          <p:nvPr/>
        </p:nvSpPr>
        <p:spPr>
          <a:xfrm>
            <a:off x="468000" y="1727884"/>
            <a:ext cx="10977765" cy="2554545"/>
          </a:xfrm>
          <a:prstGeom prst="rect">
            <a:avLst/>
          </a:prstGeom>
          <a:noFill/>
        </p:spPr>
        <p:txBody>
          <a:bodyPr wrap="square">
            <a:spAutoFit/>
          </a:bodyPr>
          <a:lstStyle/>
          <a:p>
            <a:pPr lvl="1">
              <a:spcBef>
                <a:spcPts val="0"/>
              </a:spcBef>
            </a:pPr>
            <a:r>
              <a:rPr lang="en-AU" sz="2000" b="0" dirty="0">
                <a:solidFill>
                  <a:schemeClr val="bg1"/>
                </a:solidFill>
              </a:rPr>
              <a:t>This month’s periodical includes incidents that have taken place at Queensland coal mines, controls that should be considered to minimise risk and reference materials, including:</a:t>
            </a:r>
          </a:p>
          <a:p>
            <a:pPr marL="285750" lvl="1" indent="-285750">
              <a:spcBef>
                <a:spcPts val="0"/>
              </a:spcBef>
              <a:buFont typeface="Arial" panose="020B0604020202020204" pitchFamily="34" charset="0"/>
              <a:buChar char="•"/>
            </a:pPr>
            <a:r>
              <a:rPr lang="en-AU" sz="2000" b="0" dirty="0">
                <a:solidFill>
                  <a:schemeClr val="bg1"/>
                </a:solidFill>
              </a:rPr>
              <a:t>pressure events</a:t>
            </a:r>
          </a:p>
          <a:p>
            <a:pPr marL="285750" lvl="1" indent="-285750">
              <a:spcBef>
                <a:spcPts val="0"/>
              </a:spcBef>
              <a:buFont typeface="Arial" panose="020B0604020202020204" pitchFamily="34" charset="0"/>
              <a:buChar char="•"/>
            </a:pPr>
            <a:r>
              <a:rPr lang="en-AU" sz="2000" b="0" dirty="0">
                <a:solidFill>
                  <a:schemeClr val="bg1"/>
                </a:solidFill>
              </a:rPr>
              <a:t>near crush injury</a:t>
            </a:r>
          </a:p>
          <a:p>
            <a:pPr marL="285750" lvl="1" indent="-285750">
              <a:spcBef>
                <a:spcPts val="0"/>
              </a:spcBef>
              <a:buFont typeface="Arial" panose="020B0604020202020204" pitchFamily="34" charset="0"/>
              <a:buChar char="•"/>
            </a:pPr>
            <a:r>
              <a:rPr lang="en-AU" sz="2000" b="0" dirty="0">
                <a:solidFill>
                  <a:schemeClr val="bg1"/>
                </a:solidFill>
              </a:rPr>
              <a:t>grease injection</a:t>
            </a:r>
          </a:p>
          <a:p>
            <a:pPr marL="285750" lvl="1" indent="-285750">
              <a:spcBef>
                <a:spcPts val="0"/>
              </a:spcBef>
              <a:buFont typeface="Arial" panose="020B0604020202020204" pitchFamily="34" charset="0"/>
              <a:buChar char="•"/>
            </a:pPr>
            <a:r>
              <a:rPr lang="en-AU" sz="2000" b="0" dirty="0">
                <a:solidFill>
                  <a:schemeClr val="bg1"/>
                </a:solidFill>
              </a:rPr>
              <a:t>person falling through failed grid mesh.</a:t>
            </a:r>
          </a:p>
          <a:p>
            <a:pPr marL="581025">
              <a:spcBef>
                <a:spcPts val="0"/>
              </a:spcBef>
            </a:pPr>
            <a:endParaRPr lang="en-AU" sz="2000" dirty="0">
              <a:solidFill>
                <a:schemeClr val="bg1"/>
              </a:solidFill>
            </a:endParaRPr>
          </a:p>
          <a:p>
            <a:pPr>
              <a:spcBef>
                <a:spcPts val="0"/>
              </a:spcBef>
            </a:pPr>
            <a:r>
              <a:rPr lang="en-AU" sz="2000" dirty="0">
                <a:solidFill>
                  <a:schemeClr val="bg1"/>
                </a:solidFill>
              </a:rPr>
              <a:t>This month there is also an information share concerning wildlife safety at coal mines.</a:t>
            </a:r>
          </a:p>
        </p:txBody>
      </p:sp>
    </p:spTree>
    <p:extLst>
      <p:ext uri="{BB962C8B-B14F-4D97-AF65-F5344CB8AC3E}">
        <p14:creationId xmlns:p14="http://schemas.microsoft.com/office/powerpoint/2010/main" val="280479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06DA86B6-F1CE-129C-9EEA-59D083279B27}"/>
              </a:ext>
            </a:extLst>
          </p:cNvPr>
          <p:cNvSpPr/>
          <p:nvPr/>
        </p:nvSpPr>
        <p:spPr>
          <a:xfrm rot="16200000">
            <a:off x="8184120" y="1746871"/>
            <a:ext cx="3843990" cy="4171773"/>
          </a:xfrm>
          <a:prstGeom prst="round2SameRect">
            <a:avLst>
              <a:gd name="adj1" fmla="val 2348"/>
              <a:gd name="adj2" fmla="val 0"/>
            </a:avLst>
          </a:prstGeom>
          <a:solidFill>
            <a:srgbClr val="DBF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8">
            <a:extLst>
              <a:ext uri="{FF2B5EF4-FFF2-40B4-BE49-F238E27FC236}">
                <a16:creationId xmlns:a16="http://schemas.microsoft.com/office/drawing/2014/main" id="{AA8BD337-2A4C-AA4E-D444-341A28AF612F}"/>
              </a:ext>
            </a:extLst>
          </p:cNvPr>
          <p:cNvSpPr>
            <a:spLocks noGrp="1"/>
          </p:cNvSpPr>
          <p:nvPr>
            <p:ph type="title"/>
          </p:nvPr>
        </p:nvSpPr>
        <p:spPr>
          <a:xfrm>
            <a:off x="468000" y="432000"/>
            <a:ext cx="11199319" cy="615136"/>
          </a:xfrm>
        </p:spPr>
        <p:txBody>
          <a:bodyPr/>
          <a:lstStyle/>
          <a:p>
            <a:r>
              <a:rPr lang="en-AU" dirty="0"/>
              <a:t>Pressure events</a:t>
            </a:r>
            <a:br>
              <a:rPr lang="en-AU" dirty="0"/>
            </a:br>
            <a:br>
              <a:rPr lang="en-AU" dirty="0"/>
            </a:br>
            <a:endParaRPr lang="en-AU" dirty="0"/>
          </a:p>
        </p:txBody>
      </p:sp>
      <p:sp>
        <p:nvSpPr>
          <p:cNvPr id="28" name="Text Placeholder 27">
            <a:extLst>
              <a:ext uri="{FF2B5EF4-FFF2-40B4-BE49-F238E27FC236}">
                <a16:creationId xmlns:a16="http://schemas.microsoft.com/office/drawing/2014/main" id="{60F353C0-6CB4-1CD8-5E96-B2BB3632AC72}"/>
              </a:ext>
            </a:extLst>
          </p:cNvPr>
          <p:cNvSpPr>
            <a:spLocks noGrp="1"/>
          </p:cNvSpPr>
          <p:nvPr>
            <p:ph sz="half" idx="1"/>
          </p:nvPr>
        </p:nvSpPr>
        <p:spPr>
          <a:xfrm>
            <a:off x="565837" y="2449163"/>
            <a:ext cx="7078053" cy="3305591"/>
          </a:xfrm>
        </p:spPr>
        <p:txBody>
          <a:bodyPr numCol="2"/>
          <a:lstStyle/>
          <a:p>
            <a:pPr marL="285750" indent="-285750">
              <a:spcBef>
                <a:spcPts val="0"/>
              </a:spcBef>
              <a:spcAft>
                <a:spcPts val="600"/>
              </a:spcAft>
              <a:buFont typeface="Arial" panose="020B0604020202020204" pitchFamily="34" charset="0"/>
              <a:buChar char="•"/>
            </a:pPr>
            <a:r>
              <a:rPr lang="en-AU" sz="1400" dirty="0" err="1"/>
              <a:t>Lufting</a:t>
            </a:r>
            <a:r>
              <a:rPr lang="en-AU" sz="1400" dirty="0"/>
              <a:t> cylinder – Potential Fluid Injection</a:t>
            </a:r>
          </a:p>
          <a:p>
            <a:pPr marL="285750" indent="-285750">
              <a:spcBef>
                <a:spcPts val="0"/>
              </a:spcBef>
              <a:spcAft>
                <a:spcPts val="600"/>
              </a:spcAft>
              <a:buFont typeface="Arial" panose="020B0604020202020204" pitchFamily="34" charset="0"/>
              <a:buChar char="•"/>
            </a:pPr>
            <a:r>
              <a:rPr lang="en-AU" sz="1400" dirty="0" err="1"/>
              <a:t>Hytorc</a:t>
            </a:r>
            <a:r>
              <a:rPr lang="en-AU" sz="1400" dirty="0"/>
              <a:t> hose failure – Potential Fluid Injection</a:t>
            </a:r>
          </a:p>
          <a:p>
            <a:pPr marL="285750" indent="-285750">
              <a:spcBef>
                <a:spcPts val="0"/>
              </a:spcBef>
              <a:spcAft>
                <a:spcPts val="600"/>
              </a:spcAft>
              <a:buFont typeface="Arial" panose="020B0604020202020204" pitchFamily="34" charset="0"/>
              <a:buChar char="•"/>
            </a:pPr>
            <a:r>
              <a:rPr lang="en-AU" sz="1400" dirty="0"/>
              <a:t>Failure of HME Tyre x 3 – Shattered excavator window</a:t>
            </a:r>
          </a:p>
          <a:p>
            <a:pPr marL="285750" indent="-285750">
              <a:spcBef>
                <a:spcPts val="0"/>
              </a:spcBef>
              <a:spcAft>
                <a:spcPts val="600"/>
              </a:spcAft>
              <a:buFont typeface="Arial" panose="020B0604020202020204" pitchFamily="34" charset="0"/>
              <a:buChar char="•"/>
            </a:pPr>
            <a:r>
              <a:rPr lang="en-AU" sz="1400" dirty="0"/>
              <a:t>Battery-powered grease gun – Fluid Injection</a:t>
            </a:r>
          </a:p>
          <a:p>
            <a:pPr marL="285750" indent="-285750">
              <a:spcBef>
                <a:spcPts val="0"/>
              </a:spcBef>
              <a:spcAft>
                <a:spcPts val="600"/>
              </a:spcAft>
              <a:buFont typeface="Arial" panose="020B0604020202020204" pitchFamily="34" charset="0"/>
              <a:buChar char="•"/>
            </a:pPr>
            <a:r>
              <a:rPr lang="en-AU" sz="1400" dirty="0"/>
              <a:t>Pressure filter failed on a Long Wall</a:t>
            </a:r>
          </a:p>
          <a:p>
            <a:pPr marL="285750" indent="-285750">
              <a:spcBef>
                <a:spcPts val="0"/>
              </a:spcBef>
              <a:spcAft>
                <a:spcPts val="600"/>
              </a:spcAft>
              <a:buFont typeface="Arial" panose="020B0604020202020204" pitchFamily="34" charset="0"/>
              <a:buChar char="•"/>
            </a:pPr>
            <a:r>
              <a:rPr lang="en-AU" sz="1400" dirty="0"/>
              <a:t>The discharge pipe in a CHPP dislodged as no thrust clamp being fitted</a:t>
            </a:r>
          </a:p>
          <a:p>
            <a:pPr marL="285750" indent="-285750">
              <a:spcBef>
                <a:spcPts val="0"/>
              </a:spcBef>
              <a:spcAft>
                <a:spcPts val="600"/>
              </a:spcAft>
              <a:buFont typeface="Arial" panose="020B0604020202020204" pitchFamily="34" charset="0"/>
              <a:buChar char="•"/>
            </a:pPr>
            <a:r>
              <a:rPr lang="en-AU" sz="1400" dirty="0"/>
              <a:t>Diffuser pipe failed – sending debris approximately 20 metres</a:t>
            </a:r>
          </a:p>
          <a:p>
            <a:pPr marL="285750" indent="-285750">
              <a:spcBef>
                <a:spcPts val="0"/>
              </a:spcBef>
              <a:spcAft>
                <a:spcPts val="600"/>
              </a:spcAft>
              <a:buFont typeface="Arial" panose="020B0604020202020204" pitchFamily="34" charset="0"/>
              <a:buChar char="•"/>
            </a:pPr>
            <a:r>
              <a:rPr lang="en-AU" sz="1400" dirty="0"/>
              <a:t>Fuel screen blown off whilst refuelling</a:t>
            </a:r>
          </a:p>
          <a:p>
            <a:pPr marL="285750" indent="-285750">
              <a:spcBef>
                <a:spcPts val="0"/>
              </a:spcBef>
              <a:spcAft>
                <a:spcPts val="600"/>
              </a:spcAft>
              <a:buFont typeface="Arial" panose="020B0604020202020204" pitchFamily="34" charset="0"/>
              <a:buChar char="•"/>
            </a:pPr>
            <a:r>
              <a:rPr lang="en-AU" sz="1400" dirty="0"/>
              <a:t>Compressed air pipe failed in service</a:t>
            </a:r>
          </a:p>
          <a:p>
            <a:pPr marL="285750" indent="-285750">
              <a:spcBef>
                <a:spcPts val="0"/>
              </a:spcBef>
              <a:spcAft>
                <a:spcPts val="600"/>
              </a:spcAft>
              <a:buFont typeface="Arial" panose="020B0604020202020204" pitchFamily="34" charset="0"/>
              <a:buChar char="•"/>
            </a:pPr>
            <a:r>
              <a:rPr lang="en-AU" sz="1400" dirty="0"/>
              <a:t>Underground pressure pipe failure whilst applying a pipe bandage</a:t>
            </a:r>
          </a:p>
          <a:p>
            <a:pPr marL="285750" indent="-285750">
              <a:spcBef>
                <a:spcPts val="0"/>
              </a:spcBef>
              <a:spcAft>
                <a:spcPts val="600"/>
              </a:spcAft>
              <a:buFont typeface="Arial" panose="020B0604020202020204" pitchFamily="34" charset="0"/>
              <a:buChar char="•"/>
            </a:pPr>
            <a:r>
              <a:rPr lang="en-AU" sz="1400" dirty="0"/>
              <a:t>Jameson Cell hose failure</a:t>
            </a:r>
          </a:p>
          <a:p>
            <a:pPr marL="285750" indent="-285750">
              <a:spcBef>
                <a:spcPts val="0"/>
              </a:spcBef>
              <a:spcAft>
                <a:spcPts val="600"/>
              </a:spcAft>
              <a:buFont typeface="Arial" panose="020B0604020202020204" pitchFamily="34" charset="0"/>
              <a:buChar char="•"/>
            </a:pPr>
            <a:r>
              <a:rPr lang="en-AU" sz="1400" dirty="0"/>
              <a:t>Compressor 4-inch airline failed – debris found 20 metres away</a:t>
            </a:r>
          </a:p>
          <a:p>
            <a:pPr marL="285750" indent="-285750">
              <a:spcBef>
                <a:spcPts val="0"/>
              </a:spcBef>
              <a:spcAft>
                <a:spcPts val="600"/>
              </a:spcAft>
              <a:buFont typeface="Arial" panose="020B0604020202020204" pitchFamily="34" charset="0"/>
              <a:buChar char="•"/>
            </a:pPr>
            <a:r>
              <a:rPr lang="en-AU" sz="1400" dirty="0"/>
              <a:t>Pin-prick failure of a roof bolting rig hose inside the crimp ferrule</a:t>
            </a:r>
          </a:p>
          <a:p>
            <a:pPr marL="285750" indent="-285750">
              <a:spcBef>
                <a:spcPts val="0"/>
              </a:spcBef>
              <a:spcAft>
                <a:spcPts val="600"/>
              </a:spcAft>
              <a:buFont typeface="Arial" panose="020B0604020202020204" pitchFamily="34" charset="0"/>
              <a:buChar char="•"/>
            </a:pPr>
            <a:r>
              <a:rPr lang="en-AU" sz="1400" dirty="0"/>
              <a:t>Brake oil was released from the POS2 brake calliper through a broken bleed fitting</a:t>
            </a:r>
          </a:p>
        </p:txBody>
      </p:sp>
      <p:sp>
        <p:nvSpPr>
          <p:cNvPr id="3" name="Footer Placeholder 2">
            <a:extLst>
              <a:ext uri="{FF2B5EF4-FFF2-40B4-BE49-F238E27FC236}">
                <a16:creationId xmlns:a16="http://schemas.microsoft.com/office/drawing/2014/main" id="{7068747B-57DA-3388-5981-2D890BDB3999}"/>
              </a:ext>
            </a:extLst>
          </p:cNvPr>
          <p:cNvSpPr>
            <a:spLocks noGrp="1"/>
          </p:cNvSpPr>
          <p:nvPr>
            <p:ph type="ftr" sz="quarter" idx="11"/>
          </p:nvPr>
        </p:nvSpPr>
        <p:spPr/>
        <p:txBody>
          <a:bodyPr/>
          <a:lstStyle/>
          <a:p>
            <a:r>
              <a:rPr lang="en-AU" dirty="0"/>
              <a:t>Coal Inspectorate Incident Periodical – March 2026</a:t>
            </a:r>
          </a:p>
        </p:txBody>
      </p:sp>
      <p:sp>
        <p:nvSpPr>
          <p:cNvPr id="4" name="Slide Number Placeholder 3">
            <a:extLst>
              <a:ext uri="{FF2B5EF4-FFF2-40B4-BE49-F238E27FC236}">
                <a16:creationId xmlns:a16="http://schemas.microsoft.com/office/drawing/2014/main" id="{3D7AB92E-F7F5-16CD-B14F-C47B8B47F89C}"/>
              </a:ext>
            </a:extLst>
          </p:cNvPr>
          <p:cNvSpPr>
            <a:spLocks noGrp="1"/>
          </p:cNvSpPr>
          <p:nvPr>
            <p:ph type="sldNum" sz="quarter" idx="12"/>
          </p:nvPr>
        </p:nvSpPr>
        <p:spPr/>
        <p:txBody>
          <a:bodyPr/>
          <a:lstStyle/>
          <a:p>
            <a:fld id="{CE81F681-0D87-4952-AA9D-FDB4C9838A02}" type="slidenum">
              <a:rPr lang="en-AU" smtClean="0"/>
              <a:pPr/>
              <a:t>3</a:t>
            </a:fld>
            <a:endParaRPr lang="en-AU" dirty="0"/>
          </a:p>
        </p:txBody>
      </p:sp>
      <p:sp>
        <p:nvSpPr>
          <p:cNvPr id="5" name="Text Placeholder 27">
            <a:extLst>
              <a:ext uri="{FF2B5EF4-FFF2-40B4-BE49-F238E27FC236}">
                <a16:creationId xmlns:a16="http://schemas.microsoft.com/office/drawing/2014/main" id="{4AD3C959-714B-C703-6AB5-A63BC17B8A26}"/>
              </a:ext>
            </a:extLst>
          </p:cNvPr>
          <p:cNvSpPr txBox="1">
            <a:spLocks/>
          </p:cNvSpPr>
          <p:nvPr/>
        </p:nvSpPr>
        <p:spPr>
          <a:xfrm>
            <a:off x="8165041" y="2069789"/>
            <a:ext cx="3774183" cy="2392567"/>
          </a:xfrm>
          <a:prstGeom prst="rect">
            <a:avLst/>
          </a:prstGeom>
        </p:spPr>
        <p:txBody>
          <a:bodyPr vert="horz" lIns="36000" tIns="36000" rIns="36000" bIns="252000" rtlCol="0" anchor="ctr">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spcAft>
                <a:spcPts val="1200"/>
              </a:spcAft>
            </a:pPr>
            <a:r>
              <a:rPr lang="en-AU" sz="1600" b="1" dirty="0"/>
              <a:t>Reference materials</a:t>
            </a:r>
            <a:endParaRPr lang="en-AU" sz="1400" b="1" u="sng" dirty="0"/>
          </a:p>
          <a:p>
            <a:pPr marL="342900" indent="-342900">
              <a:spcBef>
                <a:spcPts val="0"/>
              </a:spcBef>
              <a:spcAft>
                <a:spcPts val="600"/>
              </a:spcAft>
              <a:buFont typeface="Arial" panose="020B0604020202020204" pitchFamily="34" charset="0"/>
              <a:buChar char="•"/>
            </a:pPr>
            <a:r>
              <a:rPr lang="en-AU" sz="1400" dirty="0">
                <a:hlinkClick r:id="rId3">
                  <a:extLst>
                    <a:ext uri="{A12FA001-AC4F-418D-AE19-62706E023703}">
                      <ahyp:hlinkClr xmlns:ahyp="http://schemas.microsoft.com/office/drawing/2018/hyperlinkcolor" val="tx"/>
                    </a:ext>
                  </a:extLst>
                </a:hlinkClick>
              </a:rPr>
              <a:t>YouTube - Pressurised refuelling systems 1 - lessons learned</a:t>
            </a:r>
            <a:endParaRPr lang="en-AU" sz="1400" dirty="0"/>
          </a:p>
          <a:p>
            <a:pPr marL="342900" indent="-342900">
              <a:spcBef>
                <a:spcPts val="0"/>
              </a:spcBef>
              <a:spcAft>
                <a:spcPts val="600"/>
              </a:spcAft>
              <a:buFont typeface="Arial" panose="020B0604020202020204" pitchFamily="34" charset="0"/>
              <a:buChar char="•"/>
            </a:pPr>
            <a:r>
              <a:rPr lang="en-AU" sz="1400" dirty="0">
                <a:hlinkClick r:id="rId4">
                  <a:extLst>
                    <a:ext uri="{A12FA001-AC4F-418D-AE19-62706E023703}">
                      <ahyp:hlinkClr xmlns:ahyp="http://schemas.microsoft.com/office/drawing/2018/hyperlinkcolor" val="tx"/>
                    </a:ext>
                  </a:extLst>
                </a:hlinkClick>
              </a:rPr>
              <a:t>YouTube – Pressurised refuelling systems 2 – process overview</a:t>
            </a:r>
            <a:endParaRPr lang="en-AU" sz="1400" b="1" u="sng" dirty="0"/>
          </a:p>
          <a:p>
            <a:pPr marL="342900" indent="-342900">
              <a:spcBef>
                <a:spcPts val="0"/>
              </a:spcBef>
              <a:spcAft>
                <a:spcPts val="600"/>
              </a:spcAft>
              <a:buFont typeface="Arial" panose="020B0604020202020204" pitchFamily="34" charset="0"/>
              <a:buChar char="•"/>
            </a:pPr>
            <a:r>
              <a:rPr lang="en-AU" sz="1400" dirty="0">
                <a:hlinkClick r:id="rId5">
                  <a:extLst>
                    <a:ext uri="{A12FA001-AC4F-418D-AE19-62706E023703}">
                      <ahyp:hlinkClr xmlns:ahyp="http://schemas.microsoft.com/office/drawing/2018/hyperlinkcolor" val="tx"/>
                    </a:ext>
                  </a:extLst>
                </a:hlinkClick>
              </a:rPr>
              <a:t>Recognised Standard 23: Fluid power safety in coal mines</a:t>
            </a:r>
            <a:endParaRPr lang="en-AU" sz="1400" dirty="0">
              <a:hlinkClick r:id="rId6">
                <a:extLst>
                  <a:ext uri="{A12FA001-AC4F-418D-AE19-62706E023703}">
                    <ahyp:hlinkClr xmlns:ahyp="http://schemas.microsoft.com/office/drawing/2018/hyperlinkcolor" val="tx"/>
                  </a:ext>
                </a:extLst>
              </a:hlinkClick>
            </a:endParaRPr>
          </a:p>
          <a:p>
            <a:pPr marL="342900" indent="-342900">
              <a:spcBef>
                <a:spcPts val="0"/>
              </a:spcBef>
              <a:spcAft>
                <a:spcPts val="600"/>
              </a:spcAft>
              <a:buFont typeface="Arial" panose="020B0604020202020204" pitchFamily="34" charset="0"/>
              <a:buChar char="•"/>
            </a:pPr>
            <a:r>
              <a:rPr lang="en-AU" sz="1400" dirty="0">
                <a:hlinkClick r:id="rId7">
                  <a:extLst>
                    <a:ext uri="{A12FA001-AC4F-418D-AE19-62706E023703}">
                      <ahyp:hlinkClr xmlns:ahyp="http://schemas.microsoft.com/office/drawing/2018/hyperlinkcolor" val="tx"/>
                    </a:ext>
                  </a:extLst>
                </a:hlinkClick>
              </a:rPr>
              <a:t>Safety Alert 471 (13 February 2026)</a:t>
            </a:r>
            <a:endParaRPr lang="en-AU" sz="1400" dirty="0"/>
          </a:p>
        </p:txBody>
      </p:sp>
      <p:sp>
        <p:nvSpPr>
          <p:cNvPr id="7" name="TextBox 6">
            <a:extLst>
              <a:ext uri="{FF2B5EF4-FFF2-40B4-BE49-F238E27FC236}">
                <a16:creationId xmlns:a16="http://schemas.microsoft.com/office/drawing/2014/main" id="{F1048A6C-F0B0-3236-CEBD-51301E6E1ABF}"/>
              </a:ext>
            </a:extLst>
          </p:cNvPr>
          <p:cNvSpPr txBox="1"/>
          <p:nvPr/>
        </p:nvSpPr>
        <p:spPr>
          <a:xfrm>
            <a:off x="467999" y="1091747"/>
            <a:ext cx="11610929" cy="584775"/>
          </a:xfrm>
          <a:prstGeom prst="rect">
            <a:avLst/>
          </a:prstGeom>
          <a:noFill/>
        </p:spPr>
        <p:txBody>
          <a:bodyPr wrap="square">
            <a:spAutoFit/>
          </a:bodyPr>
          <a:lstStyle/>
          <a:p>
            <a:r>
              <a:rPr lang="en-AU" sz="1600" dirty="0">
                <a:solidFill>
                  <a:schemeClr val="bg1"/>
                </a:solidFill>
              </a:rPr>
              <a:t>Several pressure events have been reported since November 2025 across a range of operations. Review the incidents </a:t>
            </a:r>
            <a:br>
              <a:rPr lang="en-AU" sz="1600" dirty="0">
                <a:solidFill>
                  <a:schemeClr val="bg1"/>
                </a:solidFill>
              </a:rPr>
            </a:br>
            <a:r>
              <a:rPr lang="en-AU" sz="1600" dirty="0">
                <a:solidFill>
                  <a:schemeClr val="bg1"/>
                </a:solidFill>
              </a:rPr>
              <a:t>and reference materials provided to support effective mitigation of pressure event risks. </a:t>
            </a:r>
          </a:p>
        </p:txBody>
      </p:sp>
      <p:sp>
        <p:nvSpPr>
          <p:cNvPr id="10" name="TextBox 9">
            <a:extLst>
              <a:ext uri="{FF2B5EF4-FFF2-40B4-BE49-F238E27FC236}">
                <a16:creationId xmlns:a16="http://schemas.microsoft.com/office/drawing/2014/main" id="{1FF179F5-A0ED-D6FE-03A2-1A7610D5D04B}"/>
              </a:ext>
            </a:extLst>
          </p:cNvPr>
          <p:cNvSpPr txBox="1"/>
          <p:nvPr/>
        </p:nvSpPr>
        <p:spPr>
          <a:xfrm>
            <a:off x="467999" y="2069789"/>
            <a:ext cx="6098458" cy="338554"/>
          </a:xfrm>
          <a:prstGeom prst="rect">
            <a:avLst/>
          </a:prstGeom>
          <a:noFill/>
        </p:spPr>
        <p:txBody>
          <a:bodyPr wrap="square">
            <a:spAutoFit/>
          </a:bodyPr>
          <a:lstStyle/>
          <a:p>
            <a:pPr>
              <a:spcBef>
                <a:spcPts val="0"/>
              </a:spcBef>
              <a:spcAft>
                <a:spcPts val="1200"/>
              </a:spcAft>
            </a:pPr>
            <a:r>
              <a:rPr lang="en-AU" sz="1600" b="1" dirty="0">
                <a:solidFill>
                  <a:schemeClr val="bg1"/>
                </a:solidFill>
              </a:rPr>
              <a:t>Reported incidents</a:t>
            </a:r>
          </a:p>
        </p:txBody>
      </p:sp>
    </p:spTree>
    <p:extLst>
      <p:ext uri="{BB962C8B-B14F-4D97-AF65-F5344CB8AC3E}">
        <p14:creationId xmlns:p14="http://schemas.microsoft.com/office/powerpoint/2010/main" val="425303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29F4-A2CF-A4A0-BCDA-88563880BA7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EFB97F-5AE6-DB84-A0E7-B4659E1B1303}"/>
              </a:ext>
            </a:extLst>
          </p:cNvPr>
          <p:cNvSpPr>
            <a:spLocks noGrp="1"/>
          </p:cNvSpPr>
          <p:nvPr>
            <p:ph type="ftr" sz="quarter" idx="11"/>
          </p:nvPr>
        </p:nvSpPr>
        <p:spPr>
          <a:xfrm>
            <a:off x="468000" y="6516000"/>
            <a:ext cx="3960000" cy="180000"/>
          </a:xfrm>
        </p:spPr>
        <p:txBody>
          <a:bodyPr/>
          <a:lstStyle/>
          <a:p>
            <a:r>
              <a:rPr lang="en-AU"/>
              <a:t>Coal Inspectorate Incident Periodical – March 2026</a:t>
            </a:r>
            <a:endParaRPr lang="en-AU" dirty="0"/>
          </a:p>
        </p:txBody>
      </p:sp>
      <p:sp>
        <p:nvSpPr>
          <p:cNvPr id="4" name="Slide Number Placeholder 3">
            <a:extLst>
              <a:ext uri="{FF2B5EF4-FFF2-40B4-BE49-F238E27FC236}">
                <a16:creationId xmlns:a16="http://schemas.microsoft.com/office/drawing/2014/main" id="{ED1BB59D-63D3-FE56-F193-1A856AE3855E}"/>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4</a:t>
            </a:fld>
            <a:endParaRPr lang="en-AU" dirty="0"/>
          </a:p>
        </p:txBody>
      </p:sp>
      <p:sp>
        <p:nvSpPr>
          <p:cNvPr id="28" name="Text Placeholder 27">
            <a:extLst>
              <a:ext uri="{FF2B5EF4-FFF2-40B4-BE49-F238E27FC236}">
                <a16:creationId xmlns:a16="http://schemas.microsoft.com/office/drawing/2014/main" id="{3DA5B3F5-7239-CA40-8F82-7F7B115B9559}"/>
              </a:ext>
            </a:extLst>
          </p:cNvPr>
          <p:cNvSpPr>
            <a:spLocks noGrp="1"/>
          </p:cNvSpPr>
          <p:nvPr>
            <p:ph type="body" sz="quarter" idx="14"/>
          </p:nvPr>
        </p:nvSpPr>
        <p:spPr>
          <a:xfrm>
            <a:off x="467999" y="2044473"/>
            <a:ext cx="7046897" cy="4288221"/>
          </a:xfrm>
        </p:spPr>
        <p:txBody>
          <a:bodyPr/>
          <a:lstStyle/>
          <a:p>
            <a:pPr>
              <a:lnSpc>
                <a:spcPct val="90000"/>
              </a:lnSpc>
            </a:pPr>
            <a:r>
              <a:rPr lang="en-AU" sz="2000" dirty="0"/>
              <a:t>An apprentice was undertaking repairs (fluid leak) on the mast of a trye manipulator when he was trapped in the handler.</a:t>
            </a:r>
          </a:p>
          <a:p>
            <a:pPr>
              <a:lnSpc>
                <a:spcPct val="90000"/>
              </a:lnSpc>
            </a:pPr>
            <a:r>
              <a:rPr lang="en-AU" sz="2000" dirty="0"/>
              <a:t>He was working on a tyre pad and had started the job before his supervisor arrived at the site.</a:t>
            </a:r>
          </a:p>
          <a:p>
            <a:pPr>
              <a:lnSpc>
                <a:spcPct val="90000"/>
              </a:lnSpc>
            </a:pPr>
            <a:r>
              <a:rPr lang="en-AU" sz="2000" dirty="0"/>
              <a:t>The machine was configured as shown in the photo, with the jack not in situ.</a:t>
            </a:r>
          </a:p>
          <a:p>
            <a:r>
              <a:rPr lang="en-AU" sz="2000" dirty="0"/>
              <a:t>To access the leak, the apprentice positioned himself in front of the mast and leaned through the mast frame.</a:t>
            </a:r>
          </a:p>
          <a:p>
            <a:r>
              <a:rPr lang="en-AU" sz="2000" dirty="0"/>
              <a:t>The mast and mast frame hole was large enough for him to access the hose.</a:t>
            </a:r>
          </a:p>
          <a:p>
            <a:r>
              <a:rPr lang="en-AU" sz="2000" dirty="0"/>
              <a:t>As the hose was undone, oil pressure was released, and the mast began to descend, trapping the apprentice.</a:t>
            </a:r>
            <a:endParaRPr lang="en-AU" sz="2000" b="0" dirty="0"/>
          </a:p>
        </p:txBody>
      </p:sp>
      <p:sp>
        <p:nvSpPr>
          <p:cNvPr id="9" name="Title 8">
            <a:extLst>
              <a:ext uri="{FF2B5EF4-FFF2-40B4-BE49-F238E27FC236}">
                <a16:creationId xmlns:a16="http://schemas.microsoft.com/office/drawing/2014/main" id="{B04143E3-AF22-A5EE-D7B8-9F4F14B19A6A}"/>
              </a:ext>
            </a:extLst>
          </p:cNvPr>
          <p:cNvSpPr>
            <a:spLocks noGrp="1"/>
          </p:cNvSpPr>
          <p:nvPr>
            <p:ph type="title"/>
          </p:nvPr>
        </p:nvSpPr>
        <p:spPr>
          <a:xfrm>
            <a:off x="468000" y="525306"/>
            <a:ext cx="6480000" cy="1008000"/>
          </a:xfrm>
        </p:spPr>
        <p:txBody>
          <a:bodyPr/>
          <a:lstStyle/>
          <a:p>
            <a:r>
              <a:rPr lang="en-AU" dirty="0"/>
              <a:t>Near crush injury</a:t>
            </a:r>
          </a:p>
        </p:txBody>
      </p:sp>
      <p:pic>
        <p:nvPicPr>
          <p:cNvPr id="2" name="Content Placeholder 7" descr="A large truck with large wheels&#10;&#10;AI-generated content may be incorrect.">
            <a:extLst>
              <a:ext uri="{FF2B5EF4-FFF2-40B4-BE49-F238E27FC236}">
                <a16:creationId xmlns:a16="http://schemas.microsoft.com/office/drawing/2014/main" id="{9F4E2FE8-8D98-3128-DE5C-62A0FA4F7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166" y="1004808"/>
            <a:ext cx="3929834" cy="5241192"/>
          </a:xfrm>
          <a:prstGeom prst="rect">
            <a:avLst/>
          </a:prstGeom>
        </p:spPr>
      </p:pic>
      <p:sp>
        <p:nvSpPr>
          <p:cNvPr id="5" name="Rectangle 4">
            <a:extLst>
              <a:ext uri="{FF2B5EF4-FFF2-40B4-BE49-F238E27FC236}">
                <a16:creationId xmlns:a16="http://schemas.microsoft.com/office/drawing/2014/main" id="{740C9DB5-A1E8-4769-9E75-7E022C6C5A03}"/>
              </a:ext>
            </a:extLst>
          </p:cNvPr>
          <p:cNvSpPr/>
          <p:nvPr/>
        </p:nvSpPr>
        <p:spPr>
          <a:xfrm>
            <a:off x="9275130" y="2861655"/>
            <a:ext cx="1153571" cy="55550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95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F45E7-C584-EEEF-3B46-828BC822A973}"/>
              </a:ext>
            </a:extLst>
          </p:cNvPr>
          <p:cNvSpPr>
            <a:spLocks noGrp="1"/>
          </p:cNvSpPr>
          <p:nvPr>
            <p:ph type="title"/>
          </p:nvPr>
        </p:nvSpPr>
        <p:spPr>
          <a:xfrm>
            <a:off x="468000" y="432000"/>
            <a:ext cx="3715935" cy="498457"/>
          </a:xfrm>
        </p:spPr>
        <p:txBody>
          <a:bodyPr anchor="t">
            <a:normAutofit fontScale="90000"/>
          </a:bodyPr>
          <a:lstStyle/>
          <a:p>
            <a:r>
              <a:rPr lang="en-AU" dirty="0"/>
              <a:t>Near crush injury</a:t>
            </a:r>
          </a:p>
        </p:txBody>
      </p:sp>
      <p:sp>
        <p:nvSpPr>
          <p:cNvPr id="2" name="Footer Placeholder 1">
            <a:extLst>
              <a:ext uri="{FF2B5EF4-FFF2-40B4-BE49-F238E27FC236}">
                <a16:creationId xmlns:a16="http://schemas.microsoft.com/office/drawing/2014/main" id="{F7A60921-905C-C7FE-2FB0-39C7A954443B}"/>
              </a:ext>
            </a:extLst>
          </p:cNvPr>
          <p:cNvSpPr>
            <a:spLocks noGrp="1"/>
          </p:cNvSpPr>
          <p:nvPr>
            <p:ph type="ftr" sz="quarter" idx="11"/>
          </p:nvPr>
        </p:nvSpPr>
        <p:spPr>
          <a:xfrm>
            <a:off x="468000" y="6426000"/>
            <a:ext cx="3960000" cy="270000"/>
          </a:xfrm>
        </p:spPr>
        <p:txBody>
          <a:bodyPr anchor="ctr">
            <a:normAutofit/>
          </a:bodyPr>
          <a:lstStyle/>
          <a:p>
            <a:r>
              <a:rPr lang="en-AU"/>
              <a:t>Coal Inspectorate Incident Periodical – March 2026</a:t>
            </a:r>
            <a:endParaRPr lang="en-AU" dirty="0"/>
          </a:p>
        </p:txBody>
      </p:sp>
      <p:sp>
        <p:nvSpPr>
          <p:cNvPr id="13" name="Slide Number Placeholder 5">
            <a:extLst>
              <a:ext uri="{FF2B5EF4-FFF2-40B4-BE49-F238E27FC236}">
                <a16:creationId xmlns:a16="http://schemas.microsoft.com/office/drawing/2014/main" id="{5791E21D-FDF6-F5BF-0068-5C16ED0F2F5A}"/>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5</a:t>
            </a:fld>
            <a:endParaRPr lang="en-AU"/>
          </a:p>
        </p:txBody>
      </p:sp>
      <p:sp>
        <p:nvSpPr>
          <p:cNvPr id="3" name="Content Placeholder 9">
            <a:extLst>
              <a:ext uri="{FF2B5EF4-FFF2-40B4-BE49-F238E27FC236}">
                <a16:creationId xmlns:a16="http://schemas.microsoft.com/office/drawing/2014/main" id="{5F0C32CD-4908-DD3B-1325-716616D42090}"/>
              </a:ext>
            </a:extLst>
          </p:cNvPr>
          <p:cNvSpPr>
            <a:spLocks noGrp="1"/>
          </p:cNvSpPr>
          <p:nvPr>
            <p:ph sz="half" idx="1"/>
          </p:nvPr>
        </p:nvSpPr>
        <p:spPr>
          <a:xfrm>
            <a:off x="992004" y="1289916"/>
            <a:ext cx="10845500" cy="3920359"/>
          </a:xfrm>
        </p:spPr>
        <p:txBody>
          <a:bodyPr/>
          <a:lstStyle/>
          <a:p>
            <a:r>
              <a:rPr lang="en-AU" sz="2000" dirty="0"/>
              <a:t>apprentice was working alone, and his immediate supervisor didn’t attend the job site prior </a:t>
            </a:r>
            <a:br>
              <a:rPr lang="en-AU" sz="2000" dirty="0"/>
            </a:br>
            <a:r>
              <a:rPr lang="en-AU" sz="2000" dirty="0"/>
              <a:t>to him starting work</a:t>
            </a:r>
          </a:p>
          <a:p>
            <a:pPr>
              <a:lnSpc>
                <a:spcPct val="150000"/>
              </a:lnSpc>
            </a:pPr>
            <a:r>
              <a:rPr lang="en-AU" sz="2000" dirty="0"/>
              <a:t>the machine was not isolated before starting work</a:t>
            </a:r>
          </a:p>
          <a:p>
            <a:pPr>
              <a:lnSpc>
                <a:spcPct val="150000"/>
              </a:lnSpc>
            </a:pPr>
            <a:r>
              <a:rPr lang="en-AU" sz="2000" dirty="0"/>
              <a:t>the pressure was not released prior to starting work</a:t>
            </a:r>
          </a:p>
          <a:p>
            <a:pPr>
              <a:lnSpc>
                <a:spcPct val="150000"/>
              </a:lnSpc>
            </a:pPr>
            <a:r>
              <a:rPr lang="en-AU" sz="2000" dirty="0"/>
              <a:t>the apprentice did not understand the machines' function</a:t>
            </a:r>
          </a:p>
          <a:p>
            <a:pPr>
              <a:lnSpc>
                <a:spcPct val="150000"/>
              </a:lnSpc>
            </a:pPr>
            <a:r>
              <a:rPr lang="en-AU" sz="2000" dirty="0"/>
              <a:t>the mast was not supported</a:t>
            </a:r>
          </a:p>
          <a:p>
            <a:r>
              <a:rPr lang="en-AU" sz="2000" dirty="0"/>
              <a:t>there were other people within ear range that could assist</a:t>
            </a:r>
          </a:p>
          <a:p>
            <a:r>
              <a:rPr lang="en-AU" sz="2000" dirty="0"/>
              <a:t>the apprentice survived with minimal bruising.</a:t>
            </a:r>
          </a:p>
        </p:txBody>
      </p:sp>
      <p:sp>
        <p:nvSpPr>
          <p:cNvPr id="6" name="Content Placeholder 9">
            <a:extLst>
              <a:ext uri="{FF2B5EF4-FFF2-40B4-BE49-F238E27FC236}">
                <a16:creationId xmlns:a16="http://schemas.microsoft.com/office/drawing/2014/main" id="{5A0D4AB5-CCF6-6ADC-EDD7-C0DD6EA12961}"/>
              </a:ext>
            </a:extLst>
          </p:cNvPr>
          <p:cNvSpPr txBox="1">
            <a:spLocks/>
          </p:cNvSpPr>
          <p:nvPr/>
        </p:nvSpPr>
        <p:spPr>
          <a:xfrm>
            <a:off x="468000" y="1313582"/>
            <a:ext cx="450936" cy="498457"/>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200" dirty="0">
                <a:solidFill>
                  <a:srgbClr val="FF0000"/>
                </a:solidFill>
                <a:sym typeface="Wingdings 2" panose="05020102010507070707" pitchFamily="18" charset="2"/>
              </a:rPr>
              <a:t></a:t>
            </a:r>
          </a:p>
          <a:p>
            <a:pPr>
              <a:spcBef>
                <a:spcPts val="0"/>
              </a:spcBef>
            </a:pPr>
            <a:endParaRPr lang="en-AU" dirty="0">
              <a:solidFill>
                <a:srgbClr val="FF0000"/>
              </a:solidFill>
              <a:sym typeface="Wingdings 2" panose="05020102010507070707" pitchFamily="18" charset="2"/>
            </a:endParaRPr>
          </a:p>
          <a:p>
            <a:endParaRPr lang="en-AU" sz="2400" dirty="0"/>
          </a:p>
        </p:txBody>
      </p:sp>
      <p:sp>
        <p:nvSpPr>
          <p:cNvPr id="9" name="Content Placeholder 9">
            <a:extLst>
              <a:ext uri="{FF2B5EF4-FFF2-40B4-BE49-F238E27FC236}">
                <a16:creationId xmlns:a16="http://schemas.microsoft.com/office/drawing/2014/main" id="{18A722C5-D73F-107E-5582-BB3FF38C1DF5}"/>
              </a:ext>
            </a:extLst>
          </p:cNvPr>
          <p:cNvSpPr txBox="1">
            <a:spLocks/>
          </p:cNvSpPr>
          <p:nvPr/>
        </p:nvSpPr>
        <p:spPr>
          <a:xfrm>
            <a:off x="491143" y="4174134"/>
            <a:ext cx="477274" cy="598713"/>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600" b="1" dirty="0">
                <a:solidFill>
                  <a:srgbClr val="00B050"/>
                </a:solidFill>
                <a:sym typeface="Wingdings 2" panose="05020102010507070707" pitchFamily="18" charset="2"/>
              </a:rPr>
              <a:t></a:t>
            </a:r>
            <a:endParaRPr lang="en-AU" sz="2000" b="1" dirty="0">
              <a:solidFill>
                <a:srgbClr val="00B050"/>
              </a:solidFill>
              <a:sym typeface="Wingdings 2" panose="05020102010507070707" pitchFamily="18" charset="2"/>
            </a:endParaRPr>
          </a:p>
          <a:p>
            <a:pPr>
              <a:spcBef>
                <a:spcPts val="0"/>
              </a:spcBef>
            </a:pPr>
            <a:endParaRPr lang="en-AU" sz="3200" b="1" dirty="0">
              <a:solidFill>
                <a:srgbClr val="00B050"/>
              </a:solidFill>
              <a:sym typeface="Wingdings 2" panose="05020102010507070707" pitchFamily="18" charset="2"/>
            </a:endParaRPr>
          </a:p>
          <a:p>
            <a:pPr>
              <a:spcBef>
                <a:spcPts val="0"/>
              </a:spcBef>
            </a:pPr>
            <a:endParaRPr lang="en-AU" sz="4000" dirty="0">
              <a:solidFill>
                <a:srgbClr val="FF0000"/>
              </a:solidFill>
              <a:sym typeface="Wingdings 2" panose="05020102010507070707" pitchFamily="18" charset="2"/>
            </a:endParaRPr>
          </a:p>
          <a:p>
            <a:pPr>
              <a:spcBef>
                <a:spcPts val="0"/>
              </a:spcBef>
            </a:pPr>
            <a:endParaRPr lang="en-AU" sz="4000" dirty="0">
              <a:solidFill>
                <a:srgbClr val="FF0000"/>
              </a:solidFill>
            </a:endParaRPr>
          </a:p>
          <a:p>
            <a:endParaRPr lang="en-AU" sz="5400" dirty="0">
              <a:solidFill>
                <a:srgbClr val="FF0000"/>
              </a:solidFill>
            </a:endParaRPr>
          </a:p>
          <a:p>
            <a:pPr marL="171450" indent="-171450">
              <a:buFont typeface="Arial" panose="020B0604020202020204" pitchFamily="34" charset="0"/>
              <a:buChar char="•"/>
            </a:pPr>
            <a:endParaRPr lang="en-AU" sz="2400" dirty="0"/>
          </a:p>
        </p:txBody>
      </p:sp>
      <p:sp>
        <p:nvSpPr>
          <p:cNvPr id="10" name="Content Placeholder 9">
            <a:extLst>
              <a:ext uri="{FF2B5EF4-FFF2-40B4-BE49-F238E27FC236}">
                <a16:creationId xmlns:a16="http://schemas.microsoft.com/office/drawing/2014/main" id="{1F18AB20-35EC-10DE-8D87-F794FE36D8C5}"/>
              </a:ext>
            </a:extLst>
          </p:cNvPr>
          <p:cNvSpPr txBox="1">
            <a:spLocks/>
          </p:cNvSpPr>
          <p:nvPr/>
        </p:nvSpPr>
        <p:spPr>
          <a:xfrm>
            <a:off x="468000" y="2010269"/>
            <a:ext cx="450936" cy="498457"/>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200" dirty="0">
                <a:solidFill>
                  <a:srgbClr val="FF0000"/>
                </a:solidFill>
                <a:sym typeface="Wingdings 2" panose="05020102010507070707" pitchFamily="18" charset="2"/>
              </a:rPr>
              <a:t></a:t>
            </a:r>
          </a:p>
          <a:p>
            <a:pPr>
              <a:spcBef>
                <a:spcPts val="0"/>
              </a:spcBef>
            </a:pPr>
            <a:endParaRPr lang="en-AU" dirty="0">
              <a:solidFill>
                <a:srgbClr val="FF0000"/>
              </a:solidFill>
              <a:sym typeface="Wingdings 2" panose="05020102010507070707" pitchFamily="18" charset="2"/>
            </a:endParaRPr>
          </a:p>
          <a:p>
            <a:endParaRPr lang="en-AU" sz="2400" dirty="0"/>
          </a:p>
        </p:txBody>
      </p:sp>
      <p:sp>
        <p:nvSpPr>
          <p:cNvPr id="11" name="Content Placeholder 9">
            <a:extLst>
              <a:ext uri="{FF2B5EF4-FFF2-40B4-BE49-F238E27FC236}">
                <a16:creationId xmlns:a16="http://schemas.microsoft.com/office/drawing/2014/main" id="{7F2182DC-9DA9-6E2B-8415-7C6DFC2C71E7}"/>
              </a:ext>
            </a:extLst>
          </p:cNvPr>
          <p:cNvSpPr txBox="1">
            <a:spLocks/>
          </p:cNvSpPr>
          <p:nvPr/>
        </p:nvSpPr>
        <p:spPr>
          <a:xfrm>
            <a:off x="468000" y="2566973"/>
            <a:ext cx="450936" cy="498457"/>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200" dirty="0">
                <a:solidFill>
                  <a:srgbClr val="FF0000"/>
                </a:solidFill>
                <a:sym typeface="Wingdings 2" panose="05020102010507070707" pitchFamily="18" charset="2"/>
              </a:rPr>
              <a:t></a:t>
            </a:r>
          </a:p>
          <a:p>
            <a:pPr>
              <a:spcBef>
                <a:spcPts val="0"/>
              </a:spcBef>
            </a:pPr>
            <a:endParaRPr lang="en-AU" dirty="0">
              <a:solidFill>
                <a:srgbClr val="FF0000"/>
              </a:solidFill>
              <a:sym typeface="Wingdings 2" panose="05020102010507070707" pitchFamily="18" charset="2"/>
            </a:endParaRPr>
          </a:p>
          <a:p>
            <a:endParaRPr lang="en-AU" sz="2400" dirty="0"/>
          </a:p>
        </p:txBody>
      </p:sp>
      <p:sp>
        <p:nvSpPr>
          <p:cNvPr id="12" name="Content Placeholder 9">
            <a:extLst>
              <a:ext uri="{FF2B5EF4-FFF2-40B4-BE49-F238E27FC236}">
                <a16:creationId xmlns:a16="http://schemas.microsoft.com/office/drawing/2014/main" id="{B897D15F-ED16-DC19-AA73-0DD4462C4937}"/>
              </a:ext>
            </a:extLst>
          </p:cNvPr>
          <p:cNvSpPr txBox="1">
            <a:spLocks/>
          </p:cNvSpPr>
          <p:nvPr/>
        </p:nvSpPr>
        <p:spPr>
          <a:xfrm>
            <a:off x="468000" y="3137314"/>
            <a:ext cx="450936" cy="498457"/>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200" dirty="0">
                <a:solidFill>
                  <a:srgbClr val="FF0000"/>
                </a:solidFill>
                <a:sym typeface="Wingdings 2" panose="05020102010507070707" pitchFamily="18" charset="2"/>
              </a:rPr>
              <a:t></a:t>
            </a:r>
          </a:p>
          <a:p>
            <a:pPr>
              <a:spcBef>
                <a:spcPts val="0"/>
              </a:spcBef>
            </a:pPr>
            <a:endParaRPr lang="en-AU" dirty="0">
              <a:solidFill>
                <a:srgbClr val="FF0000"/>
              </a:solidFill>
              <a:sym typeface="Wingdings 2" panose="05020102010507070707" pitchFamily="18" charset="2"/>
            </a:endParaRPr>
          </a:p>
          <a:p>
            <a:endParaRPr lang="en-AU" sz="2400" dirty="0"/>
          </a:p>
        </p:txBody>
      </p:sp>
      <p:sp>
        <p:nvSpPr>
          <p:cNvPr id="14" name="Content Placeholder 9">
            <a:extLst>
              <a:ext uri="{FF2B5EF4-FFF2-40B4-BE49-F238E27FC236}">
                <a16:creationId xmlns:a16="http://schemas.microsoft.com/office/drawing/2014/main" id="{E5536EA4-FCE5-FFE6-3906-5B364BA7CF9C}"/>
              </a:ext>
            </a:extLst>
          </p:cNvPr>
          <p:cNvSpPr txBox="1">
            <a:spLocks/>
          </p:cNvSpPr>
          <p:nvPr/>
        </p:nvSpPr>
        <p:spPr>
          <a:xfrm>
            <a:off x="468000" y="3656065"/>
            <a:ext cx="450936" cy="498457"/>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200" dirty="0">
                <a:solidFill>
                  <a:srgbClr val="FF0000"/>
                </a:solidFill>
                <a:sym typeface="Wingdings 2" panose="05020102010507070707" pitchFamily="18" charset="2"/>
              </a:rPr>
              <a:t></a:t>
            </a:r>
          </a:p>
          <a:p>
            <a:pPr>
              <a:spcBef>
                <a:spcPts val="0"/>
              </a:spcBef>
            </a:pPr>
            <a:endParaRPr lang="en-AU" dirty="0">
              <a:solidFill>
                <a:srgbClr val="FF0000"/>
              </a:solidFill>
              <a:sym typeface="Wingdings 2" panose="05020102010507070707" pitchFamily="18" charset="2"/>
            </a:endParaRPr>
          </a:p>
          <a:p>
            <a:endParaRPr lang="en-AU" sz="2400" dirty="0"/>
          </a:p>
        </p:txBody>
      </p:sp>
      <p:sp>
        <p:nvSpPr>
          <p:cNvPr id="15" name="Content Placeholder 9">
            <a:extLst>
              <a:ext uri="{FF2B5EF4-FFF2-40B4-BE49-F238E27FC236}">
                <a16:creationId xmlns:a16="http://schemas.microsoft.com/office/drawing/2014/main" id="{616D100E-0AF4-B456-B262-AA647C63FB71}"/>
              </a:ext>
            </a:extLst>
          </p:cNvPr>
          <p:cNvSpPr txBox="1">
            <a:spLocks/>
          </p:cNvSpPr>
          <p:nvPr/>
        </p:nvSpPr>
        <p:spPr>
          <a:xfrm>
            <a:off x="506769" y="4587897"/>
            <a:ext cx="477274" cy="598713"/>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800"/>
              </a:spcBef>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100000"/>
              </a:lnSpc>
              <a:spcBef>
                <a:spcPts val="2200"/>
              </a:spcBef>
              <a:buFont typeface="Arial" panose="020B0604020202020204" pitchFamily="34" charset="0"/>
              <a:buNone/>
              <a:defRPr sz="2100" b="1" kern="1200">
                <a:solidFill>
                  <a:schemeClr val="accent1"/>
                </a:solidFill>
                <a:latin typeface="+mn-lt"/>
                <a:ea typeface="+mn-ea"/>
                <a:cs typeface="+mn-cs"/>
              </a:defRPr>
            </a:lvl2pPr>
            <a:lvl3pPr marL="180000" indent="-180000" algn="l" defTabSz="914400" rtl="0" eaLnBrk="1" latinLnBrk="0" hangingPunct="1">
              <a:lnSpc>
                <a:spcPct val="100000"/>
              </a:lnSpc>
              <a:spcBef>
                <a:spcPts val="800"/>
              </a:spcBef>
              <a:spcAft>
                <a:spcPts val="0"/>
              </a:spcAft>
              <a:buFont typeface="Arial" panose="020B0604020202020204" pitchFamily="34" charset="0"/>
              <a:buChar char="•"/>
              <a:defRPr sz="1200" b="0" kern="1200">
                <a:solidFill>
                  <a:schemeClr val="tx2"/>
                </a:solidFill>
                <a:latin typeface="+mn-lt"/>
                <a:ea typeface="+mn-ea"/>
                <a:cs typeface="+mn-cs"/>
              </a:defRPr>
            </a:lvl3pPr>
            <a:lvl4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4pPr>
            <a:lvl5pPr marL="540000" indent="-180000" algn="l" defTabSz="914400" rtl="0" eaLnBrk="1" latinLnBrk="0" hangingPunct="1">
              <a:lnSpc>
                <a:spcPct val="100000"/>
              </a:lnSpc>
              <a:spcBef>
                <a:spcPts val="800"/>
              </a:spcBef>
              <a:buSzPct val="130000"/>
              <a:buFont typeface="Century Gothic" panose="020B0502020202020204" pitchFamily="34" charset="0"/>
              <a:buChar char="◦"/>
              <a:defRPr sz="1200" kern="1200">
                <a:solidFill>
                  <a:schemeClr val="tx2"/>
                </a:solidFill>
                <a:latin typeface="+mn-lt"/>
                <a:ea typeface="+mn-ea"/>
                <a:cs typeface="+mn-cs"/>
              </a:defRPr>
            </a:lvl5pPr>
            <a:lvl6pPr marL="0" indent="0" algn="l" defTabSz="914400" rtl="0" eaLnBrk="1" latinLnBrk="0" hangingPunct="1">
              <a:lnSpc>
                <a:spcPct val="100000"/>
              </a:lnSpc>
              <a:spcBef>
                <a:spcPts val="900"/>
              </a:spcBef>
              <a:buSzPct val="50000"/>
              <a:buFontTx/>
              <a:buNone/>
              <a:defRPr sz="2100" kern="1200">
                <a:solidFill>
                  <a:srgbClr val="758799"/>
                </a:solidFill>
                <a:latin typeface="+mn-lt"/>
                <a:ea typeface="+mn-ea"/>
                <a:cs typeface="+mn-cs"/>
              </a:defRPr>
            </a:lvl6pPr>
            <a:lvl7pPr marL="0" indent="0" algn="l" defTabSz="914400" rtl="0" eaLnBrk="1" latinLnBrk="0" hangingPunct="1">
              <a:lnSpc>
                <a:spcPct val="100000"/>
              </a:lnSpc>
              <a:spcBef>
                <a:spcPts val="800"/>
              </a:spcBef>
              <a:spcAft>
                <a:spcPts val="600"/>
              </a:spcAft>
              <a:buSzPct val="100000"/>
              <a:buFontTx/>
              <a:buNone/>
              <a:defRPr sz="2900" b="1" kern="1200">
                <a:solidFill>
                  <a:schemeClr val="accent1"/>
                </a:solidFill>
                <a:latin typeface="+mn-lt"/>
                <a:ea typeface="+mn-ea"/>
                <a:cs typeface="+mn-cs"/>
              </a:defRPr>
            </a:lvl7pPr>
            <a:lvl8pPr marL="180000" indent="-180000" algn="l" defTabSz="914400" rtl="0" eaLnBrk="1" latinLnBrk="0" hangingPunct="1">
              <a:lnSpc>
                <a:spcPct val="100000"/>
              </a:lnSpc>
              <a:spcBef>
                <a:spcPts val="900"/>
              </a:spcBef>
              <a:buSzPct val="100000"/>
              <a:buFont typeface="Wingdings" panose="05000000000000000000" pitchFamily="2" charset="2"/>
              <a:buChar char=""/>
              <a:defRPr sz="2100" kern="1200">
                <a:solidFill>
                  <a:srgbClr val="758799"/>
                </a:solidFill>
                <a:latin typeface="+mn-lt"/>
                <a:ea typeface="+mn-ea"/>
                <a:cs typeface="+mn-cs"/>
              </a:defRPr>
            </a:lvl8pPr>
            <a:lvl9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9pPr>
          </a:lstStyle>
          <a:p>
            <a:pPr>
              <a:spcBef>
                <a:spcPts val="0"/>
              </a:spcBef>
            </a:pPr>
            <a:r>
              <a:rPr lang="en-AU" sz="3600" b="1" dirty="0">
                <a:solidFill>
                  <a:srgbClr val="00B050"/>
                </a:solidFill>
                <a:sym typeface="Wingdings 2" panose="05020102010507070707" pitchFamily="18" charset="2"/>
              </a:rPr>
              <a:t></a:t>
            </a:r>
            <a:endParaRPr lang="en-AU" sz="2000" b="1" dirty="0">
              <a:solidFill>
                <a:srgbClr val="00B050"/>
              </a:solidFill>
              <a:sym typeface="Wingdings 2" panose="05020102010507070707" pitchFamily="18" charset="2"/>
            </a:endParaRPr>
          </a:p>
          <a:p>
            <a:pPr>
              <a:spcBef>
                <a:spcPts val="0"/>
              </a:spcBef>
            </a:pPr>
            <a:endParaRPr lang="en-AU" sz="3200" b="1" dirty="0">
              <a:solidFill>
                <a:srgbClr val="00B050"/>
              </a:solidFill>
              <a:sym typeface="Wingdings 2" panose="05020102010507070707" pitchFamily="18" charset="2"/>
            </a:endParaRPr>
          </a:p>
          <a:p>
            <a:pPr>
              <a:spcBef>
                <a:spcPts val="0"/>
              </a:spcBef>
            </a:pPr>
            <a:endParaRPr lang="en-AU" sz="4000" dirty="0">
              <a:solidFill>
                <a:srgbClr val="FF0000"/>
              </a:solidFill>
              <a:sym typeface="Wingdings 2" panose="05020102010507070707" pitchFamily="18" charset="2"/>
            </a:endParaRPr>
          </a:p>
          <a:p>
            <a:pPr>
              <a:spcBef>
                <a:spcPts val="0"/>
              </a:spcBef>
            </a:pPr>
            <a:endParaRPr lang="en-AU" sz="4000" dirty="0">
              <a:solidFill>
                <a:srgbClr val="FF0000"/>
              </a:solidFill>
            </a:endParaRPr>
          </a:p>
          <a:p>
            <a:endParaRPr lang="en-AU" sz="5400" dirty="0">
              <a:solidFill>
                <a:srgbClr val="FF0000"/>
              </a:solidFill>
            </a:endParaRPr>
          </a:p>
          <a:p>
            <a:pPr marL="171450" indent="-171450">
              <a:buFont typeface="Arial" panose="020B0604020202020204" pitchFamily="34" charset="0"/>
              <a:buChar char="•"/>
            </a:pPr>
            <a:endParaRPr lang="en-AU" sz="2400" dirty="0"/>
          </a:p>
        </p:txBody>
      </p:sp>
    </p:spTree>
    <p:extLst>
      <p:ext uri="{BB962C8B-B14F-4D97-AF65-F5344CB8AC3E}">
        <p14:creationId xmlns:p14="http://schemas.microsoft.com/office/powerpoint/2010/main" val="81780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FC0E2-A1C6-6E3D-0700-751D8100EE1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2BC6EC-4E67-3ACA-BB8E-EC1F4FC9B250}"/>
              </a:ext>
            </a:extLst>
          </p:cNvPr>
          <p:cNvSpPr>
            <a:spLocks noGrp="1"/>
          </p:cNvSpPr>
          <p:nvPr>
            <p:ph type="ftr" sz="quarter" idx="11"/>
          </p:nvPr>
        </p:nvSpPr>
        <p:spPr>
          <a:xfrm>
            <a:off x="468000" y="6516000"/>
            <a:ext cx="3960000" cy="180000"/>
          </a:xfrm>
        </p:spPr>
        <p:txBody>
          <a:bodyPr/>
          <a:lstStyle/>
          <a:p>
            <a:r>
              <a:rPr lang="en-AU"/>
              <a:t>Coal Inspectorate Incident Periodical – March 2026</a:t>
            </a:r>
            <a:endParaRPr lang="en-AU" dirty="0"/>
          </a:p>
        </p:txBody>
      </p:sp>
      <p:sp>
        <p:nvSpPr>
          <p:cNvPr id="4" name="Slide Number Placeholder 3">
            <a:extLst>
              <a:ext uri="{FF2B5EF4-FFF2-40B4-BE49-F238E27FC236}">
                <a16:creationId xmlns:a16="http://schemas.microsoft.com/office/drawing/2014/main" id="{F65DA6D1-847D-49C9-9A13-F68380BE05AE}"/>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6</a:t>
            </a:fld>
            <a:endParaRPr lang="en-AU" dirty="0"/>
          </a:p>
        </p:txBody>
      </p:sp>
      <p:sp>
        <p:nvSpPr>
          <p:cNvPr id="28" name="Text Placeholder 27">
            <a:extLst>
              <a:ext uri="{FF2B5EF4-FFF2-40B4-BE49-F238E27FC236}">
                <a16:creationId xmlns:a16="http://schemas.microsoft.com/office/drawing/2014/main" id="{091857F4-4259-0112-C487-F41E323933E6}"/>
              </a:ext>
            </a:extLst>
          </p:cNvPr>
          <p:cNvSpPr>
            <a:spLocks noGrp="1"/>
          </p:cNvSpPr>
          <p:nvPr>
            <p:ph type="body" sz="quarter" idx="14"/>
          </p:nvPr>
        </p:nvSpPr>
        <p:spPr>
          <a:xfrm>
            <a:off x="468000" y="2288842"/>
            <a:ext cx="8150483" cy="3891241"/>
          </a:xfrm>
        </p:spPr>
        <p:txBody>
          <a:bodyPr/>
          <a:lstStyle/>
          <a:p>
            <a:r>
              <a:rPr lang="en-AU" sz="2000" dirty="0"/>
              <a:t>A coal mine worker was recently injured at an open-cut coal mine in Central Queensland while servicing a light vehicle inside the mine’s workshop.</a:t>
            </a:r>
          </a:p>
          <a:p>
            <a:r>
              <a:rPr lang="en-AU" sz="2000" dirty="0"/>
              <a:t>The worker was lubricating the leaf spring bush assembly on the vehicle using an 18V cordless grease gun. The grease pump hose then failed next to the grease coupler, resulting in a sudden release of energy that caused a grease injection injury to the worker’s left thumb.</a:t>
            </a:r>
          </a:p>
          <a:p>
            <a:r>
              <a:rPr lang="en-AU" sz="2000" dirty="0"/>
              <a:t>Minimum safety requirements for the cordless grease gun were not met.</a:t>
            </a:r>
          </a:p>
          <a:p>
            <a:r>
              <a:rPr lang="en-AU" sz="2000" dirty="0"/>
              <a:t>Sites should review all cordless grease guns to ensure they are fit for purpose.</a:t>
            </a:r>
          </a:p>
          <a:p>
            <a:pPr>
              <a:spcBef>
                <a:spcPts val="0"/>
              </a:spcBef>
            </a:pPr>
            <a:endParaRPr lang="en-AU" sz="1600" dirty="0"/>
          </a:p>
        </p:txBody>
      </p:sp>
      <p:sp>
        <p:nvSpPr>
          <p:cNvPr id="9" name="Title 8">
            <a:extLst>
              <a:ext uri="{FF2B5EF4-FFF2-40B4-BE49-F238E27FC236}">
                <a16:creationId xmlns:a16="http://schemas.microsoft.com/office/drawing/2014/main" id="{59A8071C-BF70-06EF-FFBA-A07C06B36DDC}"/>
              </a:ext>
            </a:extLst>
          </p:cNvPr>
          <p:cNvSpPr>
            <a:spLocks noGrp="1"/>
          </p:cNvSpPr>
          <p:nvPr>
            <p:ph type="title"/>
          </p:nvPr>
        </p:nvSpPr>
        <p:spPr>
          <a:xfrm>
            <a:off x="468000" y="461779"/>
            <a:ext cx="5400000" cy="1008000"/>
          </a:xfrm>
        </p:spPr>
        <p:txBody>
          <a:bodyPr/>
          <a:lstStyle/>
          <a:p>
            <a:r>
              <a:rPr lang="en-AU" dirty="0"/>
              <a:t>Grease injection</a:t>
            </a:r>
          </a:p>
        </p:txBody>
      </p:sp>
      <p:pic>
        <p:nvPicPr>
          <p:cNvPr id="1026" name="Picture 2" descr="metal hose fitting">
            <a:extLst>
              <a:ext uri="{FF2B5EF4-FFF2-40B4-BE49-F238E27FC236}">
                <a16:creationId xmlns:a16="http://schemas.microsoft.com/office/drawing/2014/main" id="{49CA9816-BEA6-1AD7-2740-28D12E5CF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84250" y="1530049"/>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380411-0B2E-93F9-728A-631A6589B13D}"/>
              </a:ext>
            </a:extLst>
          </p:cNvPr>
          <p:cNvSpPr txBox="1"/>
          <p:nvPr/>
        </p:nvSpPr>
        <p:spPr>
          <a:xfrm>
            <a:off x="8789069" y="4970627"/>
            <a:ext cx="2928931" cy="646331"/>
          </a:xfrm>
          <a:prstGeom prst="rect">
            <a:avLst/>
          </a:prstGeom>
          <a:noFill/>
        </p:spPr>
        <p:txBody>
          <a:bodyPr wrap="square">
            <a:spAutoFit/>
          </a:bodyPr>
          <a:lstStyle/>
          <a:p>
            <a:pPr algn="ctr"/>
            <a:r>
              <a:rPr lang="en-AU" b="0" i="1" dirty="0">
                <a:solidFill>
                  <a:srgbClr val="262629"/>
                </a:solidFill>
                <a:effectLst/>
                <a:latin typeface="Lato" panose="020F0502020204030203" pitchFamily="34" charset="0"/>
              </a:rPr>
              <a:t>The hose failed at the connection between the hose and fitting at the coupler end of the assembly.</a:t>
            </a:r>
            <a:endParaRPr lang="en-AU" dirty="0"/>
          </a:p>
        </p:txBody>
      </p:sp>
    </p:spTree>
    <p:extLst>
      <p:ext uri="{BB962C8B-B14F-4D97-AF65-F5344CB8AC3E}">
        <p14:creationId xmlns:p14="http://schemas.microsoft.com/office/powerpoint/2010/main" val="46255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6FEF4-9743-DC5C-25FB-ED7E31B6D12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E647B1-E76A-5021-31A2-9046A801B2B2}"/>
              </a:ext>
            </a:extLst>
          </p:cNvPr>
          <p:cNvSpPr>
            <a:spLocks noGrp="1"/>
          </p:cNvSpPr>
          <p:nvPr>
            <p:ph type="ftr" sz="quarter" idx="11"/>
          </p:nvPr>
        </p:nvSpPr>
        <p:spPr>
          <a:xfrm>
            <a:off x="468000" y="6516000"/>
            <a:ext cx="3960000" cy="180000"/>
          </a:xfrm>
        </p:spPr>
        <p:txBody>
          <a:bodyPr/>
          <a:lstStyle/>
          <a:p>
            <a:r>
              <a:rPr lang="en-AU"/>
              <a:t>Coal Inspectorate Incident Periodical – March 2026</a:t>
            </a:r>
            <a:endParaRPr lang="en-AU" dirty="0"/>
          </a:p>
        </p:txBody>
      </p:sp>
      <p:sp>
        <p:nvSpPr>
          <p:cNvPr id="4" name="Slide Number Placeholder 3">
            <a:extLst>
              <a:ext uri="{FF2B5EF4-FFF2-40B4-BE49-F238E27FC236}">
                <a16:creationId xmlns:a16="http://schemas.microsoft.com/office/drawing/2014/main" id="{5E441333-3BE9-ABED-972F-CAA26BB4D94C}"/>
              </a:ext>
            </a:extLst>
          </p:cNvPr>
          <p:cNvSpPr>
            <a:spLocks noGrp="1"/>
          </p:cNvSpPr>
          <p:nvPr>
            <p:ph type="sldNum" sz="quarter" idx="12"/>
          </p:nvPr>
        </p:nvSpPr>
        <p:spPr>
          <a:xfrm>
            <a:off x="10800000" y="6516000"/>
            <a:ext cx="918000" cy="180000"/>
          </a:xfrm>
        </p:spPr>
        <p:txBody>
          <a:bodyPr/>
          <a:lstStyle/>
          <a:p>
            <a:fld id="{CE81F681-0D87-4952-AA9D-FDB4C9838A02}" type="slidenum">
              <a:rPr lang="en-AU" smtClean="0"/>
              <a:pPr/>
              <a:t>7</a:t>
            </a:fld>
            <a:endParaRPr lang="en-AU" dirty="0"/>
          </a:p>
        </p:txBody>
      </p:sp>
      <p:sp>
        <p:nvSpPr>
          <p:cNvPr id="28" name="Text Placeholder 27">
            <a:extLst>
              <a:ext uri="{FF2B5EF4-FFF2-40B4-BE49-F238E27FC236}">
                <a16:creationId xmlns:a16="http://schemas.microsoft.com/office/drawing/2014/main" id="{AE349F28-BA49-83AD-9C24-1F44A50DCFD0}"/>
              </a:ext>
            </a:extLst>
          </p:cNvPr>
          <p:cNvSpPr>
            <a:spLocks noGrp="1"/>
          </p:cNvSpPr>
          <p:nvPr>
            <p:ph type="body" sz="quarter" idx="14"/>
          </p:nvPr>
        </p:nvSpPr>
        <p:spPr>
          <a:xfrm>
            <a:off x="473710" y="2473483"/>
            <a:ext cx="10788579" cy="3038813"/>
          </a:xfrm>
        </p:spPr>
        <p:txBody>
          <a:bodyPr/>
          <a:lstStyle/>
          <a:p>
            <a:r>
              <a:rPr lang="en-AU" sz="1600" b="1" dirty="0"/>
              <a:t>References and further information</a:t>
            </a:r>
          </a:p>
          <a:p>
            <a:r>
              <a:rPr lang="en-AU" sz="1600" dirty="0">
                <a:hlinkClick r:id="rId3"/>
              </a:rPr>
              <a:t>Safety Alert #469 - Fluid injection whilst using a cordless grease gun | Resources Safety &amp; Health Queensland</a:t>
            </a:r>
            <a:endParaRPr lang="en-AU" sz="1800" dirty="0"/>
          </a:p>
          <a:p>
            <a:r>
              <a:rPr lang="en-AU" sz="1600" dirty="0">
                <a:hlinkClick r:id="rId4"/>
              </a:rPr>
              <a:t>Safety Alert #440 – Fluid injection into CMW’s skin</a:t>
            </a:r>
            <a:endParaRPr lang="en-AU" sz="1600" dirty="0"/>
          </a:p>
          <a:p>
            <a:r>
              <a:rPr lang="en-AU" sz="1600" dirty="0">
                <a:hlinkClick r:id="rId5"/>
              </a:rPr>
              <a:t>Recognised Standard 23: Fluid power safety in coal mines</a:t>
            </a:r>
            <a:r>
              <a:rPr lang="en-AU" sz="1600" dirty="0"/>
              <a:t> (Gazetted 27 August 2021)</a:t>
            </a:r>
          </a:p>
          <a:p>
            <a:r>
              <a:rPr lang="en-AU" sz="1600" dirty="0">
                <a:hlinkClick r:id="rId6"/>
              </a:rPr>
              <a:t>Safety Bulletin 139: Risk management of high-pressure fluids and gases</a:t>
            </a:r>
            <a:endParaRPr lang="en-AU" sz="1600" dirty="0"/>
          </a:p>
          <a:p>
            <a:r>
              <a:rPr lang="en-AU" sz="1600" dirty="0">
                <a:hlinkClick r:id="rId7"/>
              </a:rPr>
              <a:t>Safety Alert 271: Longwall fluid-injection injury</a:t>
            </a:r>
            <a:endParaRPr lang="en-AU" sz="1600" dirty="0"/>
          </a:p>
          <a:p>
            <a:r>
              <a:rPr lang="en-AU" sz="1600" dirty="0">
                <a:hlinkClick r:id="rId8"/>
              </a:rPr>
              <a:t>Safety Bulletin 67: Managing high-pressure fluids and gases</a:t>
            </a:r>
            <a:endParaRPr lang="en-AU" sz="1600" dirty="0"/>
          </a:p>
          <a:p>
            <a:r>
              <a:rPr lang="en-AU" sz="1600" dirty="0">
                <a:hlinkClick r:id="rId9"/>
              </a:rPr>
              <a:t>Coal Mining Safety and Health Regulation 2017</a:t>
            </a:r>
            <a:r>
              <a:rPr lang="en-AU" sz="1600" dirty="0"/>
              <a:t> - (Chapter 4, Part 4, Section 149 - Principal hazard management plan)</a:t>
            </a:r>
          </a:p>
        </p:txBody>
      </p:sp>
      <p:sp>
        <p:nvSpPr>
          <p:cNvPr id="9" name="Title 8">
            <a:extLst>
              <a:ext uri="{FF2B5EF4-FFF2-40B4-BE49-F238E27FC236}">
                <a16:creationId xmlns:a16="http://schemas.microsoft.com/office/drawing/2014/main" id="{00585FF8-F8D7-CF62-0797-7382E0EBA14C}"/>
              </a:ext>
            </a:extLst>
          </p:cNvPr>
          <p:cNvSpPr>
            <a:spLocks noGrp="1"/>
          </p:cNvSpPr>
          <p:nvPr>
            <p:ph type="title"/>
          </p:nvPr>
        </p:nvSpPr>
        <p:spPr>
          <a:xfrm>
            <a:off x="468000" y="461779"/>
            <a:ext cx="5400000" cy="1008000"/>
          </a:xfrm>
        </p:spPr>
        <p:txBody>
          <a:bodyPr/>
          <a:lstStyle/>
          <a:p>
            <a:r>
              <a:rPr lang="en-AU" dirty="0"/>
              <a:t>Grease injection</a:t>
            </a:r>
          </a:p>
        </p:txBody>
      </p:sp>
    </p:spTree>
    <p:extLst>
      <p:ext uri="{BB962C8B-B14F-4D97-AF65-F5344CB8AC3E}">
        <p14:creationId xmlns:p14="http://schemas.microsoft.com/office/powerpoint/2010/main" val="405425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2156A3-4485-690A-DE8F-A03B738AB13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8912" r="-1" b="9237"/>
          <a:stretch>
            <a:fillRect/>
          </a:stretch>
        </p:blipFill>
        <p:spPr>
          <a:xfrm>
            <a:off x="5031602" y="10"/>
            <a:ext cx="7159605" cy="6858855"/>
          </a:xfrm>
          <a:noFill/>
        </p:spPr>
      </p:pic>
      <p:sp>
        <p:nvSpPr>
          <p:cNvPr id="5" name="Content Placeholder 4">
            <a:extLst>
              <a:ext uri="{FF2B5EF4-FFF2-40B4-BE49-F238E27FC236}">
                <a16:creationId xmlns:a16="http://schemas.microsoft.com/office/drawing/2014/main" id="{3CEDEDEE-1174-3965-F822-38D2A6693384}"/>
              </a:ext>
            </a:extLst>
          </p:cNvPr>
          <p:cNvSpPr>
            <a:spLocks noGrp="1"/>
          </p:cNvSpPr>
          <p:nvPr>
            <p:ph type="body" sz="quarter" idx="20"/>
          </p:nvPr>
        </p:nvSpPr>
        <p:spPr>
          <a:xfrm>
            <a:off x="350567" y="2259724"/>
            <a:ext cx="4788992" cy="3878317"/>
          </a:xfrm>
        </p:spPr>
        <p:txBody>
          <a:bodyPr>
            <a:normAutofit fontScale="85000" lnSpcReduction="10000"/>
          </a:bodyPr>
          <a:lstStyle/>
          <a:p>
            <a:r>
              <a:rPr lang="en-AU" sz="2000" dirty="0">
                <a:solidFill>
                  <a:schemeClr val="tx2"/>
                </a:solidFill>
              </a:rPr>
              <a:t>While performing duties on the screen floor of the Coal Handling and Preparation Plant (CHPP), a CHPP operator was involved in an incident in which a section of the grid-mesh flooring failed. This failure resulted in the operator falling approximately 3.8 metres to the level below.</a:t>
            </a:r>
          </a:p>
          <a:p>
            <a:r>
              <a:rPr lang="en-AU" sz="2000" dirty="0">
                <a:solidFill>
                  <a:schemeClr val="tx2"/>
                </a:solidFill>
              </a:rPr>
              <a:t>The coal mine worker (CMW) sustained significant injuries to his ankle and other areas of his body as a result of the fall.</a:t>
            </a:r>
          </a:p>
          <a:p>
            <a:r>
              <a:rPr lang="en-AU" sz="2000" dirty="0">
                <a:solidFill>
                  <a:schemeClr val="tx2"/>
                </a:solidFill>
              </a:rPr>
              <a:t>All mine sites are reminded of the requirement to ensure that regular inspections of floor mesh are conducted and appropriately recorded in accordance with site procedures and statutory obligations.</a:t>
            </a:r>
          </a:p>
        </p:txBody>
      </p:sp>
      <p:sp>
        <p:nvSpPr>
          <p:cNvPr id="2" name="Title 1">
            <a:extLst>
              <a:ext uri="{FF2B5EF4-FFF2-40B4-BE49-F238E27FC236}">
                <a16:creationId xmlns:a16="http://schemas.microsoft.com/office/drawing/2014/main" id="{D7A0C000-4A1F-9D3B-E7E6-6EF12B10F490}"/>
              </a:ext>
            </a:extLst>
          </p:cNvPr>
          <p:cNvSpPr>
            <a:spLocks noGrp="1"/>
          </p:cNvSpPr>
          <p:nvPr>
            <p:ph type="title"/>
          </p:nvPr>
        </p:nvSpPr>
        <p:spPr>
          <a:xfrm>
            <a:off x="468000" y="431999"/>
            <a:ext cx="3951600" cy="1222629"/>
          </a:xfrm>
        </p:spPr>
        <p:txBody>
          <a:bodyPr anchor="t">
            <a:normAutofit/>
          </a:bodyPr>
          <a:lstStyle/>
          <a:p>
            <a:r>
              <a:rPr lang="en-AU" dirty="0"/>
              <a:t>Floor mesh integrity</a:t>
            </a:r>
          </a:p>
        </p:txBody>
      </p:sp>
      <p:sp>
        <p:nvSpPr>
          <p:cNvPr id="6" name="Slide Number Placeholder 5" hidden="1">
            <a:extLst>
              <a:ext uri="{FF2B5EF4-FFF2-40B4-BE49-F238E27FC236}">
                <a16:creationId xmlns:a16="http://schemas.microsoft.com/office/drawing/2014/main" id="{F25220FE-F210-632B-D652-7656C11B5F3C}"/>
              </a:ext>
            </a:extLst>
          </p:cNvPr>
          <p:cNvSpPr>
            <a:spLocks noGrp="1"/>
          </p:cNvSpPr>
          <p:nvPr>
            <p:ph type="sldNum" sz="quarter" idx="4294967295"/>
          </p:nvPr>
        </p:nvSpPr>
        <p:spPr>
          <a:xfrm>
            <a:off x="10800000" y="6516000"/>
            <a:ext cx="918000" cy="180000"/>
          </a:xfrm>
        </p:spPr>
        <p:txBody>
          <a:bodyPr/>
          <a:lstStyle/>
          <a:p>
            <a:fld id="{CE81F681-0D87-4952-AA9D-FDB4C9838A02}" type="slidenum">
              <a:rPr lang="en-AU" smtClean="0"/>
              <a:t>8</a:t>
            </a:fld>
            <a:endParaRPr lang="en-AU" dirty="0"/>
          </a:p>
        </p:txBody>
      </p:sp>
      <p:sp>
        <p:nvSpPr>
          <p:cNvPr id="8" name="Oval 7">
            <a:extLst>
              <a:ext uri="{FF2B5EF4-FFF2-40B4-BE49-F238E27FC236}">
                <a16:creationId xmlns:a16="http://schemas.microsoft.com/office/drawing/2014/main" id="{DE4F57BA-0C92-D155-D14D-2A6448F5BCF4}"/>
              </a:ext>
            </a:extLst>
          </p:cNvPr>
          <p:cNvSpPr/>
          <p:nvPr/>
        </p:nvSpPr>
        <p:spPr>
          <a:xfrm>
            <a:off x="5949696" y="292608"/>
            <a:ext cx="5205984" cy="242620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ooter Placeholder 1">
            <a:extLst>
              <a:ext uri="{FF2B5EF4-FFF2-40B4-BE49-F238E27FC236}">
                <a16:creationId xmlns:a16="http://schemas.microsoft.com/office/drawing/2014/main" id="{A15E1F09-EA81-9560-9413-3E69F9C1107F}"/>
              </a:ext>
            </a:extLst>
          </p:cNvPr>
          <p:cNvSpPr>
            <a:spLocks noGrp="1"/>
          </p:cNvSpPr>
          <p:nvPr>
            <p:ph type="ftr" sz="quarter" idx="17"/>
          </p:nvPr>
        </p:nvSpPr>
        <p:spPr>
          <a:xfrm>
            <a:off x="468000" y="6492011"/>
            <a:ext cx="3960000" cy="180000"/>
          </a:xfrm>
        </p:spPr>
        <p:txBody>
          <a:bodyPr/>
          <a:lstStyle/>
          <a:p>
            <a:r>
              <a:rPr lang="en-AU" dirty="0"/>
              <a:t>Coal Inspectorate Incident Periodical – March 2026</a:t>
            </a:r>
          </a:p>
        </p:txBody>
      </p:sp>
    </p:spTree>
    <p:extLst>
      <p:ext uri="{BB962C8B-B14F-4D97-AF65-F5344CB8AC3E}">
        <p14:creationId xmlns:p14="http://schemas.microsoft.com/office/powerpoint/2010/main" val="2510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996B-773C-8A99-A95B-714A0DCF5CD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AE41C4-5AB3-9948-8B82-ED2F0496627E}"/>
              </a:ext>
            </a:extLst>
          </p:cNvPr>
          <p:cNvSpPr>
            <a:spLocks noGrp="1"/>
          </p:cNvSpPr>
          <p:nvPr>
            <p:ph type="ftr" sz="quarter" idx="17"/>
          </p:nvPr>
        </p:nvSpPr>
        <p:spPr>
          <a:xfrm>
            <a:off x="468000" y="6516000"/>
            <a:ext cx="3960000" cy="180000"/>
          </a:xfrm>
        </p:spPr>
        <p:txBody>
          <a:bodyPr/>
          <a:lstStyle/>
          <a:p>
            <a:r>
              <a:rPr lang="en-AU" dirty="0"/>
              <a:t>Coal Inspectorate Incident Periodical – March 2026</a:t>
            </a:r>
          </a:p>
        </p:txBody>
      </p:sp>
      <p:sp>
        <p:nvSpPr>
          <p:cNvPr id="5" name="Text Placeholder 4">
            <a:extLst>
              <a:ext uri="{FF2B5EF4-FFF2-40B4-BE49-F238E27FC236}">
                <a16:creationId xmlns:a16="http://schemas.microsoft.com/office/drawing/2014/main" id="{55F4B3E5-B6C3-247F-AACD-B1B7D6B298D6}"/>
              </a:ext>
            </a:extLst>
          </p:cNvPr>
          <p:cNvSpPr>
            <a:spLocks noGrp="1"/>
          </p:cNvSpPr>
          <p:nvPr>
            <p:ph type="body" sz="quarter" idx="20"/>
          </p:nvPr>
        </p:nvSpPr>
        <p:spPr>
          <a:xfrm>
            <a:off x="219394" y="2182404"/>
            <a:ext cx="4591146" cy="3499988"/>
          </a:xfrm>
        </p:spPr>
        <p:txBody>
          <a:bodyPr/>
          <a:lstStyle/>
          <a:p>
            <a:pPr marL="0" lvl="2" indent="0">
              <a:buNone/>
            </a:pPr>
            <a:r>
              <a:rPr lang="en-AU" sz="1600" dirty="0">
                <a:solidFill>
                  <a:schemeClr val="tx2"/>
                </a:solidFill>
              </a:rPr>
              <a:t>Occasionally on mine sites there may be a requirement for an ecologist or otherwise qualified professional to handle bats or other wildlife as part of their role.</a:t>
            </a:r>
          </a:p>
          <a:p>
            <a:pPr marL="0" lvl="2" indent="0">
              <a:buNone/>
            </a:pPr>
            <a:r>
              <a:rPr lang="en-AU" sz="1600" dirty="0">
                <a:solidFill>
                  <a:schemeClr val="tx2"/>
                </a:solidFill>
              </a:rPr>
              <a:t>Site Senior Executives should be sure that people performing tasks that require the handling of wildlife are provided with the appropriate PPE.</a:t>
            </a:r>
          </a:p>
          <a:p>
            <a:pPr marL="0" lvl="2" indent="0">
              <a:buNone/>
            </a:pPr>
            <a:r>
              <a:rPr lang="en-AU" sz="1600" dirty="0">
                <a:solidFill>
                  <a:schemeClr val="tx2"/>
                </a:solidFill>
              </a:rPr>
              <a:t>In the case of bats further vaccinations may be required should the person receive a bite or a scratch. In all of these instances workers should be referred for further medical advice due to potential ABLV exposure</a:t>
            </a:r>
          </a:p>
        </p:txBody>
      </p:sp>
      <p:sp>
        <p:nvSpPr>
          <p:cNvPr id="4" name="Title 3">
            <a:extLst>
              <a:ext uri="{FF2B5EF4-FFF2-40B4-BE49-F238E27FC236}">
                <a16:creationId xmlns:a16="http://schemas.microsoft.com/office/drawing/2014/main" id="{58D07048-2846-3D02-8FC4-28EC31211C91}"/>
              </a:ext>
            </a:extLst>
          </p:cNvPr>
          <p:cNvSpPr>
            <a:spLocks noGrp="1"/>
          </p:cNvSpPr>
          <p:nvPr>
            <p:ph type="title"/>
          </p:nvPr>
        </p:nvSpPr>
        <p:spPr>
          <a:xfrm>
            <a:off x="343989" y="457312"/>
            <a:ext cx="3348445" cy="1223446"/>
          </a:xfrm>
        </p:spPr>
        <p:txBody>
          <a:bodyPr/>
          <a:lstStyle/>
          <a:p>
            <a:r>
              <a:rPr lang="en-AU" dirty="0"/>
              <a:t>Wildlife safety at mining sites</a:t>
            </a:r>
          </a:p>
        </p:txBody>
      </p:sp>
      <p:sp>
        <p:nvSpPr>
          <p:cNvPr id="3" name="TextBox 2">
            <a:extLst>
              <a:ext uri="{FF2B5EF4-FFF2-40B4-BE49-F238E27FC236}">
                <a16:creationId xmlns:a16="http://schemas.microsoft.com/office/drawing/2014/main" id="{2ECE116F-9F82-73B6-853D-E120BD7F54F7}"/>
              </a:ext>
            </a:extLst>
          </p:cNvPr>
          <p:cNvSpPr txBox="1"/>
          <p:nvPr/>
        </p:nvSpPr>
        <p:spPr>
          <a:xfrm>
            <a:off x="6622211" y="1680758"/>
            <a:ext cx="537713" cy="276999"/>
          </a:xfrm>
          <a:prstGeom prst="rect">
            <a:avLst/>
          </a:prstGeom>
          <a:noFill/>
          <a:ln>
            <a:solidFill>
              <a:srgbClr val="FF0000"/>
            </a:solidFill>
          </a:ln>
        </p:spPr>
        <p:txBody>
          <a:bodyPr wrap="square" rtlCol="0">
            <a:spAutoFit/>
          </a:bodyPr>
          <a:lstStyle/>
          <a:p>
            <a:r>
              <a:rPr lang="en-AU" dirty="0">
                <a:solidFill>
                  <a:srgbClr val="FF0000"/>
                </a:solidFill>
              </a:rPr>
              <a:t>Roof</a:t>
            </a:r>
          </a:p>
        </p:txBody>
      </p:sp>
      <p:pic>
        <p:nvPicPr>
          <p:cNvPr id="7" name="Picture Placeholder 6">
            <a:extLst>
              <a:ext uri="{FF2B5EF4-FFF2-40B4-BE49-F238E27FC236}">
                <a16:creationId xmlns:a16="http://schemas.microsoft.com/office/drawing/2014/main" id="{50F2CE3D-ABA5-5E0C-7930-CC827F56CBE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8060" b="18060"/>
          <a:stretch>
            <a:fillRect/>
          </a:stretch>
        </p:blipFill>
        <p:spPr>
          <a:xfrm>
            <a:off x="5017367" y="0"/>
            <a:ext cx="7159606" cy="6858866"/>
          </a:xfrm>
        </p:spPr>
      </p:pic>
      <p:sp>
        <p:nvSpPr>
          <p:cNvPr id="12" name="Text Placeholder 4">
            <a:extLst>
              <a:ext uri="{FF2B5EF4-FFF2-40B4-BE49-F238E27FC236}">
                <a16:creationId xmlns:a16="http://schemas.microsoft.com/office/drawing/2014/main" id="{55FB64B5-2457-8292-55DF-0AD0D15EBD9A}"/>
              </a:ext>
            </a:extLst>
          </p:cNvPr>
          <p:cNvSpPr txBox="1">
            <a:spLocks/>
          </p:cNvSpPr>
          <p:nvPr/>
        </p:nvSpPr>
        <p:spPr>
          <a:xfrm>
            <a:off x="184808" y="5410703"/>
            <a:ext cx="4625732" cy="543377"/>
          </a:xfrm>
          <a:prstGeom prst="rect">
            <a:avLst/>
          </a:prstGeom>
        </p:spPr>
        <p:txBody>
          <a:bodyPr vert="horz" lIns="36000" tIns="36000" rIns="36000" bIns="36000" rtlCol="0">
            <a:noAutofit/>
          </a:bodyPr>
          <a:lstStyle>
            <a:lvl1pPr marL="0" indent="0" algn="l" defTabSz="914400" rtl="0" eaLnBrk="1" latinLnBrk="0" hangingPunct="1">
              <a:lnSpc>
                <a:spcPct val="100000"/>
              </a:lnSpc>
              <a:spcBef>
                <a:spcPts val="900"/>
              </a:spcBef>
              <a:buFont typeface="Arial" panose="020B0604020202020204" pitchFamily="34" charset="0"/>
              <a:buNone/>
              <a:defRPr sz="2100" kern="1200">
                <a:solidFill>
                  <a:srgbClr val="758799"/>
                </a:solidFill>
                <a:latin typeface="+mn-lt"/>
                <a:ea typeface="+mn-ea"/>
                <a:cs typeface="+mn-cs"/>
              </a:defRPr>
            </a:lvl1pPr>
            <a:lvl2pPr marL="0" indent="0" algn="l" defTabSz="914400" rtl="0" eaLnBrk="1" latinLnBrk="0" hangingPunct="1">
              <a:lnSpc>
                <a:spcPct val="100000"/>
              </a:lnSpc>
              <a:spcBef>
                <a:spcPts val="2200"/>
              </a:spcBef>
              <a:spcAft>
                <a:spcPts val="600"/>
              </a:spcAft>
              <a:buFont typeface="Arial" panose="020B0604020202020204" pitchFamily="34" charset="0"/>
              <a:buNone/>
              <a:defRPr sz="2900" b="1" kern="1200">
                <a:solidFill>
                  <a:schemeClr val="accent2"/>
                </a:solidFill>
                <a:latin typeface="+mn-lt"/>
                <a:ea typeface="+mn-ea"/>
                <a:cs typeface="+mn-cs"/>
              </a:defRPr>
            </a:lvl2pPr>
            <a:lvl3pPr marL="180000" indent="-180000" algn="l" defTabSz="914400" rtl="0" eaLnBrk="1" latinLnBrk="0" hangingPunct="1">
              <a:lnSpc>
                <a:spcPct val="100000"/>
              </a:lnSpc>
              <a:spcBef>
                <a:spcPts val="900"/>
              </a:spcBef>
              <a:spcAft>
                <a:spcPts val="0"/>
              </a:spcAft>
              <a:buFont typeface="Wingdings" panose="05000000000000000000" pitchFamily="2" charset="2"/>
              <a:buChar char=""/>
              <a:defRPr sz="2100" b="0" kern="1200">
                <a:solidFill>
                  <a:srgbClr val="758799"/>
                </a:solidFill>
                <a:latin typeface="+mn-lt"/>
                <a:ea typeface="+mn-ea"/>
                <a:cs typeface="+mn-cs"/>
              </a:defRPr>
            </a:lvl3pPr>
            <a:lvl4pPr marL="360000" indent="-180000" algn="l" defTabSz="914400" rtl="0" eaLnBrk="1" latinLnBrk="0" hangingPunct="1">
              <a:lnSpc>
                <a:spcPct val="100000"/>
              </a:lnSpc>
              <a:spcBef>
                <a:spcPts val="900"/>
              </a:spcBef>
              <a:buSzPct val="100000"/>
              <a:buFont typeface="Arial" panose="020B0604020202020204" pitchFamily="34" charset="0"/>
              <a:buChar char="-"/>
              <a:defRPr sz="2100" kern="1200">
                <a:solidFill>
                  <a:srgbClr val="758799"/>
                </a:solidFill>
                <a:latin typeface="+mn-lt"/>
                <a:ea typeface="+mn-ea"/>
                <a:cs typeface="+mn-cs"/>
              </a:defRPr>
            </a:lvl4pPr>
            <a:lvl5pPr marL="540000" indent="-180000" algn="l" defTabSz="914400" rtl="0" eaLnBrk="1" latinLnBrk="0" hangingPunct="1">
              <a:lnSpc>
                <a:spcPct val="100000"/>
              </a:lnSpc>
              <a:spcBef>
                <a:spcPts val="900"/>
              </a:spcBef>
              <a:buSzPct val="100000"/>
              <a:buFont typeface="Century Gothic" panose="020B0502020202020204" pitchFamily="34" charset="0"/>
              <a:buChar char="◦"/>
              <a:defRPr sz="2100" kern="1200">
                <a:solidFill>
                  <a:srgbClr val="758799"/>
                </a:solidFill>
                <a:latin typeface="+mn-lt"/>
                <a:ea typeface="+mn-ea"/>
                <a:cs typeface="+mn-cs"/>
              </a:defRPr>
            </a:lvl5pPr>
            <a:lvl6pPr marL="0" indent="0" algn="l" defTabSz="914400" rtl="0" eaLnBrk="1" latinLnBrk="0" hangingPunct="1">
              <a:lnSpc>
                <a:spcPct val="100000"/>
              </a:lnSpc>
              <a:spcBef>
                <a:spcPts val="800"/>
              </a:spcBef>
              <a:buSzPct val="50000"/>
              <a:buFontTx/>
              <a:buNone/>
              <a:defRPr sz="1200" kern="1200">
                <a:solidFill>
                  <a:schemeClr val="tx2"/>
                </a:solidFill>
                <a:latin typeface="+mn-lt"/>
                <a:ea typeface="+mn-ea"/>
                <a:cs typeface="+mn-cs"/>
              </a:defRPr>
            </a:lvl6pPr>
            <a:lvl7pPr marL="0" indent="0" algn="l" defTabSz="914400" rtl="0" eaLnBrk="1" latinLnBrk="0" hangingPunct="1">
              <a:lnSpc>
                <a:spcPct val="100000"/>
              </a:lnSpc>
              <a:spcBef>
                <a:spcPts val="800"/>
              </a:spcBef>
              <a:spcAft>
                <a:spcPts val="0"/>
              </a:spcAft>
              <a:buSzPct val="100000"/>
              <a:buFontTx/>
              <a:buNone/>
              <a:defRPr sz="2100" b="1" kern="1200">
                <a:solidFill>
                  <a:schemeClr val="accent2"/>
                </a:solidFill>
                <a:latin typeface="+mn-lt"/>
                <a:ea typeface="+mn-ea"/>
                <a:cs typeface="+mn-cs"/>
              </a:defRPr>
            </a:lvl7pPr>
            <a:lvl8pPr marL="18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8pPr>
            <a:lvl9pPr marL="360000" indent="-180000" algn="l" defTabSz="914400" rtl="0" eaLnBrk="1" latinLnBrk="0" hangingPunct="1">
              <a:lnSpc>
                <a:spcPct val="100000"/>
              </a:lnSpc>
              <a:spcBef>
                <a:spcPts val="800"/>
              </a:spcBef>
              <a:buSzPct val="100000"/>
              <a:buFont typeface="Arial" panose="020B0604020202020204" pitchFamily="34" charset="0"/>
              <a:buChar char="–"/>
              <a:defRPr sz="1200" kern="1200">
                <a:solidFill>
                  <a:schemeClr val="tx2"/>
                </a:solidFill>
                <a:latin typeface="+mn-lt"/>
                <a:ea typeface="+mn-ea"/>
                <a:cs typeface="+mn-cs"/>
              </a:defRPr>
            </a:lvl9pPr>
          </a:lstStyle>
          <a:p>
            <a:pPr marL="0" lvl="2" indent="0">
              <a:buFont typeface="Wingdings" panose="05000000000000000000" pitchFamily="2" charset="2"/>
              <a:buNone/>
            </a:pPr>
            <a:r>
              <a:rPr lang="en-AU" sz="1600" b="1" dirty="0">
                <a:solidFill>
                  <a:schemeClr val="tx2"/>
                </a:solidFill>
              </a:rPr>
              <a:t>Wildlife interactions should be covered in </a:t>
            </a:r>
            <a:br>
              <a:rPr lang="en-AU" sz="1600" b="1" dirty="0">
                <a:solidFill>
                  <a:schemeClr val="tx2"/>
                </a:solidFill>
              </a:rPr>
            </a:br>
            <a:r>
              <a:rPr lang="en-AU" sz="1600" b="1" dirty="0">
                <a:solidFill>
                  <a:schemeClr val="tx2"/>
                </a:solidFill>
              </a:rPr>
              <a:t>a sites workplace policy.</a:t>
            </a:r>
          </a:p>
        </p:txBody>
      </p:sp>
    </p:spTree>
    <p:extLst>
      <p:ext uri="{BB962C8B-B14F-4D97-AF65-F5344CB8AC3E}">
        <p14:creationId xmlns:p14="http://schemas.microsoft.com/office/powerpoint/2010/main" val="498622565"/>
      </p:ext>
    </p:extLst>
  </p:cSld>
  <p:clrMapOvr>
    <a:masterClrMapping/>
  </p:clrMapOvr>
</p:sld>
</file>

<file path=ppt/theme/theme1.xml><?xml version="1.0" encoding="utf-8"?>
<a:theme xmlns:a="http://schemas.openxmlformats.org/drawingml/2006/main" name="RSHQ Theme">
  <a:themeElements>
    <a:clrScheme name="RSHQ Slate">
      <a:dk1>
        <a:srgbClr val="000000"/>
      </a:dk1>
      <a:lt1>
        <a:sysClr val="window" lastClr="FFFFFF"/>
      </a:lt1>
      <a:dk2>
        <a:srgbClr val="526A81"/>
      </a:dk2>
      <a:lt2>
        <a:srgbClr val="D1D3DA"/>
      </a:lt2>
      <a:accent1>
        <a:srgbClr val="526A81"/>
      </a:accent1>
      <a:accent2>
        <a:srgbClr val="76A0A8"/>
      </a:accent2>
      <a:accent3>
        <a:srgbClr val="EAF1F2"/>
      </a:accent3>
      <a:accent4>
        <a:srgbClr val="F6E8EB"/>
      </a:accent4>
      <a:accent5>
        <a:srgbClr val="C2667A"/>
      </a:accent5>
      <a:accent6>
        <a:srgbClr val="85424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SHQ SLATE Mid">
      <a:srgbClr val="76A0A8"/>
    </a:custClr>
    <a:custClr name="RSHQ SLATE Dark">
      <a:srgbClr val="526A81"/>
    </a:custClr>
    <a:custClr name="RSHQ SLATE Light">
      <a:srgbClr val="EAF1F2"/>
    </a:custClr>
    <a:custClr name="RSHQ RED Mid">
      <a:srgbClr val="C2667A"/>
    </a:custClr>
    <a:custClr name="RSHQ RED Dark">
      <a:srgbClr val="85424D"/>
    </a:custClr>
    <a:custClr name="RSHQ RED Light">
      <a:srgbClr val="F6E8EB"/>
    </a:custClr>
    <a:custClr name="RSHQ BLUE Mid">
      <a:srgbClr val="0CB1D6"/>
    </a:custClr>
    <a:custClr name="RSHQ BLUE Dark">
      <a:srgbClr val="026F90"/>
    </a:custClr>
    <a:custClr name="RSHQ BLUE Light">
      <a:srgbClr val="DBF3F9"/>
    </a:custClr>
    <a:custClr name="RSHQ GREEN Mid">
      <a:srgbClr val="3CB092"/>
    </a:custClr>
    <a:custClr name="RSHQ GREEN Dark">
      <a:srgbClr val="05735C"/>
    </a:custClr>
    <a:custClr name="RSHQ GREEN Light">
      <a:srgbClr val="E2F3EF"/>
    </a:custClr>
    <a:custClr name="RSHQ MIDNIGHT">
      <a:srgbClr val="061F33"/>
    </a:custClr>
  </a:custClrLst>
  <a:extLst>
    <a:ext uri="{05A4C25C-085E-4340-85A3-A5531E510DB2}">
      <thm15:themeFamily xmlns:thm15="http://schemas.microsoft.com/office/thememl/2012/main" name="RSHQ PPT Template_Slate.potx" id="{927A5030-4856-4EA5-8D28-EFF080435E45}" vid="{08E8E63D-9115-45EC-9E10-CC7CD13F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RSHQ PPT Template_Slate</Template>
  <TotalTime>1715</TotalTime>
  <Words>1085</Words>
  <Application>Microsoft Office PowerPoint</Application>
  <PresentationFormat>Widescreen</PresentationFormat>
  <Paragraphs>133</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Lato</vt:lpstr>
      <vt:lpstr>Wingdings</vt:lpstr>
      <vt:lpstr>Wingdings 2</vt:lpstr>
      <vt:lpstr>RSHQ Theme</vt:lpstr>
      <vt:lpstr> Incident Periodical</vt:lpstr>
      <vt:lpstr>March 2026 periodical overview</vt:lpstr>
      <vt:lpstr>Pressure events  </vt:lpstr>
      <vt:lpstr>Near crush injury</vt:lpstr>
      <vt:lpstr>Near crush injury</vt:lpstr>
      <vt:lpstr>Grease injection</vt:lpstr>
      <vt:lpstr>Grease injection</vt:lpstr>
      <vt:lpstr>Floor mesh integrity</vt:lpstr>
      <vt:lpstr>Wildlife safety at mining sites</vt:lpstr>
      <vt:lpstr>NOTICE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Collins</dc:creator>
  <cp:lastModifiedBy>Alex Moon</cp:lastModifiedBy>
  <cp:revision>16</cp:revision>
  <dcterms:created xsi:type="dcterms:W3CDTF">2026-01-06T04:23:38Z</dcterms:created>
  <dcterms:modified xsi:type="dcterms:W3CDTF">2026-03-19T02:06:44Z</dcterms:modified>
</cp:coreProperties>
</file>