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1"/>
    <p:sldMasterId id="2147483670" r:id="rId2"/>
    <p:sldMasterId id="2147483688" r:id="rId3"/>
    <p:sldMasterId id="2147483691" r:id="rId4"/>
    <p:sldMasterId id="2147483697" r:id="rId5"/>
  </p:sldMasterIdLst>
  <p:notesMasterIdLst>
    <p:notesMasterId r:id="rId17"/>
  </p:notesMasterIdLst>
  <p:sldIdLst>
    <p:sldId id="274" r:id="rId6"/>
    <p:sldId id="352" r:id="rId7"/>
    <p:sldId id="341" r:id="rId8"/>
    <p:sldId id="342" r:id="rId9"/>
    <p:sldId id="348" r:id="rId10"/>
    <p:sldId id="343" r:id="rId11"/>
    <p:sldId id="344" r:id="rId12"/>
    <p:sldId id="345" r:id="rId13"/>
    <p:sldId id="346" r:id="rId14"/>
    <p:sldId id="310" r:id="rId15"/>
    <p:sldId id="353"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F20968-852C-420F-B3B5-9FADAC6B7706}">
          <p14:sldIdLst>
            <p14:sldId id="274"/>
            <p14:sldId id="352"/>
            <p14:sldId id="341"/>
            <p14:sldId id="342"/>
            <p14:sldId id="348"/>
            <p14:sldId id="343"/>
            <p14:sldId id="344"/>
            <p14:sldId id="345"/>
            <p14:sldId id="346"/>
            <p14:sldId id="310"/>
          </p14:sldIdLst>
        </p14:section>
        <p14:section name="Untitled Section" id="{C7ACA97C-1AF2-4E54-AFF6-1F2CD2F730D4}">
          <p14:sldIdLst>
            <p14:sldId id="35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737D"/>
    <a:srgbClr val="295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91658" autoAdjust="0"/>
  </p:normalViewPr>
  <p:slideViewPr>
    <p:cSldViewPr snapToGrid="0">
      <p:cViewPr>
        <p:scale>
          <a:sx n="92" d="100"/>
          <a:sy n="92" d="100"/>
        </p:scale>
        <p:origin x="-448" y="-572"/>
      </p:cViewPr>
      <p:guideLst/>
    </p:cSldViewPr>
  </p:slideViewPr>
  <p:notesTextViewPr>
    <p:cViewPr>
      <p:scale>
        <a:sx n="1" d="1"/>
        <a:sy n="1" d="1"/>
      </p:scale>
      <p:origin x="0" y="0"/>
    </p:cViewPr>
  </p:notesTextViewPr>
  <p:sorterViewPr>
    <p:cViewPr varScale="1">
      <p:scale>
        <a:sx n="100" d="100"/>
        <a:sy n="100" d="100"/>
      </p:scale>
      <p:origin x="0" y="-1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C95E7AB-A2AA-430A-8FBE-8B5AEE01D26F}" type="datetimeFigureOut">
              <a:rPr lang="en-AU" smtClean="0"/>
              <a:t>20/03/2024</a:t>
            </a:fld>
            <a:endParaRPr lang="en-A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B984318-9292-4F41-988D-2A3E40163AE8}" type="slidenum">
              <a:rPr lang="en-AU" smtClean="0"/>
              <a:t>‹#›</a:t>
            </a:fld>
            <a:endParaRPr lang="en-AU" dirty="0"/>
          </a:p>
        </p:txBody>
      </p:sp>
    </p:spTree>
    <p:extLst>
      <p:ext uri="{BB962C8B-B14F-4D97-AF65-F5344CB8AC3E}">
        <p14:creationId xmlns:p14="http://schemas.microsoft.com/office/powerpoint/2010/main" val="1598906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5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58126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3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11754" y="762855"/>
            <a:ext cx="9144000" cy="2387600"/>
          </a:xfrm>
        </p:spPr>
        <p:txBody>
          <a:bodyPr anchor="b"/>
          <a:lstStyle>
            <a:lvl1pPr algn="r">
              <a:defRPr sz="6000"/>
            </a:lvl1pPr>
          </a:lstStyle>
          <a:p>
            <a:r>
              <a:rPr lang="en-US"/>
              <a:t>Click to edit Master title style</a:t>
            </a:r>
            <a:endParaRPr lang="en-AU" dirty="0"/>
          </a:p>
        </p:txBody>
      </p:sp>
      <p:sp>
        <p:nvSpPr>
          <p:cNvPr id="3" name="Subtitle 2"/>
          <p:cNvSpPr>
            <a:spLocks noGrp="1"/>
          </p:cNvSpPr>
          <p:nvPr>
            <p:ph type="subTitle" idx="1"/>
          </p:nvPr>
        </p:nvSpPr>
        <p:spPr>
          <a:xfrm>
            <a:off x="2211754" y="3359761"/>
            <a:ext cx="9144000"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Tree>
    <p:extLst>
      <p:ext uri="{BB962C8B-B14F-4D97-AF65-F5344CB8AC3E}">
        <p14:creationId xmlns:p14="http://schemas.microsoft.com/office/powerpoint/2010/main" val="1208868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979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1737826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5003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1533342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762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3351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01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824834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198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70794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4152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6349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0220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9168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1221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364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812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462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09357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0522" y="1419225"/>
            <a:ext cx="544732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11632" y="1419225"/>
            <a:ext cx="547858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7571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1379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851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2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6506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0522" y="1419225"/>
            <a:ext cx="544732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11632" y="1419225"/>
            <a:ext cx="547858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11390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1262" y="1599955"/>
            <a:ext cx="8782538" cy="1325563"/>
          </a:xfrm>
          <a:prstGeom prst="rect">
            <a:avLst/>
          </a:prstGeom>
        </p:spPr>
        <p:txBody>
          <a:bodyPr vert="horz" lIns="91440" tIns="45720" rIns="91440" bIns="45720" rtlCol="0" anchor="ctr">
            <a:normAutofit/>
          </a:bodyPr>
          <a:lstStyle/>
          <a:p>
            <a:r>
              <a:rPr lang="en-US" dirty="0"/>
              <a:t>Presentation name</a:t>
            </a:r>
            <a:endParaRPr lang="en-AU" dirty="0"/>
          </a:p>
        </p:txBody>
      </p:sp>
      <p:sp>
        <p:nvSpPr>
          <p:cNvPr id="3" name="Text Placeholder 2"/>
          <p:cNvSpPr>
            <a:spLocks noGrp="1"/>
          </p:cNvSpPr>
          <p:nvPr>
            <p:ph type="body" idx="1"/>
          </p:nvPr>
        </p:nvSpPr>
        <p:spPr>
          <a:xfrm>
            <a:off x="2571261" y="3102707"/>
            <a:ext cx="8782538" cy="2214563"/>
          </a:xfrm>
          <a:prstGeom prst="rect">
            <a:avLst/>
          </a:prstGeom>
        </p:spPr>
        <p:txBody>
          <a:bodyPr vert="horz" lIns="91440" tIns="45720" rIns="91440" bIns="45720" rtlCol="0">
            <a:normAutofit/>
          </a:bodyPr>
          <a:lstStyle/>
          <a:p>
            <a:pPr lvl="0"/>
            <a:r>
              <a:rPr lang="en-US" dirty="0"/>
              <a:t>Presenter’s name/s</a:t>
            </a:r>
            <a:endParaRPr lang="en-AU" dirty="0"/>
          </a:p>
        </p:txBody>
      </p:sp>
      <p:sp>
        <p:nvSpPr>
          <p:cNvPr id="4" name="TextBox 3"/>
          <p:cNvSpPr txBox="1"/>
          <p:nvPr userDrawn="1"/>
        </p:nvSpPr>
        <p:spPr>
          <a:xfrm>
            <a:off x="472966" y="5912068"/>
            <a:ext cx="3129455" cy="523220"/>
          </a:xfrm>
          <a:prstGeom prst="rect">
            <a:avLst/>
          </a:prstGeom>
          <a:noFill/>
        </p:spPr>
        <p:txBody>
          <a:bodyPr wrap="square" rtlCol="0">
            <a:spAutoFit/>
          </a:bodyPr>
          <a:lstStyle/>
          <a:p>
            <a:r>
              <a:rPr lang="en-AU" sz="2800" b="0" dirty="0">
                <a:solidFill>
                  <a:srgbClr val="61737D"/>
                </a:solidFill>
              </a:rPr>
              <a:t>Coal Inspectorate</a:t>
            </a:r>
          </a:p>
        </p:txBody>
      </p:sp>
    </p:spTree>
    <p:extLst>
      <p:ext uri="{BB962C8B-B14F-4D97-AF65-F5344CB8AC3E}">
        <p14:creationId xmlns:p14="http://schemas.microsoft.com/office/powerpoint/2010/main" val="1028497813"/>
      </p:ext>
    </p:extLst>
  </p:cSld>
  <p:clrMap bg1="lt1" tx1="dk1" bg2="lt2" tx2="dk2" accent1="accent1" accent2="accent2" accent3="accent3" accent4="accent4" accent5="accent5" accent6="accent6" hlink="hlink" folHlink="folHlink"/>
  <p:sldLayoutIdLst>
    <p:sldLayoutId id="2147483687" r:id="rId1"/>
    <p:sldLayoutId id="2147483690" r:id="rId2"/>
  </p:sldLayoutIdLst>
  <p:txStyles>
    <p:titleStyle>
      <a:lvl1pPr algn="r" defTabSz="914400" rtl="0" eaLnBrk="1" latinLnBrk="0" hangingPunct="1">
        <a:lnSpc>
          <a:spcPct val="90000"/>
        </a:lnSpc>
        <a:spcBef>
          <a:spcPct val="0"/>
        </a:spcBef>
        <a:buNone/>
        <a:defRPr sz="4400" b="1" kern="1200" baseline="0">
          <a:solidFill>
            <a:schemeClr val="bg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523" y="365126"/>
            <a:ext cx="11019692" cy="84626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570523" y="1367692"/>
            <a:ext cx="11019692" cy="44078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55603111"/>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6"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46895" y="6551177"/>
            <a:ext cx="12116504" cy="183177"/>
          </a:xfrm>
          <a:prstGeom prst="rect">
            <a:avLst/>
          </a:prstGeom>
        </p:spPr>
      </p:pic>
    </p:spTree>
    <p:extLst>
      <p:ext uri="{BB962C8B-B14F-4D97-AF65-F5344CB8AC3E}">
        <p14:creationId xmlns:p14="http://schemas.microsoft.com/office/powerpoint/2010/main" val="3278269325"/>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2D74AB0-420B-40B5-82A2-C3D9CA6FA1AF}"/>
              </a:ext>
            </a:extLst>
          </p:cNvPr>
          <p:cNvSpPr>
            <a:spLocks noGrp="1" noChangeArrowheads="1"/>
          </p:cNvSpPr>
          <p:nvPr>
            <p:ph type="title"/>
          </p:nvPr>
        </p:nvSpPr>
        <p:spPr bwMode="auto">
          <a:xfrm>
            <a:off x="569913" y="365125"/>
            <a:ext cx="110204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4C483E3B-D071-4DCA-8BDC-E891D7FA7C9D}"/>
              </a:ext>
            </a:extLst>
          </p:cNvPr>
          <p:cNvSpPr>
            <a:spLocks noGrp="1" noChangeArrowheads="1"/>
          </p:cNvSpPr>
          <p:nvPr>
            <p:ph type="body" idx="1"/>
          </p:nvPr>
        </p:nvSpPr>
        <p:spPr bwMode="auto">
          <a:xfrm>
            <a:off x="569913" y="1368425"/>
            <a:ext cx="1102042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extLst>
      <p:ext uri="{BB962C8B-B14F-4D97-AF65-F5344CB8AC3E}">
        <p14:creationId xmlns:p14="http://schemas.microsoft.com/office/powerpoint/2010/main" val="360228359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3/20/2024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48086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www.boepcs.qld.gov.au/" TargetMode="External"/><Relationship Id="rId13" Type="http://schemas.openxmlformats.org/officeDocument/2006/relationships/hyperlink" Target="https://www.rshq.qld.gov.au/safety-notices/mines/coal-mine-worker-struck-by-rotating-dragline" TargetMode="External"/><Relationship Id="rId18" Type="http://schemas.openxmlformats.org/officeDocument/2006/relationships/hyperlink" Target="https://comms.rshq.qld.gov.au/v/91741/2976314/email.html?k=-ai-ZYtYfhVXa1HmGp1sx_9jkEH66gSUtVTQ6rjOun8" TargetMode="External"/><Relationship Id="rId3" Type="http://schemas.openxmlformats.org/officeDocument/2006/relationships/hyperlink" Target="https://www.business.qld.gov.au/industries/mining-energy-water/resources/safety-health/mining/accidents-incidents-reports/serious-accidents" TargetMode="External"/><Relationship Id="rId7" Type="http://schemas.openxmlformats.org/officeDocument/2006/relationships/hyperlink" Target="https://www.business.qld.gov.au/industries/mining-energy-water/resources/safety-health/mining/legislation-standards/board-examiners" TargetMode="External"/><Relationship Id="rId12" Type="http://schemas.openxmlformats.org/officeDocument/2006/relationships/hyperlink" Target="https://www.rshq.qld.gov.au/safety-notices/mines/fatal-accident-involving-light-vehicle-and-a-stationary-b-double" TargetMode="External"/><Relationship Id="rId17" Type="http://schemas.openxmlformats.org/officeDocument/2006/relationships/hyperlink" Target="https://comms.rshq.qld.gov.au/v/91741/3044929/email.html?k=pNhtLFaaNQqcTKGwgHI8CO3rIo8WgUAbY_fMKC4Lce0" TargetMode="External"/><Relationship Id="rId2" Type="http://schemas.openxmlformats.org/officeDocument/2006/relationships/hyperlink" Target="mailto:QldMinesInspectorate@rshq.qld.gov.au" TargetMode="External"/><Relationship Id="rId16" Type="http://schemas.openxmlformats.org/officeDocument/2006/relationships/hyperlink" Target="https://comms.rshq.qld.gov.au/v/91741/3034425/email.html?k=wrcFLLpmkDUgUhhq5cP_bNAK8JjmueekQt7w3uvGy6I" TargetMode="External"/><Relationship Id="rId20" Type="http://schemas.openxmlformats.org/officeDocument/2006/relationships/hyperlink" Target="https://www.rshq.qld.gov.au/safety-notices/mines/uncontrolled-movement-of-remote-controlled-mining-equipment" TargetMode="External"/><Relationship Id="rId1" Type="http://schemas.openxmlformats.org/officeDocument/2006/relationships/slideLayout" Target="../slideLayouts/slideLayout14.xml"/><Relationship Id="rId6" Type="http://schemas.openxmlformats.org/officeDocument/2006/relationships/hyperlink" Target="https://www.rshq.qld.gov.au/about-us/what-we-do/coal/queensland-mines-inspectorate-forums" TargetMode="External"/><Relationship Id="rId11" Type="http://schemas.openxmlformats.org/officeDocument/2006/relationships/hyperlink" Target="https://www.rshq.qld.gov.au/safety-notices/explosives/uncontrolled-movement-of-longwall-transformer-cart" TargetMode="External"/><Relationship Id="rId5" Type="http://schemas.openxmlformats.org/officeDocument/2006/relationships/hyperlink" Target="https://www.rshq.qld.gov.au/about-us/resources/public-consultation" TargetMode="External"/><Relationship Id="rId15" Type="http://schemas.openxmlformats.org/officeDocument/2006/relationships/hyperlink" Target="https://comms.rshq.qld.gov.au/v/91741/2812706/email.html?k=m-ck4_YoonuD8Oq55r6cHKQ_z1dcpR9SxTr2bv69BXY" TargetMode="External"/><Relationship Id="rId10" Type="http://schemas.openxmlformats.org/officeDocument/2006/relationships/hyperlink" Target="https://www.business.qld.gov.au/industries/mining-energy-water/resources/safety-health/mining/legislation-standards/recognised-standards" TargetMode="External"/><Relationship Id="rId19" Type="http://schemas.openxmlformats.org/officeDocument/2006/relationships/hyperlink" Target="https://www.rshq.qld.gov.au/safety-notices/mines/electric-shock-from-accessing-a-high-voltage-enclosure" TargetMode="External"/><Relationship Id="rId4" Type="http://schemas.openxmlformats.org/officeDocument/2006/relationships/hyperlink" Target="https://www.legislation.qld.gov.au/view/html/inforce/current/act-1999-039" TargetMode="External"/><Relationship Id="rId9" Type="http://schemas.openxmlformats.org/officeDocument/2006/relationships/hyperlink" Target="https://www.business.qld.gov.au/industries/mining-energy-water/resources/safety-health/mining/hazards/hazards" TargetMode="External"/><Relationship Id="rId14" Type="http://schemas.openxmlformats.org/officeDocument/2006/relationships/hyperlink" Target="https://www.rshq.qld.gov.au/safety-notices/mines/dozer-operator-risks-their-life-by-driving-into-a-water-bod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AC84-7A8A-47E2-9038-D32DA32324E5}"/>
              </a:ext>
            </a:extLst>
          </p:cNvPr>
          <p:cNvSpPr>
            <a:spLocks noGrp="1"/>
          </p:cNvSpPr>
          <p:nvPr>
            <p:ph type="ctrTitle"/>
          </p:nvPr>
        </p:nvSpPr>
        <p:spPr>
          <a:xfrm>
            <a:off x="184150" y="906462"/>
            <a:ext cx="11871325" cy="1051648"/>
          </a:xfrm>
        </p:spPr>
        <p:txBody>
          <a:bodyPr rtlCol="0">
            <a:normAutofit/>
          </a:bodyPr>
          <a:lstStyle/>
          <a:p>
            <a:pPr fontAlgn="auto">
              <a:spcAft>
                <a:spcPts val="0"/>
              </a:spcAft>
              <a:defRPr/>
            </a:pPr>
            <a:r>
              <a:rPr lang="en-AU" altLang="en-US" sz="5600" dirty="0">
                <a:solidFill>
                  <a:prstClr val="white"/>
                </a:solidFill>
                <a:latin typeface="Arial"/>
              </a:rPr>
              <a:t>March 2024 Incident periodical</a:t>
            </a:r>
            <a:endParaRPr lang="en-AU" sz="3200" dirty="0">
              <a:solidFill>
                <a:schemeClr val="bg1"/>
              </a:solidFill>
            </a:endParaRPr>
          </a:p>
        </p:txBody>
      </p:sp>
      <p:sp>
        <p:nvSpPr>
          <p:cNvPr id="4099" name="Subtitle 2">
            <a:extLst>
              <a:ext uri="{FF2B5EF4-FFF2-40B4-BE49-F238E27FC236}">
                <a16:creationId xmlns:a16="http://schemas.microsoft.com/office/drawing/2014/main" id="{CCF7153C-E486-4527-8632-17C21533BBC3}"/>
              </a:ext>
            </a:extLst>
          </p:cNvPr>
          <p:cNvSpPr>
            <a:spLocks noGrp="1" noChangeArrowheads="1"/>
          </p:cNvSpPr>
          <p:nvPr>
            <p:ph type="subTitle" idx="1"/>
          </p:nvPr>
        </p:nvSpPr>
        <p:spPr>
          <a:xfrm>
            <a:off x="2911475" y="2666206"/>
            <a:ext cx="9144000" cy="1525587"/>
          </a:xfrm>
        </p:spPr>
        <p:txBody>
          <a:bodyPr/>
          <a:lstStyle/>
          <a:p>
            <a:pPr>
              <a:lnSpc>
                <a:spcPct val="100000"/>
              </a:lnSpc>
              <a:spcBef>
                <a:spcPct val="0"/>
              </a:spcBef>
            </a:pPr>
            <a:r>
              <a:rPr lang="en-AU" altLang="en-US" sz="1800" dirty="0">
                <a:solidFill>
                  <a:srgbClr val="FFFFFF"/>
                </a:solidFill>
                <a:latin typeface="Arial" panose="020B0604020202020204" pitchFamily="34" charset="0"/>
              </a:rPr>
              <a:t>Industry Performance HPIFR  and SIFR</a:t>
            </a:r>
          </a:p>
          <a:p>
            <a:pPr>
              <a:lnSpc>
                <a:spcPct val="100000"/>
              </a:lnSpc>
              <a:spcBef>
                <a:spcPct val="0"/>
              </a:spcBef>
            </a:pPr>
            <a:r>
              <a:rPr lang="en-AU" altLang="en-US" sz="1800" dirty="0">
                <a:solidFill>
                  <a:srgbClr val="FFFFFF"/>
                </a:solidFill>
                <a:latin typeface="Arial" panose="020B0604020202020204" pitchFamily="34" charset="0"/>
              </a:rPr>
              <a:t>Recent High Potential Incidents </a:t>
            </a:r>
          </a:p>
          <a:p>
            <a:pPr>
              <a:lnSpc>
                <a:spcPct val="100000"/>
              </a:lnSpc>
              <a:spcBef>
                <a:spcPct val="0"/>
              </a:spcBef>
            </a:pPr>
            <a:r>
              <a:rPr lang="en-AU" altLang="en-US" sz="1800" dirty="0">
                <a:solidFill>
                  <a:srgbClr val="FFFFFF"/>
                </a:solidFill>
                <a:latin typeface="Arial" panose="020B0604020202020204" pitchFamily="34" charset="0"/>
              </a:rPr>
              <a:t>Risk Controls identified by mine-site investigations</a:t>
            </a:r>
          </a:p>
          <a:p>
            <a:pPr>
              <a:lnSpc>
                <a:spcPct val="100000"/>
              </a:lnSpc>
              <a:spcBef>
                <a:spcPct val="0"/>
              </a:spcBef>
            </a:pPr>
            <a:r>
              <a:rPr lang="en-AU" altLang="en-US" sz="1800" dirty="0">
                <a:solidFill>
                  <a:srgbClr val="FFFFFF"/>
                </a:solidFill>
                <a:latin typeface="Arial" panose="020B0604020202020204" pitchFamily="34" charset="0"/>
              </a:rPr>
              <a:t>Queensland Coal Mines Inspectorate</a:t>
            </a:r>
          </a:p>
        </p:txBody>
      </p:sp>
      <p:sp>
        <p:nvSpPr>
          <p:cNvPr id="4100" name="TextBox 3">
            <a:extLst>
              <a:ext uri="{FF2B5EF4-FFF2-40B4-BE49-F238E27FC236}">
                <a16:creationId xmlns:a16="http://schemas.microsoft.com/office/drawing/2014/main" id="{22A78204-2347-45F0-BCD1-522763F0D4B7}"/>
              </a:ext>
            </a:extLst>
          </p:cNvPr>
          <p:cNvSpPr txBox="1">
            <a:spLocks noChangeArrowheads="1"/>
          </p:cNvSpPr>
          <p:nvPr/>
        </p:nvSpPr>
        <p:spPr bwMode="auto">
          <a:xfrm>
            <a:off x="457200" y="5951538"/>
            <a:ext cx="306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2800" b="0" i="0" u="none" strike="noStrike" kern="1200" cap="none" spc="0" normalizeH="0" baseline="0" noProof="0" dirty="0">
                <a:ln>
                  <a:noFill/>
                </a:ln>
                <a:solidFill>
                  <a:srgbClr val="61737D"/>
                </a:solidFill>
                <a:effectLst/>
                <a:uLnTx/>
                <a:uFillTx/>
                <a:latin typeface="Calibri Light" panose="020F0302020204030204" pitchFamily="34" charset="0"/>
                <a:ea typeface="+mn-ea"/>
                <a:cs typeface="+mn-cs"/>
              </a:rPr>
              <a:t>Coal Inspectorate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56A1-24A6-703F-145E-09592DE6F33D}"/>
              </a:ext>
            </a:extLst>
          </p:cNvPr>
          <p:cNvSpPr>
            <a:spLocks noGrp="1"/>
          </p:cNvSpPr>
          <p:nvPr>
            <p:ph type="title"/>
          </p:nvPr>
        </p:nvSpPr>
        <p:spPr>
          <a:xfrm>
            <a:off x="570523" y="266700"/>
            <a:ext cx="11019692" cy="561975"/>
          </a:xfrm>
        </p:spPr>
        <p:txBody>
          <a:bodyPr>
            <a:normAutofit fontScale="90000"/>
          </a:bodyPr>
          <a:lstStyle/>
          <a:p>
            <a:r>
              <a:rPr lang="en-AU" b="1" dirty="0"/>
              <a:t>Coal Statistics – for Financial Year to Date 2023-2024</a:t>
            </a:r>
          </a:p>
        </p:txBody>
      </p:sp>
      <p:sp>
        <p:nvSpPr>
          <p:cNvPr id="3" name="Content Placeholder 2">
            <a:extLst>
              <a:ext uri="{FF2B5EF4-FFF2-40B4-BE49-F238E27FC236}">
                <a16:creationId xmlns:a16="http://schemas.microsoft.com/office/drawing/2014/main" id="{89641AC9-C6E6-5C98-4EB8-264EA7D4F56E}"/>
              </a:ext>
            </a:extLst>
          </p:cNvPr>
          <p:cNvSpPr>
            <a:spLocks noGrp="1"/>
          </p:cNvSpPr>
          <p:nvPr>
            <p:ph idx="1"/>
          </p:nvPr>
        </p:nvSpPr>
        <p:spPr/>
        <p:txBody>
          <a:bodyPr/>
          <a:lstStyle/>
          <a:p>
            <a:pPr marL="457200" lvl="1" indent="0">
              <a:buNone/>
            </a:pPr>
            <a:r>
              <a:rPr lang="en-AU" dirty="0"/>
              <a:t> </a:t>
            </a:r>
          </a:p>
        </p:txBody>
      </p:sp>
      <p:pic>
        <p:nvPicPr>
          <p:cNvPr id="6" name="Picture 5">
            <a:extLst>
              <a:ext uri="{FF2B5EF4-FFF2-40B4-BE49-F238E27FC236}">
                <a16:creationId xmlns:a16="http://schemas.microsoft.com/office/drawing/2014/main" id="{6B53D2F3-5743-5739-6089-AD5C5D20225C}"/>
              </a:ext>
            </a:extLst>
          </p:cNvPr>
          <p:cNvPicPr>
            <a:picLocks noChangeAspect="1"/>
          </p:cNvPicPr>
          <p:nvPr/>
        </p:nvPicPr>
        <p:blipFill rotWithShape="1">
          <a:blip r:embed="rId2"/>
          <a:srcRect b="14831"/>
          <a:stretch/>
        </p:blipFill>
        <p:spPr>
          <a:xfrm>
            <a:off x="661112" y="828675"/>
            <a:ext cx="10802788" cy="5057775"/>
          </a:xfrm>
          <a:prstGeom prst="rect">
            <a:avLst/>
          </a:prstGeom>
        </p:spPr>
      </p:pic>
    </p:spTree>
    <p:extLst>
      <p:ext uri="{BB962C8B-B14F-4D97-AF65-F5344CB8AC3E}">
        <p14:creationId xmlns:p14="http://schemas.microsoft.com/office/powerpoint/2010/main" val="522823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CEA31B0E-E659-4192-A3F3-2419625AA1E1}"/>
              </a:ext>
            </a:extLst>
          </p:cNvPr>
          <p:cNvSpPr txBox="1">
            <a:spLocks/>
          </p:cNvSpPr>
          <p:nvPr/>
        </p:nvSpPr>
        <p:spPr>
          <a:xfrm>
            <a:off x="618566" y="5610646"/>
            <a:ext cx="10954870" cy="63434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0"/>
              </a:spcBef>
              <a:buFont typeface="Arial" panose="020B0604020202020204" pitchFamily="34" charset="0"/>
              <a:buNone/>
              <a:defRPr/>
            </a:pPr>
            <a:r>
              <a:rPr lang="en-AU" sz="2400" b="1">
                <a:solidFill>
                  <a:srgbClr val="1B4756"/>
                </a:solidFill>
              </a:rPr>
              <a:t>To subscribe to communications from the Queensland Mines Inspectorate please email</a:t>
            </a:r>
          </a:p>
          <a:p>
            <a:pPr marL="0" indent="0" algn="ctr" eaLnBrk="0" hangingPunct="0">
              <a:lnSpc>
                <a:spcPct val="100000"/>
              </a:lnSpc>
              <a:spcBef>
                <a:spcPct val="0"/>
              </a:spcBef>
              <a:buFont typeface="Arial" panose="020B0604020202020204" pitchFamily="34" charset="0"/>
              <a:buNone/>
              <a:defRPr/>
            </a:pPr>
            <a:r>
              <a:rPr lang="en-AU" b="1">
                <a:solidFill>
                  <a:srgbClr val="0070C0"/>
                </a:solidFill>
                <a:hlinkClick r:id="rId2">
                  <a:extLst>
                    <a:ext uri="{A12FA001-AC4F-418D-AE19-62706E023703}">
                      <ahyp:hlinkClr xmlns:ahyp="http://schemas.microsoft.com/office/drawing/2018/hyperlinkcolor" val="tx"/>
                    </a:ext>
                  </a:extLst>
                </a:hlinkClick>
              </a:rPr>
              <a:t>QldMinesInspectorate@rshq.qld.gov.au</a:t>
            </a:r>
            <a:r>
              <a:rPr lang="en-AU" b="1">
                <a:solidFill>
                  <a:srgbClr val="0070C0"/>
                </a:solidFill>
              </a:rPr>
              <a:t>  </a:t>
            </a:r>
            <a:endParaRPr lang="en-AU" b="1" dirty="0">
              <a:solidFill>
                <a:srgbClr val="0070C0"/>
              </a:solidFill>
            </a:endParaRPr>
          </a:p>
        </p:txBody>
      </p:sp>
      <p:sp>
        <p:nvSpPr>
          <p:cNvPr id="12" name="Action Button: Blank 11">
            <a:hlinkClick r:id="rId3"/>
            <a:extLst>
              <a:ext uri="{FF2B5EF4-FFF2-40B4-BE49-F238E27FC236}">
                <a16:creationId xmlns:a16="http://schemas.microsoft.com/office/drawing/2014/main" id="{885DC93F-4D24-8DDE-262C-5E37C7AB5C41}"/>
              </a:ext>
            </a:extLst>
          </p:cNvPr>
          <p:cNvSpPr/>
          <p:nvPr/>
        </p:nvSpPr>
        <p:spPr>
          <a:xfrm>
            <a:off x="9536932" y="1811687"/>
            <a:ext cx="1657884" cy="577723"/>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solidFill>
                  <a:schemeClr val="tx1"/>
                </a:solidFill>
              </a:rPr>
              <a:t>Periodicals</a:t>
            </a:r>
            <a:endParaRPr lang="en-AU" sz="1200" dirty="0">
              <a:solidFill>
                <a:schemeClr val="tx1"/>
              </a:solidFill>
            </a:endParaRPr>
          </a:p>
        </p:txBody>
      </p:sp>
      <p:sp>
        <p:nvSpPr>
          <p:cNvPr id="13" name="Action Button: Blank 12">
            <a:hlinkClick r:id="rId4"/>
            <a:extLst>
              <a:ext uri="{FF2B5EF4-FFF2-40B4-BE49-F238E27FC236}">
                <a16:creationId xmlns:a16="http://schemas.microsoft.com/office/drawing/2014/main" id="{0091208E-F3AB-8945-528A-3ADA9B0546C1}"/>
              </a:ext>
            </a:extLst>
          </p:cNvPr>
          <p:cNvSpPr/>
          <p:nvPr/>
        </p:nvSpPr>
        <p:spPr>
          <a:xfrm>
            <a:off x="9536932" y="2452955"/>
            <a:ext cx="1657884" cy="577723"/>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i="1">
                <a:solidFill>
                  <a:schemeClr val="tx1"/>
                </a:solidFill>
              </a:rPr>
              <a:t>Coal Mining Safety and Health Act 1999</a:t>
            </a:r>
            <a:endParaRPr lang="en-AU" sz="1300" i="1" dirty="0">
              <a:solidFill>
                <a:schemeClr val="tx1"/>
              </a:solidFill>
            </a:endParaRPr>
          </a:p>
        </p:txBody>
      </p:sp>
      <p:sp>
        <p:nvSpPr>
          <p:cNvPr id="14" name="Action Button: Blank 13">
            <a:hlinkClick r:id="rId5"/>
            <a:extLst>
              <a:ext uri="{FF2B5EF4-FFF2-40B4-BE49-F238E27FC236}">
                <a16:creationId xmlns:a16="http://schemas.microsoft.com/office/drawing/2014/main" id="{3A082E4A-6702-7591-22D1-25C9C44303D8}"/>
              </a:ext>
            </a:extLst>
          </p:cNvPr>
          <p:cNvSpPr/>
          <p:nvPr/>
        </p:nvSpPr>
        <p:spPr>
          <a:xfrm>
            <a:off x="9536934" y="1189008"/>
            <a:ext cx="1657884" cy="562059"/>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solidFill>
                  <a:schemeClr val="tx1"/>
                </a:solidFill>
              </a:rPr>
              <a:t>RSHQ Consultation</a:t>
            </a:r>
            <a:endParaRPr lang="en-AU" sz="1200" dirty="0">
              <a:solidFill>
                <a:schemeClr val="tx1"/>
              </a:solidFill>
            </a:endParaRPr>
          </a:p>
        </p:txBody>
      </p:sp>
      <p:sp>
        <p:nvSpPr>
          <p:cNvPr id="16" name="Action Button: Blank 15">
            <a:hlinkClick r:id="rId6"/>
            <a:extLst>
              <a:ext uri="{FF2B5EF4-FFF2-40B4-BE49-F238E27FC236}">
                <a16:creationId xmlns:a16="http://schemas.microsoft.com/office/drawing/2014/main" id="{D347B328-61FA-CE5A-17D4-2EF675152858}"/>
              </a:ext>
            </a:extLst>
          </p:cNvPr>
          <p:cNvSpPr/>
          <p:nvPr/>
        </p:nvSpPr>
        <p:spPr>
          <a:xfrm>
            <a:off x="9536932" y="3094223"/>
            <a:ext cx="1657884" cy="562059"/>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tx1"/>
                </a:solidFill>
              </a:rPr>
              <a:t>QMI Forums</a:t>
            </a:r>
            <a:endParaRPr lang="en-AU" sz="1200" dirty="0">
              <a:solidFill>
                <a:schemeClr val="tx1"/>
              </a:solidFill>
            </a:endParaRPr>
          </a:p>
        </p:txBody>
      </p:sp>
      <p:sp>
        <p:nvSpPr>
          <p:cNvPr id="2" name="Content Placeholder 4">
            <a:extLst>
              <a:ext uri="{FF2B5EF4-FFF2-40B4-BE49-F238E27FC236}">
                <a16:creationId xmlns:a16="http://schemas.microsoft.com/office/drawing/2014/main" id="{DF111F12-E749-4D1C-2C40-F6FA8F12B678}"/>
              </a:ext>
            </a:extLst>
          </p:cNvPr>
          <p:cNvSpPr txBox="1">
            <a:spLocks/>
          </p:cNvSpPr>
          <p:nvPr/>
        </p:nvSpPr>
        <p:spPr>
          <a:xfrm>
            <a:off x="2560445" y="4200773"/>
            <a:ext cx="2549437" cy="333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ct val="0"/>
              </a:spcBef>
              <a:buFont typeface="Arial" panose="020B0604020202020204" pitchFamily="34" charset="0"/>
              <a:buNone/>
              <a:defRPr/>
            </a:pPr>
            <a:r>
              <a:rPr lang="en-AU" sz="1200" b="1">
                <a:solidFill>
                  <a:srgbClr val="0070C0"/>
                </a:solidFill>
              </a:rPr>
              <a:t>RECENT SAFETY NOTICES</a:t>
            </a:r>
            <a:endParaRPr lang="en-AU" sz="1400" dirty="0">
              <a:solidFill>
                <a:srgbClr val="0070C0"/>
              </a:solidFill>
            </a:endParaRPr>
          </a:p>
        </p:txBody>
      </p:sp>
      <p:sp>
        <p:nvSpPr>
          <p:cNvPr id="9" name="Content Placeholder 4">
            <a:hlinkClick r:id="rId7"/>
            <a:extLst>
              <a:ext uri="{FF2B5EF4-FFF2-40B4-BE49-F238E27FC236}">
                <a16:creationId xmlns:a16="http://schemas.microsoft.com/office/drawing/2014/main" id="{6E448F7C-A2B2-1B3F-73E1-4844FF5C1431}"/>
              </a:ext>
            </a:extLst>
          </p:cNvPr>
          <p:cNvSpPr txBox="1">
            <a:spLocks/>
          </p:cNvSpPr>
          <p:nvPr/>
        </p:nvSpPr>
        <p:spPr>
          <a:xfrm>
            <a:off x="7806741" y="1186563"/>
            <a:ext cx="1657885" cy="562059"/>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a:t>Board of Examiners</a:t>
            </a:r>
            <a:endParaRPr lang="en-AU" dirty="0"/>
          </a:p>
        </p:txBody>
      </p:sp>
      <p:sp>
        <p:nvSpPr>
          <p:cNvPr id="3" name="Content Placeholder 4">
            <a:hlinkClick r:id="rId8"/>
            <a:extLst>
              <a:ext uri="{FF2B5EF4-FFF2-40B4-BE49-F238E27FC236}">
                <a16:creationId xmlns:a16="http://schemas.microsoft.com/office/drawing/2014/main" id="{C62D6A0A-BF83-D9F7-D891-0579281F9E52}"/>
              </a:ext>
            </a:extLst>
          </p:cNvPr>
          <p:cNvSpPr txBox="1">
            <a:spLocks/>
          </p:cNvSpPr>
          <p:nvPr/>
        </p:nvSpPr>
        <p:spPr>
          <a:xfrm>
            <a:off x="7806740" y="1819594"/>
            <a:ext cx="1657885" cy="55808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200"/>
              <a:t>FREE Registration for the PCS Scheme</a:t>
            </a:r>
            <a:endParaRPr lang="en-AU" sz="1200" dirty="0"/>
          </a:p>
        </p:txBody>
      </p:sp>
      <p:sp>
        <p:nvSpPr>
          <p:cNvPr id="7" name="Content Placeholder 4">
            <a:hlinkClick r:id="rId9"/>
            <a:extLst>
              <a:ext uri="{FF2B5EF4-FFF2-40B4-BE49-F238E27FC236}">
                <a16:creationId xmlns:a16="http://schemas.microsoft.com/office/drawing/2014/main" id="{AFBD7FBF-0BB6-8E91-475F-DDF71DA609B3}"/>
              </a:ext>
            </a:extLst>
          </p:cNvPr>
          <p:cNvSpPr txBox="1">
            <a:spLocks/>
          </p:cNvSpPr>
          <p:nvPr/>
        </p:nvSpPr>
        <p:spPr>
          <a:xfrm>
            <a:off x="7806740" y="2456452"/>
            <a:ext cx="1657885" cy="55808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a:t>Mining Hazards Database</a:t>
            </a:r>
            <a:endParaRPr lang="en-AU" dirty="0"/>
          </a:p>
        </p:txBody>
      </p:sp>
      <p:sp>
        <p:nvSpPr>
          <p:cNvPr id="15" name="Action Button: Blank 14">
            <a:hlinkClick r:id="rId10"/>
            <a:extLst>
              <a:ext uri="{FF2B5EF4-FFF2-40B4-BE49-F238E27FC236}">
                <a16:creationId xmlns:a16="http://schemas.microsoft.com/office/drawing/2014/main" id="{E8D20AD9-B242-575D-7502-F3AAAD8FA36E}"/>
              </a:ext>
            </a:extLst>
          </p:cNvPr>
          <p:cNvSpPr/>
          <p:nvPr/>
        </p:nvSpPr>
        <p:spPr>
          <a:xfrm>
            <a:off x="7806740" y="3097404"/>
            <a:ext cx="1657884" cy="562059"/>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solidFill>
                  <a:schemeClr val="tx1"/>
                </a:solidFill>
              </a:rPr>
              <a:t>Recognised Standards</a:t>
            </a:r>
            <a:endParaRPr lang="en-AU" sz="1200" dirty="0">
              <a:solidFill>
                <a:schemeClr val="tx1"/>
              </a:solidFill>
            </a:endParaRPr>
          </a:p>
        </p:txBody>
      </p:sp>
      <p:sp>
        <p:nvSpPr>
          <p:cNvPr id="18" name="Action Button: Blank 17">
            <a:hlinkClick r:id="rId11"/>
            <a:extLst>
              <a:ext uri="{FF2B5EF4-FFF2-40B4-BE49-F238E27FC236}">
                <a16:creationId xmlns:a16="http://schemas.microsoft.com/office/drawing/2014/main" id="{F844780A-8FD0-947A-188F-92CF34CA6D4D}"/>
              </a:ext>
            </a:extLst>
          </p:cNvPr>
          <p:cNvSpPr/>
          <p:nvPr/>
        </p:nvSpPr>
        <p:spPr>
          <a:xfrm>
            <a:off x="2465603" y="4470465"/>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445</a:t>
            </a:r>
            <a:endParaRPr lang="en-AU" sz="1100" b="1" dirty="0"/>
          </a:p>
          <a:p>
            <a:pPr algn="ctr"/>
            <a:r>
              <a:rPr lang="en-AU" sz="1100" dirty="0"/>
              <a:t>Uncontrolled movement of longwall transformer cart</a:t>
            </a:r>
          </a:p>
        </p:txBody>
      </p:sp>
      <p:sp>
        <p:nvSpPr>
          <p:cNvPr id="19" name="Action Button: Blank 18">
            <a:hlinkClick r:id="rId12"/>
            <a:extLst>
              <a:ext uri="{FF2B5EF4-FFF2-40B4-BE49-F238E27FC236}">
                <a16:creationId xmlns:a16="http://schemas.microsoft.com/office/drawing/2014/main" id="{031C2935-0F3E-0965-3CE3-9D640093F213}"/>
              </a:ext>
            </a:extLst>
          </p:cNvPr>
          <p:cNvSpPr/>
          <p:nvPr/>
        </p:nvSpPr>
        <p:spPr>
          <a:xfrm>
            <a:off x="5909920" y="4473409"/>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443</a:t>
            </a:r>
            <a:endParaRPr lang="en-AU" sz="1100" b="1" dirty="0"/>
          </a:p>
          <a:p>
            <a:pPr algn="ctr"/>
            <a:r>
              <a:rPr lang="en-AU" sz="1100" dirty="0"/>
              <a:t>Fatal accident involving light vehicle and stationary B-double</a:t>
            </a:r>
            <a:endParaRPr lang="en-AU" sz="1400" dirty="0"/>
          </a:p>
        </p:txBody>
      </p:sp>
      <p:sp>
        <p:nvSpPr>
          <p:cNvPr id="8" name="Action Button: Blank 7">
            <a:hlinkClick r:id="rId13"/>
            <a:extLst>
              <a:ext uri="{FF2B5EF4-FFF2-40B4-BE49-F238E27FC236}">
                <a16:creationId xmlns:a16="http://schemas.microsoft.com/office/drawing/2014/main" id="{520038CC-1A6B-E6AB-3A96-3B613FD0759F}"/>
              </a:ext>
            </a:extLst>
          </p:cNvPr>
          <p:cNvSpPr/>
          <p:nvPr/>
        </p:nvSpPr>
        <p:spPr>
          <a:xfrm>
            <a:off x="4190848" y="4470466"/>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444</a:t>
            </a:r>
          </a:p>
          <a:p>
            <a:pPr algn="ctr"/>
            <a:r>
              <a:rPr lang="en-AU" sz="1100" dirty="0"/>
              <a:t>Coal mine worker struck by rotating dragline</a:t>
            </a:r>
          </a:p>
          <a:p>
            <a:pPr algn="ctr"/>
            <a:endParaRPr lang="en-AU" sz="1100" dirty="0"/>
          </a:p>
        </p:txBody>
      </p:sp>
      <p:sp>
        <p:nvSpPr>
          <p:cNvPr id="24" name="Content Placeholder 4">
            <a:extLst>
              <a:ext uri="{FF2B5EF4-FFF2-40B4-BE49-F238E27FC236}">
                <a16:creationId xmlns:a16="http://schemas.microsoft.com/office/drawing/2014/main" id="{D4BD8176-F7B6-CB93-B588-73B99782AD20}"/>
              </a:ext>
            </a:extLst>
          </p:cNvPr>
          <p:cNvSpPr txBox="1">
            <a:spLocks/>
          </p:cNvSpPr>
          <p:nvPr/>
        </p:nvSpPr>
        <p:spPr>
          <a:xfrm>
            <a:off x="3938290" y="0"/>
            <a:ext cx="3579319" cy="7328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0"/>
              </a:spcBef>
              <a:buFont typeface="Arial" panose="020B0604020202020204" pitchFamily="34" charset="0"/>
              <a:buNone/>
              <a:defRPr/>
            </a:pPr>
            <a:r>
              <a:rPr lang="en-AU" sz="3900" b="1">
                <a:solidFill>
                  <a:schemeClr val="tx1">
                    <a:lumMod val="85000"/>
                    <a:lumOff val="15000"/>
                  </a:schemeClr>
                </a:solidFill>
              </a:rPr>
              <a:t>NOTICE BOARD</a:t>
            </a:r>
          </a:p>
          <a:p>
            <a:pPr marL="0" indent="0" eaLnBrk="0" hangingPunct="0">
              <a:lnSpc>
                <a:spcPct val="100000"/>
              </a:lnSpc>
              <a:spcBef>
                <a:spcPct val="0"/>
              </a:spcBef>
              <a:buFont typeface="Arial" panose="020B0604020202020204" pitchFamily="34" charset="0"/>
              <a:buNone/>
              <a:defRPr/>
            </a:pPr>
            <a:endParaRPr lang="en-AU" sz="2600">
              <a:solidFill>
                <a:srgbClr val="1B4756"/>
              </a:solidFill>
            </a:endParaRPr>
          </a:p>
          <a:p>
            <a:pPr marL="0" indent="0" eaLnBrk="0" hangingPunct="0">
              <a:lnSpc>
                <a:spcPct val="100000"/>
              </a:lnSpc>
              <a:spcBef>
                <a:spcPct val="0"/>
              </a:spcBef>
              <a:buFont typeface="Arial" panose="020B0604020202020204" pitchFamily="34" charset="0"/>
              <a:buNone/>
              <a:defRPr/>
            </a:pPr>
            <a:endParaRPr lang="en-AU" sz="2600" dirty="0">
              <a:solidFill>
                <a:srgbClr val="1B4756"/>
              </a:solidFill>
            </a:endParaRPr>
          </a:p>
        </p:txBody>
      </p:sp>
      <p:sp>
        <p:nvSpPr>
          <p:cNvPr id="25" name="Content Placeholder 4">
            <a:extLst>
              <a:ext uri="{FF2B5EF4-FFF2-40B4-BE49-F238E27FC236}">
                <a16:creationId xmlns:a16="http://schemas.microsoft.com/office/drawing/2014/main" id="{6CE3A4B8-2405-A026-C466-087EDC3F8404}"/>
              </a:ext>
            </a:extLst>
          </p:cNvPr>
          <p:cNvSpPr txBox="1">
            <a:spLocks/>
          </p:cNvSpPr>
          <p:nvPr/>
        </p:nvSpPr>
        <p:spPr>
          <a:xfrm>
            <a:off x="2871337" y="1266653"/>
            <a:ext cx="2014425" cy="333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ct val="0"/>
              </a:spcBef>
              <a:buFont typeface="Arial" panose="020B0604020202020204" pitchFamily="34" charset="0"/>
              <a:buNone/>
              <a:defRPr/>
            </a:pPr>
            <a:r>
              <a:rPr lang="en-AU" sz="1400" b="1">
                <a:solidFill>
                  <a:srgbClr val="0070C0"/>
                </a:solidFill>
              </a:rPr>
              <a:t>COMMUNICATIONS</a:t>
            </a:r>
            <a:endParaRPr lang="en-AU" sz="1600" dirty="0">
              <a:solidFill>
                <a:srgbClr val="0070C0"/>
              </a:solidFill>
            </a:endParaRPr>
          </a:p>
        </p:txBody>
      </p:sp>
      <p:sp>
        <p:nvSpPr>
          <p:cNvPr id="26" name="Content Placeholder 4">
            <a:extLst>
              <a:ext uri="{FF2B5EF4-FFF2-40B4-BE49-F238E27FC236}">
                <a16:creationId xmlns:a16="http://schemas.microsoft.com/office/drawing/2014/main" id="{7BD54E52-A351-101F-6041-520A54B42DEF}"/>
              </a:ext>
            </a:extLst>
          </p:cNvPr>
          <p:cNvSpPr txBox="1">
            <a:spLocks/>
          </p:cNvSpPr>
          <p:nvPr/>
        </p:nvSpPr>
        <p:spPr>
          <a:xfrm>
            <a:off x="8635682" y="940870"/>
            <a:ext cx="1657884" cy="3018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0"/>
              </a:spcBef>
              <a:buFont typeface="Arial" panose="020B0604020202020204" pitchFamily="34" charset="0"/>
              <a:buNone/>
              <a:defRPr/>
            </a:pPr>
            <a:r>
              <a:rPr lang="en-AU" sz="1400" b="1">
                <a:solidFill>
                  <a:srgbClr val="0070C0"/>
                </a:solidFill>
              </a:rPr>
              <a:t>QUICK LINKS</a:t>
            </a:r>
            <a:endParaRPr lang="en-AU" sz="1600" dirty="0">
              <a:solidFill>
                <a:srgbClr val="0070C0"/>
              </a:solidFill>
            </a:endParaRPr>
          </a:p>
        </p:txBody>
      </p:sp>
      <p:sp>
        <p:nvSpPr>
          <p:cNvPr id="11" name="Action Button: Blank 10">
            <a:hlinkClick r:id="rId14"/>
            <a:extLst>
              <a:ext uri="{FF2B5EF4-FFF2-40B4-BE49-F238E27FC236}">
                <a16:creationId xmlns:a16="http://schemas.microsoft.com/office/drawing/2014/main" id="{D99E04CB-6872-0F52-ABD5-9BA584EDCAC6}"/>
              </a:ext>
            </a:extLst>
          </p:cNvPr>
          <p:cNvSpPr/>
          <p:nvPr/>
        </p:nvSpPr>
        <p:spPr>
          <a:xfrm>
            <a:off x="7629615" y="4475688"/>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Bulletin 217</a:t>
            </a:r>
            <a:endParaRPr lang="en-AU" sz="1100" b="1" dirty="0"/>
          </a:p>
          <a:p>
            <a:pPr algn="ctr"/>
            <a:r>
              <a:rPr lang="en-AU" sz="1100" dirty="0"/>
              <a:t>Dozer operator risks their life by driving into a water body</a:t>
            </a:r>
            <a:endParaRPr lang="en-AU" sz="1400" dirty="0"/>
          </a:p>
        </p:txBody>
      </p:sp>
      <p:sp>
        <p:nvSpPr>
          <p:cNvPr id="20" name="Content Placeholder 4">
            <a:hlinkClick r:id="rId15"/>
            <a:extLst>
              <a:ext uri="{FF2B5EF4-FFF2-40B4-BE49-F238E27FC236}">
                <a16:creationId xmlns:a16="http://schemas.microsoft.com/office/drawing/2014/main" id="{CE683C64-5CA6-2E1F-F404-88627CE1A8AC}"/>
              </a:ext>
            </a:extLst>
          </p:cNvPr>
          <p:cNvSpPr txBox="1">
            <a:spLocks/>
          </p:cNvSpPr>
          <p:nvPr/>
        </p:nvSpPr>
        <p:spPr>
          <a:xfrm>
            <a:off x="1372188" y="1590438"/>
            <a:ext cx="2321271" cy="77780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0" hangingPunct="0">
              <a:lnSpc>
                <a:spcPct val="100000"/>
              </a:lnSpc>
              <a:spcBef>
                <a:spcPct val="0"/>
              </a:spcBef>
              <a:defRPr/>
            </a:pPr>
            <a:r>
              <a:rPr lang="en-AU" sz="1800"/>
              <a:t>OCE</a:t>
            </a:r>
            <a:r>
              <a:rPr lang="en-AU" sz="1800" b="1">
                <a:solidFill>
                  <a:schemeClr val="tx1"/>
                </a:solidFill>
              </a:rPr>
              <a:t> Seminars March + April 2024</a:t>
            </a:r>
            <a:endParaRPr lang="en-AU" sz="1800" b="1" dirty="0">
              <a:solidFill>
                <a:schemeClr val="tx1"/>
              </a:solidFill>
            </a:endParaRPr>
          </a:p>
        </p:txBody>
      </p:sp>
      <p:sp>
        <p:nvSpPr>
          <p:cNvPr id="21" name="Content Placeholder 4">
            <a:hlinkClick r:id="rId16"/>
            <a:extLst>
              <a:ext uri="{FF2B5EF4-FFF2-40B4-BE49-F238E27FC236}">
                <a16:creationId xmlns:a16="http://schemas.microsoft.com/office/drawing/2014/main" id="{BAB4AAEF-D9A2-0BF0-1222-1A9237DF9BAE}"/>
              </a:ext>
            </a:extLst>
          </p:cNvPr>
          <p:cNvSpPr txBox="1">
            <a:spLocks/>
          </p:cNvSpPr>
          <p:nvPr/>
        </p:nvSpPr>
        <p:spPr>
          <a:xfrm>
            <a:off x="4007814" y="1590438"/>
            <a:ext cx="2321271" cy="77780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eaLnBrk="0" hangingPunct="0">
              <a:lnSpc>
                <a:spcPct val="100000"/>
              </a:lnSpc>
              <a:spcBef>
                <a:spcPct val="0"/>
              </a:spcBef>
              <a:defRPr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MEM Forums</a:t>
            </a:r>
          </a:p>
          <a:p>
            <a:r>
              <a:rPr lang="en-AU" dirty="0"/>
              <a:t>May + June 2024</a:t>
            </a:r>
          </a:p>
        </p:txBody>
      </p:sp>
      <p:sp>
        <p:nvSpPr>
          <p:cNvPr id="22" name="Content Placeholder 4">
            <a:hlinkClick r:id="rId17"/>
            <a:extLst>
              <a:ext uri="{FF2B5EF4-FFF2-40B4-BE49-F238E27FC236}">
                <a16:creationId xmlns:a16="http://schemas.microsoft.com/office/drawing/2014/main" id="{8DCE218C-95BA-C901-D9C9-873BE0D7A9DA}"/>
              </a:ext>
            </a:extLst>
          </p:cNvPr>
          <p:cNvSpPr txBox="1">
            <a:spLocks/>
          </p:cNvSpPr>
          <p:nvPr/>
        </p:nvSpPr>
        <p:spPr>
          <a:xfrm>
            <a:off x="1372188" y="2638949"/>
            <a:ext cx="2321271" cy="76186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eaLnBrk="0" hangingPunct="0">
              <a:lnSpc>
                <a:spcPct val="100000"/>
              </a:lnSpc>
              <a:spcBef>
                <a:spcPct val="0"/>
              </a:spcBef>
              <a:defRPr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DPM Forum</a:t>
            </a:r>
          </a:p>
          <a:p>
            <a:r>
              <a:rPr lang="en-AU" dirty="0"/>
              <a:t>12 June 2024</a:t>
            </a:r>
          </a:p>
        </p:txBody>
      </p:sp>
      <p:sp>
        <p:nvSpPr>
          <p:cNvPr id="23" name="Content Placeholder 4">
            <a:hlinkClick r:id="rId18"/>
            <a:extLst>
              <a:ext uri="{FF2B5EF4-FFF2-40B4-BE49-F238E27FC236}">
                <a16:creationId xmlns:a16="http://schemas.microsoft.com/office/drawing/2014/main" id="{5338612D-BF52-684F-3151-EBC748537855}"/>
              </a:ext>
            </a:extLst>
          </p:cNvPr>
          <p:cNvSpPr txBox="1">
            <a:spLocks/>
          </p:cNvSpPr>
          <p:nvPr/>
        </p:nvSpPr>
        <p:spPr>
          <a:xfrm>
            <a:off x="4007814" y="2639574"/>
            <a:ext cx="2330234" cy="761242"/>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eaLnBrk="0" hangingPunct="0">
              <a:lnSpc>
                <a:spcPct val="100000"/>
              </a:lnSpc>
              <a:spcBef>
                <a:spcPct val="0"/>
              </a:spcBef>
              <a:defRPr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700" dirty="0"/>
              <a:t>Diesel guideline exposure limit reduction</a:t>
            </a:r>
          </a:p>
        </p:txBody>
      </p:sp>
      <p:sp>
        <p:nvSpPr>
          <p:cNvPr id="4" name="Action Button: Blank 3">
            <a:hlinkClick r:id="rId19"/>
            <a:extLst>
              <a:ext uri="{FF2B5EF4-FFF2-40B4-BE49-F238E27FC236}">
                <a16:creationId xmlns:a16="http://schemas.microsoft.com/office/drawing/2014/main" id="{44D4A642-CD3A-5CDC-F37B-47C951E86CE7}"/>
              </a:ext>
            </a:extLst>
          </p:cNvPr>
          <p:cNvSpPr/>
          <p:nvPr/>
        </p:nvSpPr>
        <p:spPr>
          <a:xfrm>
            <a:off x="746531" y="4473409"/>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446</a:t>
            </a:r>
          </a:p>
          <a:p>
            <a:pPr algn="ctr"/>
            <a:r>
              <a:rPr lang="en-AU" sz="1100" dirty="0"/>
              <a:t>Electric shock from accessing a high voltage enclosure</a:t>
            </a:r>
          </a:p>
        </p:txBody>
      </p:sp>
      <p:sp>
        <p:nvSpPr>
          <p:cNvPr id="5" name="Action Button: Blank 4">
            <a:hlinkClick r:id="rId20"/>
            <a:extLst>
              <a:ext uri="{FF2B5EF4-FFF2-40B4-BE49-F238E27FC236}">
                <a16:creationId xmlns:a16="http://schemas.microsoft.com/office/drawing/2014/main" id="{BE9CCABB-2265-C76C-1BA1-748A80801F5F}"/>
              </a:ext>
            </a:extLst>
          </p:cNvPr>
          <p:cNvSpPr/>
          <p:nvPr/>
        </p:nvSpPr>
        <p:spPr>
          <a:xfrm>
            <a:off x="9349933" y="4473409"/>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442</a:t>
            </a:r>
            <a:endParaRPr lang="en-AU" sz="1100" b="1" dirty="0"/>
          </a:p>
          <a:p>
            <a:pPr algn="ctr"/>
            <a:r>
              <a:rPr lang="en-AU" sz="1100" dirty="0"/>
              <a:t>Uncontrolled movement of remote-controlled mining equipment</a:t>
            </a:r>
            <a:endParaRPr lang="en-AU" sz="1400" dirty="0"/>
          </a:p>
        </p:txBody>
      </p:sp>
    </p:spTree>
    <p:extLst>
      <p:ext uri="{BB962C8B-B14F-4D97-AF65-F5344CB8AC3E}">
        <p14:creationId xmlns:p14="http://schemas.microsoft.com/office/powerpoint/2010/main" val="418358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2F28B2-A0E9-3169-F8C2-9D4DC01D556C}"/>
              </a:ext>
            </a:extLst>
          </p:cNvPr>
          <p:cNvSpPr>
            <a:spLocks noGrp="1"/>
          </p:cNvSpPr>
          <p:nvPr>
            <p:ph type="title"/>
          </p:nvPr>
        </p:nvSpPr>
        <p:spPr/>
        <p:txBody>
          <a:bodyPr/>
          <a:lstStyle/>
          <a:p>
            <a:r>
              <a:rPr lang="en-AU" b="1" dirty="0">
                <a:solidFill>
                  <a:srgbClr val="1B4756"/>
                </a:solidFill>
                <a:latin typeface="Arial"/>
                <a:ea typeface="+mn-ea"/>
                <a:cs typeface="+mn-cs"/>
              </a:rPr>
              <a:t>Risk Control Effectiveness</a:t>
            </a:r>
            <a:endParaRPr lang="en-AU" dirty="0"/>
          </a:p>
        </p:txBody>
      </p:sp>
      <p:sp>
        <p:nvSpPr>
          <p:cNvPr id="6" name="Content Placeholder 5">
            <a:extLst>
              <a:ext uri="{FF2B5EF4-FFF2-40B4-BE49-F238E27FC236}">
                <a16:creationId xmlns:a16="http://schemas.microsoft.com/office/drawing/2014/main" id="{E130AF1F-1169-36CD-95C1-F3B13E8ADCC6}"/>
              </a:ext>
            </a:extLst>
          </p:cNvPr>
          <p:cNvSpPr>
            <a:spLocks noGrp="1"/>
          </p:cNvSpPr>
          <p:nvPr>
            <p:ph idx="1"/>
          </p:nvPr>
        </p:nvSpPr>
        <p:spPr>
          <a:xfrm>
            <a:off x="570523" y="1211386"/>
            <a:ext cx="11019692" cy="4564183"/>
          </a:xfrm>
        </p:spPr>
        <p:txBody>
          <a:bodyPr>
            <a:normAutofit fontScale="70000" lnSpcReduction="20000"/>
          </a:bodyPr>
          <a:lstStyle/>
          <a:p>
            <a:r>
              <a:rPr lang="en-AU" dirty="0"/>
              <a:t>This month’s periodical looks at three regularly reported HPIs:</a:t>
            </a:r>
          </a:p>
          <a:p>
            <a:pPr marL="895350" indent="-352425">
              <a:buFont typeface="+mj-lt"/>
              <a:buAutoNum type="arabicPeriod"/>
            </a:pPr>
            <a:r>
              <a:rPr lang="en-AU" dirty="0"/>
              <a:t>Coal Mine Worker (CMW) interaction with ventilation control devices </a:t>
            </a:r>
            <a:r>
              <a:rPr lang="en-AU" dirty="0" err="1"/>
              <a:t>eg</a:t>
            </a:r>
            <a:r>
              <a:rPr lang="en-AU" dirty="0"/>
              <a:t> machine double doors and trap doors leading to injury.</a:t>
            </a:r>
          </a:p>
          <a:p>
            <a:pPr marL="895350" indent="-352425">
              <a:buFont typeface="+mj-lt"/>
              <a:buAutoNum type="arabicPeriod"/>
            </a:pPr>
            <a:r>
              <a:rPr lang="en-AU" dirty="0"/>
              <a:t>Equipment roll-overs in both open cuts and underground operations.</a:t>
            </a:r>
          </a:p>
          <a:p>
            <a:pPr marL="895350" indent="-352425">
              <a:buFont typeface="+mj-lt"/>
              <a:buAutoNum type="arabicPeriod"/>
            </a:pPr>
            <a:r>
              <a:rPr lang="en-AU" dirty="0"/>
              <a:t>Porta-power unit incidents.</a:t>
            </a:r>
          </a:p>
          <a:p>
            <a:pPr marL="0" indent="0">
              <a:buNone/>
            </a:pPr>
            <a:r>
              <a:rPr lang="en-AU" dirty="0"/>
              <a:t>These types of HPIs are reported regularly suggesting that accident investigations are not finding the effective risk controls to prevent incidents from happening again.</a:t>
            </a:r>
          </a:p>
          <a:p>
            <a:pPr marL="0" indent="0">
              <a:buNone/>
            </a:pPr>
            <a:endParaRPr lang="en-AU" sz="1600" dirty="0"/>
          </a:p>
          <a:p>
            <a:pPr marL="0" indent="0" algn="ctr">
              <a:buNone/>
            </a:pPr>
            <a:r>
              <a:rPr lang="en-AU" b="1" dirty="0"/>
              <a:t>Administrative controls recommended following an incident are at the lower end of effectiveness</a:t>
            </a:r>
          </a:p>
          <a:p>
            <a:pPr marL="0" indent="0" algn="ctr">
              <a:buNone/>
            </a:pPr>
            <a:endParaRPr lang="en-AU" sz="1400" b="1" dirty="0"/>
          </a:p>
          <a:p>
            <a:r>
              <a:rPr lang="en-AU" dirty="0"/>
              <a:t>Recycled failed lower order (administrative) controls do not prevent the same sort of incident happening again.</a:t>
            </a:r>
          </a:p>
          <a:p>
            <a:r>
              <a:rPr lang="en-AU" dirty="0"/>
              <a:t>HPI and accident investigations must find the risk controls that prevent the incidents happening again.</a:t>
            </a:r>
          </a:p>
          <a:p>
            <a:pPr marL="0" indent="0">
              <a:buNone/>
            </a:pPr>
            <a:endParaRPr lang="en-AU" sz="1300" b="1" dirty="0"/>
          </a:p>
          <a:p>
            <a:pPr marL="0" indent="0" algn="ctr">
              <a:buNone/>
            </a:pPr>
            <a:r>
              <a:rPr lang="en-AU" b="1" dirty="0"/>
              <a:t>Higher order controls including engineering, isolation, substitution and elimination are more effective    </a:t>
            </a:r>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4113944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7BC6-C097-0FA7-AB1A-FE64160ADC4D}"/>
              </a:ext>
            </a:extLst>
          </p:cNvPr>
          <p:cNvSpPr>
            <a:spLocks noGrp="1"/>
          </p:cNvSpPr>
          <p:nvPr>
            <p:ph type="title"/>
          </p:nvPr>
        </p:nvSpPr>
        <p:spPr>
          <a:xfrm>
            <a:off x="569913" y="365124"/>
            <a:ext cx="11020425" cy="1044575"/>
          </a:xfrm>
        </p:spPr>
        <p:txBody>
          <a:bodyPr/>
          <a:lstStyle/>
          <a:p>
            <a:pPr fontAlgn="base">
              <a:spcAft>
                <a:spcPct val="0"/>
              </a:spcAft>
            </a:pPr>
            <a:r>
              <a:rPr lang="en-AU" b="1" dirty="0">
                <a:solidFill>
                  <a:srgbClr val="1B4756"/>
                </a:solidFill>
                <a:latin typeface="Arial"/>
                <a:ea typeface="+mn-ea"/>
                <a:cs typeface="+mn-cs"/>
              </a:rPr>
              <a:t>CMWs interaction with ventilation control devices (VCDs)</a:t>
            </a:r>
          </a:p>
        </p:txBody>
      </p:sp>
      <p:sp>
        <p:nvSpPr>
          <p:cNvPr id="3" name="Content Placeholder 2">
            <a:extLst>
              <a:ext uri="{FF2B5EF4-FFF2-40B4-BE49-F238E27FC236}">
                <a16:creationId xmlns:a16="http://schemas.microsoft.com/office/drawing/2014/main" id="{F3A59A20-F037-BA6C-67BA-8C34C59927B0}"/>
              </a:ext>
            </a:extLst>
          </p:cNvPr>
          <p:cNvSpPr>
            <a:spLocks noGrp="1"/>
          </p:cNvSpPr>
          <p:nvPr>
            <p:ph idx="1"/>
          </p:nvPr>
        </p:nvSpPr>
        <p:spPr>
          <a:xfrm>
            <a:off x="569912" y="1533525"/>
            <a:ext cx="11020425" cy="4286250"/>
          </a:xfrm>
        </p:spPr>
        <p:txBody>
          <a:bodyPr/>
          <a:lstStyle/>
          <a:p>
            <a:pPr>
              <a:lnSpc>
                <a:spcPct val="130000"/>
              </a:lnSpc>
            </a:pPr>
            <a:r>
              <a:rPr lang="en-AU" sz="1800" dirty="0">
                <a:effectLst/>
                <a:latin typeface="Lato" panose="020F0502020204030203" pitchFamily="34" charset="0"/>
                <a:ea typeface="Calibri" panose="020F0502020204030204" pitchFamily="34" charset="0"/>
                <a:cs typeface="Times New Roman" panose="02020603050405020304" pitchFamily="18" charset="0"/>
              </a:rPr>
              <a:t>Since 2019 there have been at least 11 HPIs reported to RSHQ were CMWs have been injured while passing through eith</a:t>
            </a:r>
            <a:r>
              <a:rPr lang="en-AU" sz="1800" dirty="0">
                <a:latin typeface="Lato" panose="020F0502020204030203" pitchFamily="34" charset="0"/>
                <a:ea typeface="Calibri" panose="020F0502020204030204" pitchFamily="34" charset="0"/>
                <a:cs typeface="Times New Roman" panose="02020603050405020304" pitchFamily="18" charset="0"/>
              </a:rPr>
              <a:t>er a machine door airlock or a personnel man-door.</a:t>
            </a:r>
          </a:p>
          <a:p>
            <a:pPr>
              <a:lnSpc>
                <a:spcPct val="130000"/>
              </a:lnSpc>
            </a:pPr>
            <a:r>
              <a:rPr lang="en-AU" sz="1800" dirty="0">
                <a:effectLst/>
                <a:latin typeface="Lato" panose="020F0502020204030203" pitchFamily="34" charset="0"/>
                <a:ea typeface="Calibri" panose="020F0502020204030204" pitchFamily="34" charset="0"/>
                <a:cs typeface="Times New Roman" panose="02020603050405020304" pitchFamily="18" charset="0"/>
              </a:rPr>
              <a:t>Injuries sustained have been frighteningly serious including loss of consciousness, fractured arms / legs / fingers, a dislocated knee </a:t>
            </a:r>
            <a:r>
              <a:rPr lang="en-AU" sz="1800" dirty="0">
                <a:latin typeface="Lato" panose="020F0502020204030203" pitchFamily="34" charset="0"/>
                <a:ea typeface="Calibri" panose="020F0502020204030204" pitchFamily="34" charset="0"/>
                <a:cs typeface="Times New Roman" panose="02020603050405020304" pitchFamily="18" charset="0"/>
              </a:rPr>
              <a:t>and </a:t>
            </a:r>
            <a:r>
              <a:rPr lang="en-AU" sz="1800" dirty="0">
                <a:effectLst/>
                <a:latin typeface="Lato" panose="020F0502020204030203" pitchFamily="34" charset="0"/>
                <a:ea typeface="Calibri" panose="020F0502020204030204" pitchFamily="34" charset="0"/>
                <a:cs typeface="Times New Roman" panose="02020603050405020304" pitchFamily="18" charset="0"/>
              </a:rPr>
              <a:t>crush injuries. Fortunately, no CMW has died from these incidents</a:t>
            </a:r>
            <a:r>
              <a:rPr lang="en-AU" sz="1800" dirty="0">
                <a:latin typeface="Lato" panose="020F0502020204030203" pitchFamily="34" charset="0"/>
                <a:ea typeface="Calibri" panose="020F0502020204030204" pitchFamily="34" charset="0"/>
                <a:cs typeface="Times New Roman" panose="02020603050405020304" pitchFamily="18" charset="0"/>
              </a:rPr>
              <a:t> however s</a:t>
            </a:r>
            <a:r>
              <a:rPr lang="en-AU" sz="1800" dirty="0">
                <a:effectLst/>
                <a:latin typeface="Lato" panose="020F0502020204030203" pitchFamily="34" charset="0"/>
                <a:ea typeface="Calibri" panose="020F0502020204030204" pitchFamily="34" charset="0"/>
                <a:cs typeface="Times New Roman" panose="02020603050405020304" pitchFamily="18" charset="0"/>
              </a:rPr>
              <a:t>everal CMWs have sustained injuries requiring surgery and protracted recovery periods. Some may carry these injuries for the rest of their lives.</a:t>
            </a:r>
          </a:p>
          <a:p>
            <a:pPr>
              <a:lnSpc>
                <a:spcPct val="130000"/>
              </a:lnSpc>
            </a:pPr>
            <a:r>
              <a:rPr lang="en-AU" sz="1800" dirty="0">
                <a:latin typeface="Lato" panose="020F0502020204030203" pitchFamily="34" charset="0"/>
                <a:ea typeface="Calibri" panose="020F0502020204030204" pitchFamily="34" charset="0"/>
                <a:cs typeface="Times New Roman" panose="02020603050405020304" pitchFamily="18" charset="0"/>
              </a:rPr>
              <a:t>Some </a:t>
            </a:r>
            <a:r>
              <a:rPr lang="en-AU" sz="1800" dirty="0">
                <a:effectLst/>
                <a:latin typeface="Lato" panose="020F0502020204030203" pitchFamily="34" charset="0"/>
                <a:ea typeface="Calibri" panose="020F0502020204030204" pitchFamily="34" charset="0"/>
                <a:cs typeface="Times New Roman" panose="02020603050405020304" pitchFamily="18" charset="0"/>
              </a:rPr>
              <a:t>machine doors were found not to be on a maintenance and inspection schedule. In one example the</a:t>
            </a:r>
            <a:r>
              <a:rPr lang="en-AU" sz="1800" dirty="0">
                <a:latin typeface="Lato" panose="020F0502020204030203" pitchFamily="34" charset="0"/>
                <a:ea typeface="Calibri" panose="020F0502020204030204" pitchFamily="34" charset="0"/>
                <a:cs typeface="Times New Roman" panose="02020603050405020304" pitchFamily="18" charset="0"/>
              </a:rPr>
              <a:t> horn that sounds when doors open or close had been disconnected and no repairs organised. In several cases there were obvious leakage paths around the perimeter of the doors. This meant the airlock function was not effective. The floor was often not maintained with deep rills causing trip points for pedestrians and jamming points for the doors.</a:t>
            </a:r>
          </a:p>
        </p:txBody>
      </p:sp>
    </p:spTree>
    <p:extLst>
      <p:ext uri="{BB962C8B-B14F-4D97-AF65-F5344CB8AC3E}">
        <p14:creationId xmlns:p14="http://schemas.microsoft.com/office/powerpoint/2010/main" val="350333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F682-4A2E-6723-F0C6-94CF9723BA31}"/>
              </a:ext>
            </a:extLst>
          </p:cNvPr>
          <p:cNvSpPr>
            <a:spLocks noGrp="1"/>
          </p:cNvSpPr>
          <p:nvPr>
            <p:ph type="title"/>
          </p:nvPr>
        </p:nvSpPr>
        <p:spPr/>
        <p:txBody>
          <a:bodyPr>
            <a:normAutofit/>
          </a:bodyPr>
          <a:lstStyle/>
          <a:p>
            <a:pPr fontAlgn="base">
              <a:spcAft>
                <a:spcPct val="0"/>
              </a:spcAft>
            </a:pPr>
            <a:r>
              <a:rPr lang="en-AU" b="1" dirty="0">
                <a:solidFill>
                  <a:srgbClr val="1B4756"/>
                </a:solidFill>
                <a:latin typeface="Arial"/>
                <a:ea typeface="+mn-ea"/>
                <a:cs typeface="+mn-cs"/>
              </a:rPr>
              <a:t>CMWs interaction with VCDs</a:t>
            </a:r>
          </a:p>
        </p:txBody>
      </p:sp>
      <p:pic>
        <p:nvPicPr>
          <p:cNvPr id="10" name="Picture 9">
            <a:extLst>
              <a:ext uri="{FF2B5EF4-FFF2-40B4-BE49-F238E27FC236}">
                <a16:creationId xmlns:a16="http://schemas.microsoft.com/office/drawing/2014/main" id="{4E09F704-9830-10A8-85EB-93885E9A9021}"/>
              </a:ext>
            </a:extLst>
          </p:cNvPr>
          <p:cNvPicPr>
            <a:picLocks noChangeAspect="1"/>
          </p:cNvPicPr>
          <p:nvPr/>
        </p:nvPicPr>
        <p:blipFill>
          <a:blip r:embed="rId2"/>
          <a:stretch>
            <a:fillRect/>
          </a:stretch>
        </p:blipFill>
        <p:spPr>
          <a:xfrm>
            <a:off x="1356504" y="1634247"/>
            <a:ext cx="2843718" cy="2675106"/>
          </a:xfrm>
          <a:prstGeom prst="rect">
            <a:avLst/>
          </a:prstGeom>
        </p:spPr>
      </p:pic>
      <p:pic>
        <p:nvPicPr>
          <p:cNvPr id="12" name="Picture 11">
            <a:extLst>
              <a:ext uri="{FF2B5EF4-FFF2-40B4-BE49-F238E27FC236}">
                <a16:creationId xmlns:a16="http://schemas.microsoft.com/office/drawing/2014/main" id="{164B1C11-11BB-F640-20B8-2174736F8427}"/>
              </a:ext>
            </a:extLst>
          </p:cNvPr>
          <p:cNvPicPr>
            <a:picLocks noChangeAspect="1"/>
          </p:cNvPicPr>
          <p:nvPr/>
        </p:nvPicPr>
        <p:blipFill>
          <a:blip r:embed="rId3"/>
          <a:stretch>
            <a:fillRect/>
          </a:stretch>
        </p:blipFill>
        <p:spPr>
          <a:xfrm>
            <a:off x="4423541" y="1634247"/>
            <a:ext cx="3313656" cy="2675106"/>
          </a:xfrm>
          <a:prstGeom prst="rect">
            <a:avLst/>
          </a:prstGeom>
        </p:spPr>
      </p:pic>
      <p:pic>
        <p:nvPicPr>
          <p:cNvPr id="14" name="Picture 13">
            <a:extLst>
              <a:ext uri="{FF2B5EF4-FFF2-40B4-BE49-F238E27FC236}">
                <a16:creationId xmlns:a16="http://schemas.microsoft.com/office/drawing/2014/main" id="{674D32D0-63A8-898F-7094-CE71AE4D7E65}"/>
              </a:ext>
            </a:extLst>
          </p:cNvPr>
          <p:cNvPicPr>
            <a:picLocks noChangeAspect="1"/>
          </p:cNvPicPr>
          <p:nvPr/>
        </p:nvPicPr>
        <p:blipFill>
          <a:blip r:embed="rId4"/>
          <a:stretch>
            <a:fillRect/>
          </a:stretch>
        </p:blipFill>
        <p:spPr>
          <a:xfrm>
            <a:off x="7960516" y="1634247"/>
            <a:ext cx="3313656" cy="2675106"/>
          </a:xfrm>
          <a:prstGeom prst="rect">
            <a:avLst/>
          </a:prstGeom>
        </p:spPr>
      </p:pic>
      <p:sp>
        <p:nvSpPr>
          <p:cNvPr id="3" name="TextBox 2">
            <a:extLst>
              <a:ext uri="{FF2B5EF4-FFF2-40B4-BE49-F238E27FC236}">
                <a16:creationId xmlns:a16="http://schemas.microsoft.com/office/drawing/2014/main" id="{C9ACFA6C-17AA-5478-268C-8F2FAA4CA277}"/>
              </a:ext>
            </a:extLst>
          </p:cNvPr>
          <p:cNvSpPr txBox="1"/>
          <p:nvPr/>
        </p:nvSpPr>
        <p:spPr>
          <a:xfrm>
            <a:off x="7960516" y="4324351"/>
            <a:ext cx="3313656" cy="369332"/>
          </a:xfrm>
          <a:prstGeom prst="rect">
            <a:avLst/>
          </a:prstGeom>
          <a:noFill/>
        </p:spPr>
        <p:txBody>
          <a:bodyPr wrap="square" rtlCol="0">
            <a:spAutoFit/>
          </a:bodyPr>
          <a:lstStyle/>
          <a:p>
            <a:pPr algn="ctr"/>
            <a:r>
              <a:rPr lang="en-AU" dirty="0">
                <a:latin typeface="Lato" panose="020F0502020204030203" pitchFamily="34" charset="0"/>
                <a:ea typeface="Calibri" panose="020F0502020204030204" pitchFamily="34" charset="0"/>
                <a:cs typeface="Times New Roman" panose="02020603050405020304" pitchFamily="18" charset="0"/>
              </a:rPr>
              <a:t>L</a:t>
            </a:r>
            <a:r>
              <a:rPr lang="en-AU" sz="1800" dirty="0">
                <a:latin typeface="Lato" panose="020F0502020204030203" pitchFamily="34" charset="0"/>
                <a:ea typeface="Calibri" panose="020F0502020204030204" pitchFamily="34" charset="0"/>
                <a:cs typeface="Times New Roman" panose="02020603050405020304" pitchFamily="18" charset="0"/>
              </a:rPr>
              <a:t>eakage path around door</a:t>
            </a:r>
            <a:endParaRPr lang="en-AU" dirty="0"/>
          </a:p>
        </p:txBody>
      </p:sp>
      <p:sp>
        <p:nvSpPr>
          <p:cNvPr id="4" name="TextBox 3">
            <a:extLst>
              <a:ext uri="{FF2B5EF4-FFF2-40B4-BE49-F238E27FC236}">
                <a16:creationId xmlns:a16="http://schemas.microsoft.com/office/drawing/2014/main" id="{474B1716-5F88-F26C-8361-473E7E25A408}"/>
              </a:ext>
            </a:extLst>
          </p:cNvPr>
          <p:cNvSpPr txBox="1"/>
          <p:nvPr/>
        </p:nvSpPr>
        <p:spPr>
          <a:xfrm>
            <a:off x="4416614" y="4295776"/>
            <a:ext cx="3313656" cy="369332"/>
          </a:xfrm>
          <a:prstGeom prst="rect">
            <a:avLst/>
          </a:prstGeom>
          <a:noFill/>
        </p:spPr>
        <p:txBody>
          <a:bodyPr wrap="square" rtlCol="0">
            <a:spAutoFit/>
          </a:bodyPr>
          <a:lstStyle/>
          <a:p>
            <a:pPr algn="ctr"/>
            <a:r>
              <a:rPr lang="en-AU" dirty="0">
                <a:latin typeface="Lato" panose="020F0502020204030203" pitchFamily="34" charset="0"/>
                <a:ea typeface="Calibri" panose="020F0502020204030204" pitchFamily="34" charset="0"/>
                <a:cs typeface="Times New Roman" panose="02020603050405020304" pitchFamily="18" charset="0"/>
              </a:rPr>
              <a:t>Machine doors</a:t>
            </a:r>
            <a:endParaRPr lang="en-AU" dirty="0"/>
          </a:p>
        </p:txBody>
      </p:sp>
      <p:sp>
        <p:nvSpPr>
          <p:cNvPr id="6" name="TextBox 5">
            <a:extLst>
              <a:ext uri="{FF2B5EF4-FFF2-40B4-BE49-F238E27FC236}">
                <a16:creationId xmlns:a16="http://schemas.microsoft.com/office/drawing/2014/main" id="{27FC99E7-F292-B302-A1EC-313F82159607}"/>
              </a:ext>
            </a:extLst>
          </p:cNvPr>
          <p:cNvSpPr txBox="1"/>
          <p:nvPr/>
        </p:nvSpPr>
        <p:spPr>
          <a:xfrm>
            <a:off x="1121535" y="4291902"/>
            <a:ext cx="3313656" cy="369332"/>
          </a:xfrm>
          <a:prstGeom prst="rect">
            <a:avLst/>
          </a:prstGeom>
          <a:noFill/>
        </p:spPr>
        <p:txBody>
          <a:bodyPr wrap="square" rtlCol="0">
            <a:spAutoFit/>
          </a:bodyPr>
          <a:lstStyle/>
          <a:p>
            <a:pPr algn="ctr"/>
            <a:r>
              <a:rPr lang="en-AU" dirty="0">
                <a:latin typeface="Lato" panose="020F0502020204030203" pitchFamily="34" charset="0"/>
                <a:ea typeface="Calibri" panose="020F0502020204030204" pitchFamily="34" charset="0"/>
                <a:cs typeface="Times New Roman" panose="02020603050405020304" pitchFamily="18" charset="0"/>
              </a:rPr>
              <a:t>Re-enactment</a:t>
            </a:r>
            <a:endParaRPr lang="en-AU" dirty="0"/>
          </a:p>
        </p:txBody>
      </p:sp>
    </p:spTree>
    <p:extLst>
      <p:ext uri="{BB962C8B-B14F-4D97-AF65-F5344CB8AC3E}">
        <p14:creationId xmlns:p14="http://schemas.microsoft.com/office/powerpoint/2010/main" val="1625381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A282B-354B-8DF1-83A2-D5432E5B10C8}"/>
              </a:ext>
            </a:extLst>
          </p:cNvPr>
          <p:cNvSpPr>
            <a:spLocks noGrp="1"/>
          </p:cNvSpPr>
          <p:nvPr>
            <p:ph type="title"/>
          </p:nvPr>
        </p:nvSpPr>
        <p:spPr/>
        <p:txBody>
          <a:bodyPr/>
          <a:lstStyle/>
          <a:p>
            <a:r>
              <a:rPr lang="en-AU" b="1" dirty="0">
                <a:solidFill>
                  <a:srgbClr val="1B4756"/>
                </a:solidFill>
                <a:latin typeface="Arial"/>
                <a:ea typeface="+mn-ea"/>
                <a:cs typeface="+mn-cs"/>
              </a:rPr>
              <a:t>CMWs interaction with VCDs</a:t>
            </a:r>
            <a:endParaRPr lang="en-AU" dirty="0"/>
          </a:p>
        </p:txBody>
      </p:sp>
      <p:sp>
        <p:nvSpPr>
          <p:cNvPr id="4" name="Content Placeholder 3">
            <a:extLst>
              <a:ext uri="{FF2B5EF4-FFF2-40B4-BE49-F238E27FC236}">
                <a16:creationId xmlns:a16="http://schemas.microsoft.com/office/drawing/2014/main" id="{2610FCA0-9FD2-2E8F-389E-5CDDC1201B31}"/>
              </a:ext>
            </a:extLst>
          </p:cNvPr>
          <p:cNvSpPr>
            <a:spLocks noGrp="1"/>
          </p:cNvSpPr>
          <p:nvPr>
            <p:ph idx="1"/>
          </p:nvPr>
        </p:nvSpPr>
        <p:spPr>
          <a:xfrm>
            <a:off x="569913" y="1368425"/>
            <a:ext cx="11020425" cy="3717925"/>
          </a:xfrm>
        </p:spPr>
        <p:txBody>
          <a:bodyPr/>
          <a:lstStyle/>
          <a:p>
            <a:pPr marL="342900" indent="-342900">
              <a:lnSpc>
                <a:spcPct val="130000"/>
              </a:lnSpc>
              <a:buFont typeface="Symbol" panose="05050102010706020507" pitchFamily="18" charset="2"/>
              <a:buChar char=""/>
            </a:pPr>
            <a:r>
              <a:rPr lang="en-AU" sz="1800" dirty="0">
                <a:latin typeface="Lato" panose="020F0502020204030203" pitchFamily="34" charset="0"/>
                <a:ea typeface="Calibri" panose="020F0502020204030204" pitchFamily="34" charset="0"/>
                <a:cs typeface="Times New Roman" panose="02020603050405020304" pitchFamily="18" charset="0"/>
              </a:rPr>
              <a:t>Review the SHMS to </a:t>
            </a:r>
            <a:r>
              <a:rPr lang="en-AU" sz="1800" b="1" u="sng" dirty="0">
                <a:solidFill>
                  <a:srgbClr val="FF0000"/>
                </a:solidFill>
                <a:latin typeface="Lato" panose="020F0502020204030203" pitchFamily="34" charset="0"/>
                <a:ea typeface="Calibri" panose="020F0502020204030204" pitchFamily="34" charset="0"/>
                <a:cs typeface="Times New Roman" panose="02020603050405020304" pitchFamily="18" charset="0"/>
              </a:rPr>
              <a:t>ensure</a:t>
            </a:r>
            <a:r>
              <a:rPr lang="en-AU" sz="1800" dirty="0">
                <a:latin typeface="Lato" panose="020F0502020204030203" pitchFamily="34" charset="0"/>
                <a:ea typeface="Calibri" panose="020F0502020204030204" pitchFamily="34" charset="0"/>
                <a:cs typeface="Times New Roman" panose="02020603050405020304" pitchFamily="18" charset="0"/>
              </a:rPr>
              <a:t> it includes maintenance and inspection provisions for the machine door airlocks and man-doors.  Consider if this maintenance system is effective?</a:t>
            </a:r>
          </a:p>
          <a:p>
            <a:pPr marL="342900" indent="-342900">
              <a:lnSpc>
                <a:spcPct val="130000"/>
              </a:lnSpc>
              <a:buFont typeface="Symbol" panose="05050102010706020507" pitchFamily="18" charset="2"/>
              <a:buChar char=""/>
            </a:pPr>
            <a:r>
              <a:rPr lang="en-AU" sz="1800" dirty="0">
                <a:latin typeface="Lato" panose="020F0502020204030203" pitchFamily="34" charset="0"/>
                <a:ea typeface="Calibri" panose="020F0502020204030204" pitchFamily="34" charset="0"/>
                <a:cs typeface="Times New Roman" panose="02020603050405020304" pitchFamily="18" charset="0"/>
              </a:rPr>
              <a:t>Conduct a pressure survey across all VCDs where a man-door is fitted to a VCD to determine the pressure drop across these devices. Ensure all such doors are capable of being opened without personnel being placed at an unacceptable level of risk. </a:t>
            </a:r>
          </a:p>
          <a:p>
            <a:pPr marL="342900" indent="-342900">
              <a:lnSpc>
                <a:spcPct val="130000"/>
              </a:lnSpc>
              <a:buFont typeface="Symbol" panose="05050102010706020507" pitchFamily="18" charset="2"/>
              <a:buChar char=""/>
            </a:pPr>
            <a:r>
              <a:rPr lang="en-AU" sz="1800" dirty="0">
                <a:latin typeface="Lato" panose="020F0502020204030203" pitchFamily="34" charset="0"/>
                <a:ea typeface="Calibri" panose="020F0502020204030204" pitchFamily="34" charset="0"/>
                <a:cs typeface="Times New Roman" panose="02020603050405020304" pitchFamily="18" charset="0"/>
              </a:rPr>
              <a:t> The SSE should ensure their mine conducts a site based risk assessments to determine the maximum allowable pressure across a man-door.  Above this pressure point an airlock arrangement needs to be installed. </a:t>
            </a:r>
            <a:r>
              <a:rPr lang="en-AU" sz="1800" dirty="0">
                <a:effectLst/>
                <a:latin typeface="Lato" panose="020F0502020204030203" pitchFamily="34" charset="0"/>
                <a:ea typeface="Calibri" panose="020F0502020204030204" pitchFamily="34" charset="0"/>
                <a:cs typeface="Times New Roman" panose="02020603050405020304" pitchFamily="18" charset="0"/>
              </a:rPr>
              <a:t>Audit your machine door and trapdoor integrity and functionality.</a:t>
            </a:r>
          </a:p>
          <a:p>
            <a:pPr marL="342900" lvl="0" indent="-342900">
              <a:lnSpc>
                <a:spcPct val="130000"/>
              </a:lnSpc>
              <a:buFont typeface="Symbol" panose="05050102010706020507" pitchFamily="18" charset="2"/>
              <a:buChar char=""/>
            </a:pPr>
            <a:r>
              <a:rPr lang="en-AU" sz="1800" dirty="0">
                <a:effectLst/>
                <a:latin typeface="Lato" panose="020F0502020204030203" pitchFamily="34" charset="0"/>
                <a:ea typeface="Calibri" panose="020F0502020204030204" pitchFamily="34" charset="0"/>
                <a:cs typeface="Times New Roman" panose="02020603050405020304" pitchFamily="18" charset="0"/>
              </a:rPr>
              <a:t>Review the effectiveness of your site maintenance system. </a:t>
            </a:r>
          </a:p>
          <a:p>
            <a:endParaRPr lang="en-AU" dirty="0"/>
          </a:p>
        </p:txBody>
      </p:sp>
    </p:spTree>
    <p:extLst>
      <p:ext uri="{BB962C8B-B14F-4D97-AF65-F5344CB8AC3E}">
        <p14:creationId xmlns:p14="http://schemas.microsoft.com/office/powerpoint/2010/main" val="1409118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69A43-994D-06A3-F8BD-8AC5B5C38A99}"/>
              </a:ext>
            </a:extLst>
          </p:cNvPr>
          <p:cNvSpPr>
            <a:spLocks noGrp="1"/>
          </p:cNvSpPr>
          <p:nvPr>
            <p:ph type="title"/>
          </p:nvPr>
        </p:nvSpPr>
        <p:spPr>
          <a:xfrm>
            <a:off x="569913" y="365125"/>
            <a:ext cx="11020425" cy="846138"/>
          </a:xfrm>
        </p:spPr>
        <p:txBody>
          <a:bodyPr wrap="square" anchor="ctr">
            <a:normAutofit fontScale="90000"/>
          </a:bodyPr>
          <a:lstStyle/>
          <a:p>
            <a:pPr eaLnBrk="0" fontAlgn="auto" hangingPunct="0">
              <a:lnSpc>
                <a:spcPct val="100000"/>
              </a:lnSpc>
              <a:spcBef>
                <a:spcPts val="1000"/>
              </a:spcBef>
              <a:spcAft>
                <a:spcPts val="0"/>
              </a:spcAft>
              <a:defRPr/>
            </a:pPr>
            <a:r>
              <a:rPr lang="en-AU" sz="3200" b="1" dirty="0">
                <a:solidFill>
                  <a:srgbClr val="1B4756"/>
                </a:solidFill>
                <a:latin typeface="Arial"/>
                <a:ea typeface="+mn-ea"/>
                <a:cs typeface="+mn-cs"/>
              </a:rPr>
              <a:t>Equipment rollovers in opencut and underground coal mines</a:t>
            </a:r>
          </a:p>
        </p:txBody>
      </p:sp>
      <p:sp>
        <p:nvSpPr>
          <p:cNvPr id="9" name="Content Placeholder 2">
            <a:extLst>
              <a:ext uri="{FF2B5EF4-FFF2-40B4-BE49-F238E27FC236}">
                <a16:creationId xmlns:a16="http://schemas.microsoft.com/office/drawing/2014/main" id="{E0239487-672A-0D51-E0C6-FCB689001437}"/>
              </a:ext>
            </a:extLst>
          </p:cNvPr>
          <p:cNvSpPr>
            <a:spLocks noGrp="1"/>
          </p:cNvSpPr>
          <p:nvPr>
            <p:ph idx="1"/>
          </p:nvPr>
        </p:nvSpPr>
        <p:spPr>
          <a:xfrm>
            <a:off x="585787" y="1543050"/>
            <a:ext cx="11020425" cy="4232275"/>
          </a:xfrm>
        </p:spPr>
        <p:txBody>
          <a:bodyPr/>
          <a:lstStyle/>
          <a:p>
            <a:pPr algn="just">
              <a:spcAft>
                <a:spcPts val="1200"/>
              </a:spcAft>
            </a:pPr>
            <a:r>
              <a:rPr lang="en-US" sz="2000" dirty="0">
                <a:latin typeface="Lato" panose="020F0502020204030203" pitchFamily="34" charset="0"/>
                <a:ea typeface="Lato" panose="020F0502020204030203" pitchFamily="34" charset="0"/>
                <a:cs typeface="Lato" panose="020F0502020204030203" pitchFamily="34" charset="0"/>
              </a:rPr>
              <a:t>A significant proportion of vehicle roll-overs occur in open-cuts compared to underground coal mines. Underground coal mines still have a substantial total number of vehicle roll-overs particularly light service vehicles operating on the surface.</a:t>
            </a:r>
          </a:p>
          <a:p>
            <a:pPr algn="just">
              <a:spcAft>
                <a:spcPts val="1200"/>
              </a:spcAft>
            </a:pPr>
            <a:r>
              <a:rPr lang="en-US" sz="2000" dirty="0">
                <a:latin typeface="Lato" panose="020F0502020204030203" pitchFamily="34" charset="0"/>
                <a:ea typeface="Lato" panose="020F0502020204030203" pitchFamily="34" charset="0"/>
                <a:cs typeface="Lato" panose="020F0502020204030203" pitchFamily="34" charset="0"/>
              </a:rPr>
              <a:t>A review of HPIs going back to 2005 indicates there have been multiple notifications reported with the majority of these involving light vehicles, articulated </a:t>
            </a:r>
            <a:r>
              <a:rPr lang="en-US" sz="2000" dirty="0" err="1">
                <a:latin typeface="Lato" panose="020F0502020204030203" pitchFamily="34" charset="0"/>
                <a:ea typeface="Lato" panose="020F0502020204030203" pitchFamily="34" charset="0"/>
                <a:cs typeface="Lato" panose="020F0502020204030203" pitchFamily="34" charset="0"/>
              </a:rPr>
              <a:t>moxys</a:t>
            </a:r>
            <a:r>
              <a:rPr lang="en-US" sz="2000" dirty="0">
                <a:latin typeface="Lato" panose="020F0502020204030203" pitchFamily="34" charset="0"/>
                <a:ea typeface="Lato" panose="020F0502020204030203" pitchFamily="34" charset="0"/>
                <a:cs typeface="Lato" panose="020F0502020204030203" pitchFamily="34" charset="0"/>
              </a:rPr>
              <a:t>, off-highway haul trucks, </a:t>
            </a:r>
            <a:r>
              <a:rPr lang="en-US" sz="2000" dirty="0" err="1">
                <a:latin typeface="Lato" panose="020F0502020204030203" pitchFamily="34" charset="0"/>
                <a:ea typeface="Lato" panose="020F0502020204030203" pitchFamily="34" charset="0"/>
                <a:cs typeface="Lato" panose="020F0502020204030203" pitchFamily="34" charset="0"/>
              </a:rPr>
              <a:t>franna</a:t>
            </a:r>
            <a:r>
              <a:rPr lang="en-US" sz="2000" dirty="0">
                <a:latin typeface="Lato" panose="020F0502020204030203" pitchFamily="34" charset="0"/>
                <a:ea typeface="Lato" panose="020F0502020204030203" pitchFamily="34" charset="0"/>
                <a:cs typeface="Lato" panose="020F0502020204030203" pitchFamily="34" charset="0"/>
              </a:rPr>
              <a:t> cranes,  graders, road registered road train and trailers, dozers, scrapers, excavators, loaded concrete truck, and lighting plant. Essentially most items of plant designed to be driven or towed have been rolled over. </a:t>
            </a:r>
          </a:p>
          <a:p>
            <a:pPr algn="just">
              <a:spcAft>
                <a:spcPts val="1200"/>
              </a:spcAft>
            </a:pPr>
            <a:r>
              <a:rPr lang="en-US" sz="2000" dirty="0">
                <a:latin typeface="Lato" panose="020F0502020204030203" pitchFamily="34" charset="0"/>
                <a:ea typeface="Lato" panose="020F0502020204030203" pitchFamily="34" charset="0"/>
                <a:cs typeface="Lato" panose="020F0502020204030203" pitchFamily="34" charset="0"/>
              </a:rPr>
              <a:t>The contributing factors are varied but typically include excessive speed, diverted attention, fatigue, wet / slippery conditions leading to a loss of traction, poorly maintained corrugated roads, less than adequate or non-existent bunding, inadequate servicing and maintenance of vehicles, not following the documented procedures and exceeding operating design/load limits.  </a:t>
            </a:r>
          </a:p>
          <a:p>
            <a:endParaRPr lang="en-US" dirty="0"/>
          </a:p>
        </p:txBody>
      </p:sp>
    </p:spTree>
    <p:extLst>
      <p:ext uri="{BB962C8B-B14F-4D97-AF65-F5344CB8AC3E}">
        <p14:creationId xmlns:p14="http://schemas.microsoft.com/office/powerpoint/2010/main" val="2804831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EF8B363-C6E1-1AD0-13C5-D33DE9AEBD35}"/>
              </a:ext>
            </a:extLst>
          </p:cNvPr>
          <p:cNvSpPr>
            <a:spLocks noGrp="1"/>
          </p:cNvSpPr>
          <p:nvPr>
            <p:ph type="title"/>
          </p:nvPr>
        </p:nvSpPr>
        <p:spPr>
          <a:xfrm>
            <a:off x="209989" y="365125"/>
            <a:ext cx="11772022" cy="846138"/>
          </a:xfrm>
        </p:spPr>
        <p:txBody>
          <a:bodyPr/>
          <a:lstStyle/>
          <a:p>
            <a:pPr eaLnBrk="0" fontAlgn="auto" hangingPunct="0">
              <a:lnSpc>
                <a:spcPct val="100000"/>
              </a:lnSpc>
              <a:spcBef>
                <a:spcPts val="1000"/>
              </a:spcBef>
              <a:spcAft>
                <a:spcPts val="0"/>
              </a:spcAft>
              <a:defRPr/>
            </a:pPr>
            <a:r>
              <a:rPr lang="en-AU" sz="2900" b="1" dirty="0">
                <a:solidFill>
                  <a:srgbClr val="1B4756"/>
                </a:solidFill>
                <a:latin typeface="Arial"/>
                <a:ea typeface="+mn-ea"/>
                <a:cs typeface="+mn-cs"/>
              </a:rPr>
              <a:t>Equipment</a:t>
            </a:r>
            <a:r>
              <a:rPr lang="en-AU" sz="3200" b="1" dirty="0">
                <a:solidFill>
                  <a:srgbClr val="1B4756"/>
                </a:solidFill>
                <a:latin typeface="Arial"/>
                <a:ea typeface="+mn-ea"/>
                <a:cs typeface="+mn-cs"/>
              </a:rPr>
              <a:t> rollovers in opencut and underground coal mines</a:t>
            </a:r>
            <a:endParaRPr lang="en-US" sz="3200" b="1" dirty="0">
              <a:solidFill>
                <a:srgbClr val="1B4756"/>
              </a:solidFill>
              <a:latin typeface="Arial"/>
              <a:ea typeface="+mn-ea"/>
              <a:cs typeface="+mn-cs"/>
            </a:endParaRPr>
          </a:p>
        </p:txBody>
      </p:sp>
      <p:pic>
        <p:nvPicPr>
          <p:cNvPr id="12" name="Picture 11">
            <a:extLst>
              <a:ext uri="{FF2B5EF4-FFF2-40B4-BE49-F238E27FC236}">
                <a16:creationId xmlns:a16="http://schemas.microsoft.com/office/drawing/2014/main" id="{2DFD6104-5FF2-9EC2-60DC-256F80048308}"/>
              </a:ext>
            </a:extLst>
          </p:cNvPr>
          <p:cNvPicPr>
            <a:picLocks noChangeAspect="1"/>
          </p:cNvPicPr>
          <p:nvPr/>
        </p:nvPicPr>
        <p:blipFill>
          <a:blip r:embed="rId2"/>
          <a:stretch>
            <a:fillRect/>
          </a:stretch>
        </p:blipFill>
        <p:spPr>
          <a:xfrm>
            <a:off x="504407" y="1211263"/>
            <a:ext cx="3579779" cy="2114247"/>
          </a:xfrm>
          <a:prstGeom prst="rect">
            <a:avLst/>
          </a:prstGeom>
        </p:spPr>
      </p:pic>
      <p:pic>
        <p:nvPicPr>
          <p:cNvPr id="16" name="Picture 15">
            <a:extLst>
              <a:ext uri="{FF2B5EF4-FFF2-40B4-BE49-F238E27FC236}">
                <a16:creationId xmlns:a16="http://schemas.microsoft.com/office/drawing/2014/main" id="{D28DE9B6-BDD2-BB4C-0EF8-3911E5A549F7}"/>
              </a:ext>
            </a:extLst>
          </p:cNvPr>
          <p:cNvPicPr>
            <a:picLocks noChangeAspect="1"/>
          </p:cNvPicPr>
          <p:nvPr/>
        </p:nvPicPr>
        <p:blipFill>
          <a:blip r:embed="rId3"/>
          <a:stretch>
            <a:fillRect/>
          </a:stretch>
        </p:blipFill>
        <p:spPr>
          <a:xfrm>
            <a:off x="4244361" y="1211262"/>
            <a:ext cx="3142034" cy="2114247"/>
          </a:xfrm>
          <a:prstGeom prst="rect">
            <a:avLst/>
          </a:prstGeom>
        </p:spPr>
      </p:pic>
      <p:pic>
        <p:nvPicPr>
          <p:cNvPr id="20" name="Picture 19">
            <a:extLst>
              <a:ext uri="{FF2B5EF4-FFF2-40B4-BE49-F238E27FC236}">
                <a16:creationId xmlns:a16="http://schemas.microsoft.com/office/drawing/2014/main" id="{712C6A52-8F7A-6171-D70F-EB91C781D032}"/>
              </a:ext>
            </a:extLst>
          </p:cNvPr>
          <p:cNvPicPr>
            <a:picLocks noChangeAspect="1"/>
          </p:cNvPicPr>
          <p:nvPr/>
        </p:nvPicPr>
        <p:blipFill>
          <a:blip r:embed="rId4"/>
          <a:stretch>
            <a:fillRect/>
          </a:stretch>
        </p:blipFill>
        <p:spPr>
          <a:xfrm>
            <a:off x="4244361" y="3428995"/>
            <a:ext cx="3142034" cy="2389738"/>
          </a:xfrm>
          <a:prstGeom prst="rect">
            <a:avLst/>
          </a:prstGeom>
        </p:spPr>
      </p:pic>
      <p:pic>
        <p:nvPicPr>
          <p:cNvPr id="3" name="Picture 2">
            <a:extLst>
              <a:ext uri="{FF2B5EF4-FFF2-40B4-BE49-F238E27FC236}">
                <a16:creationId xmlns:a16="http://schemas.microsoft.com/office/drawing/2014/main" id="{B536B929-38D0-2438-C5AC-AAC1E4F93AD8}"/>
              </a:ext>
            </a:extLst>
          </p:cNvPr>
          <p:cNvPicPr>
            <a:picLocks noChangeAspect="1"/>
          </p:cNvPicPr>
          <p:nvPr/>
        </p:nvPicPr>
        <p:blipFill>
          <a:blip r:embed="rId5"/>
          <a:stretch>
            <a:fillRect/>
          </a:stretch>
        </p:blipFill>
        <p:spPr>
          <a:xfrm>
            <a:off x="7546570" y="1211261"/>
            <a:ext cx="4128547" cy="2114247"/>
          </a:xfrm>
          <a:prstGeom prst="rect">
            <a:avLst/>
          </a:prstGeom>
        </p:spPr>
      </p:pic>
      <p:pic>
        <p:nvPicPr>
          <p:cNvPr id="24" name="Picture 23">
            <a:extLst>
              <a:ext uri="{FF2B5EF4-FFF2-40B4-BE49-F238E27FC236}">
                <a16:creationId xmlns:a16="http://schemas.microsoft.com/office/drawing/2014/main" id="{614B3F35-7D15-E258-6E2C-AFF6AE15D73F}"/>
              </a:ext>
            </a:extLst>
          </p:cNvPr>
          <p:cNvPicPr>
            <a:picLocks noChangeAspect="1"/>
          </p:cNvPicPr>
          <p:nvPr/>
        </p:nvPicPr>
        <p:blipFill>
          <a:blip r:embed="rId6"/>
          <a:stretch>
            <a:fillRect/>
          </a:stretch>
        </p:blipFill>
        <p:spPr>
          <a:xfrm>
            <a:off x="7546570" y="3428995"/>
            <a:ext cx="4128547" cy="2389737"/>
          </a:xfrm>
          <a:prstGeom prst="rect">
            <a:avLst/>
          </a:prstGeom>
        </p:spPr>
      </p:pic>
      <p:pic>
        <p:nvPicPr>
          <p:cNvPr id="5" name="Picture 4">
            <a:extLst>
              <a:ext uri="{FF2B5EF4-FFF2-40B4-BE49-F238E27FC236}">
                <a16:creationId xmlns:a16="http://schemas.microsoft.com/office/drawing/2014/main" id="{0BFF664E-66D9-BF75-A4B9-8BD186065476}"/>
              </a:ext>
            </a:extLst>
          </p:cNvPr>
          <p:cNvPicPr>
            <a:picLocks noChangeAspect="1"/>
          </p:cNvPicPr>
          <p:nvPr/>
        </p:nvPicPr>
        <p:blipFill>
          <a:blip r:embed="rId7"/>
          <a:stretch>
            <a:fillRect/>
          </a:stretch>
        </p:blipFill>
        <p:spPr>
          <a:xfrm>
            <a:off x="504407" y="3428995"/>
            <a:ext cx="3579779" cy="2389736"/>
          </a:xfrm>
          <a:prstGeom prst="rect">
            <a:avLst/>
          </a:prstGeom>
        </p:spPr>
      </p:pic>
      <p:pic>
        <p:nvPicPr>
          <p:cNvPr id="2" name="Picture 1">
            <a:extLst>
              <a:ext uri="{FF2B5EF4-FFF2-40B4-BE49-F238E27FC236}">
                <a16:creationId xmlns:a16="http://schemas.microsoft.com/office/drawing/2014/main" id="{560A3113-AD89-DD1F-90C6-4A4FAB6AD680}"/>
              </a:ext>
            </a:extLst>
          </p:cNvPr>
          <p:cNvPicPr>
            <a:picLocks noChangeAspect="1"/>
          </p:cNvPicPr>
          <p:nvPr/>
        </p:nvPicPr>
        <p:blipFill>
          <a:blip r:embed="rId2"/>
          <a:stretch>
            <a:fillRect/>
          </a:stretch>
        </p:blipFill>
        <p:spPr>
          <a:xfrm>
            <a:off x="504407" y="1211265"/>
            <a:ext cx="3579779" cy="2114247"/>
          </a:xfrm>
          <a:prstGeom prst="rect">
            <a:avLst/>
          </a:prstGeom>
        </p:spPr>
      </p:pic>
      <p:pic>
        <p:nvPicPr>
          <p:cNvPr id="4" name="Picture 3">
            <a:extLst>
              <a:ext uri="{FF2B5EF4-FFF2-40B4-BE49-F238E27FC236}">
                <a16:creationId xmlns:a16="http://schemas.microsoft.com/office/drawing/2014/main" id="{0891C043-2A3D-1564-38AC-2A6FD8BF1C68}"/>
              </a:ext>
            </a:extLst>
          </p:cNvPr>
          <p:cNvPicPr>
            <a:picLocks noChangeAspect="1"/>
          </p:cNvPicPr>
          <p:nvPr/>
        </p:nvPicPr>
        <p:blipFill>
          <a:blip r:embed="rId3"/>
          <a:stretch>
            <a:fillRect/>
          </a:stretch>
        </p:blipFill>
        <p:spPr>
          <a:xfrm>
            <a:off x="4244361" y="1211264"/>
            <a:ext cx="3142034" cy="2114247"/>
          </a:xfrm>
          <a:prstGeom prst="rect">
            <a:avLst/>
          </a:prstGeom>
        </p:spPr>
      </p:pic>
      <p:pic>
        <p:nvPicPr>
          <p:cNvPr id="6" name="Picture 5">
            <a:extLst>
              <a:ext uri="{FF2B5EF4-FFF2-40B4-BE49-F238E27FC236}">
                <a16:creationId xmlns:a16="http://schemas.microsoft.com/office/drawing/2014/main" id="{3610D2A8-6029-3B15-A839-077B37C8E84B}"/>
              </a:ext>
            </a:extLst>
          </p:cNvPr>
          <p:cNvPicPr>
            <a:picLocks noChangeAspect="1"/>
          </p:cNvPicPr>
          <p:nvPr/>
        </p:nvPicPr>
        <p:blipFill>
          <a:blip r:embed="rId4"/>
          <a:stretch>
            <a:fillRect/>
          </a:stretch>
        </p:blipFill>
        <p:spPr>
          <a:xfrm>
            <a:off x="4244361" y="3428997"/>
            <a:ext cx="3142034" cy="2389738"/>
          </a:xfrm>
          <a:prstGeom prst="rect">
            <a:avLst/>
          </a:prstGeom>
        </p:spPr>
      </p:pic>
      <p:pic>
        <p:nvPicPr>
          <p:cNvPr id="7" name="Picture 6">
            <a:extLst>
              <a:ext uri="{FF2B5EF4-FFF2-40B4-BE49-F238E27FC236}">
                <a16:creationId xmlns:a16="http://schemas.microsoft.com/office/drawing/2014/main" id="{F6EE419B-EE56-16C3-68BD-6C84DD87CAFC}"/>
              </a:ext>
            </a:extLst>
          </p:cNvPr>
          <p:cNvPicPr>
            <a:picLocks noChangeAspect="1"/>
          </p:cNvPicPr>
          <p:nvPr/>
        </p:nvPicPr>
        <p:blipFill>
          <a:blip r:embed="rId5"/>
          <a:stretch>
            <a:fillRect/>
          </a:stretch>
        </p:blipFill>
        <p:spPr>
          <a:xfrm>
            <a:off x="7546570" y="1211263"/>
            <a:ext cx="4128547" cy="2114247"/>
          </a:xfrm>
          <a:prstGeom prst="rect">
            <a:avLst/>
          </a:prstGeom>
        </p:spPr>
      </p:pic>
      <p:pic>
        <p:nvPicPr>
          <p:cNvPr id="8" name="Picture 7">
            <a:extLst>
              <a:ext uri="{FF2B5EF4-FFF2-40B4-BE49-F238E27FC236}">
                <a16:creationId xmlns:a16="http://schemas.microsoft.com/office/drawing/2014/main" id="{AE4A4F7F-C9F9-8DDB-9DB1-6FFDCECAA27E}"/>
              </a:ext>
            </a:extLst>
          </p:cNvPr>
          <p:cNvPicPr>
            <a:picLocks noChangeAspect="1"/>
          </p:cNvPicPr>
          <p:nvPr/>
        </p:nvPicPr>
        <p:blipFill>
          <a:blip r:embed="rId7"/>
          <a:stretch>
            <a:fillRect/>
          </a:stretch>
        </p:blipFill>
        <p:spPr>
          <a:xfrm>
            <a:off x="504407" y="3428997"/>
            <a:ext cx="3579779" cy="2389736"/>
          </a:xfrm>
          <a:prstGeom prst="rect">
            <a:avLst/>
          </a:prstGeom>
        </p:spPr>
      </p:pic>
    </p:spTree>
    <p:extLst>
      <p:ext uri="{BB962C8B-B14F-4D97-AF65-F5344CB8AC3E}">
        <p14:creationId xmlns:p14="http://schemas.microsoft.com/office/powerpoint/2010/main" val="853743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48F2E14-9FF5-502C-47FC-AEC4E1EC2023}"/>
              </a:ext>
            </a:extLst>
          </p:cNvPr>
          <p:cNvSpPr>
            <a:spLocks noGrp="1"/>
          </p:cNvSpPr>
          <p:nvPr>
            <p:ph type="title"/>
          </p:nvPr>
        </p:nvSpPr>
        <p:spPr>
          <a:xfrm>
            <a:off x="569913" y="228599"/>
            <a:ext cx="11020425" cy="1381125"/>
          </a:xfrm>
        </p:spPr>
        <p:txBody>
          <a:bodyPr/>
          <a:lstStyle/>
          <a:p>
            <a:pPr eaLnBrk="0" fontAlgn="auto" hangingPunct="0">
              <a:lnSpc>
                <a:spcPct val="100000"/>
              </a:lnSpc>
              <a:spcBef>
                <a:spcPts val="1000"/>
              </a:spcBef>
              <a:spcAft>
                <a:spcPts val="0"/>
              </a:spcAft>
              <a:defRPr/>
            </a:pPr>
            <a:r>
              <a:rPr lang="en-US" sz="3200" b="1" dirty="0">
                <a:solidFill>
                  <a:srgbClr val="1B4756"/>
                </a:solidFill>
                <a:latin typeface="Arial"/>
                <a:ea typeface="+mn-ea"/>
                <a:cs typeface="+mn-cs"/>
              </a:rPr>
              <a:t>The following sample preventative actions were listed in the incident notifications. Are all of these actions effective in stopping a repeat of the incidents?</a:t>
            </a:r>
          </a:p>
        </p:txBody>
      </p:sp>
      <p:sp>
        <p:nvSpPr>
          <p:cNvPr id="11" name="Content Placeholder 2">
            <a:extLst>
              <a:ext uri="{FF2B5EF4-FFF2-40B4-BE49-F238E27FC236}">
                <a16:creationId xmlns:a16="http://schemas.microsoft.com/office/drawing/2014/main" id="{04D4A3F3-7B55-8317-3D04-0A98BDB5CB1B}"/>
              </a:ext>
            </a:extLst>
          </p:cNvPr>
          <p:cNvSpPr>
            <a:spLocks noGrp="1"/>
          </p:cNvSpPr>
          <p:nvPr>
            <p:ph idx="1"/>
          </p:nvPr>
        </p:nvSpPr>
        <p:spPr>
          <a:xfrm>
            <a:off x="569913" y="1714500"/>
            <a:ext cx="11250612" cy="4162425"/>
          </a:xfrm>
        </p:spPr>
        <p:txBody>
          <a:bodyPr/>
          <a:lstStyle/>
          <a:p>
            <a:r>
              <a:rPr lang="en-AU" sz="1600" b="0" i="0" u="none" strike="noStrike" baseline="0" dirty="0">
                <a:solidFill>
                  <a:srgbClr val="000000"/>
                </a:solidFill>
                <a:latin typeface="Helv"/>
              </a:rPr>
              <a:t>Develop a working group with content experts. Develop a set of guidelines on when to cease operations and seek assistance. Determine what is the clear signal to stop and seek assistance.</a:t>
            </a:r>
          </a:p>
          <a:p>
            <a:r>
              <a:rPr lang="en-AU" sz="1600" dirty="0">
                <a:solidFill>
                  <a:srgbClr val="000000"/>
                </a:solidFill>
                <a:latin typeface="Helv"/>
              </a:rPr>
              <a:t>Counsel the operator.</a:t>
            </a:r>
          </a:p>
          <a:p>
            <a:r>
              <a:rPr lang="en-AU" sz="1600" b="0" i="0" u="none" strike="noStrike" baseline="0" dirty="0">
                <a:solidFill>
                  <a:srgbClr val="000000"/>
                </a:solidFill>
                <a:latin typeface="Helv"/>
              </a:rPr>
              <a:t>Review ongoing maintenance of bunds.</a:t>
            </a:r>
          </a:p>
          <a:p>
            <a:r>
              <a:rPr lang="en-AU" sz="1600" b="0" i="0" u="none" strike="noStrike" baseline="0" dirty="0">
                <a:solidFill>
                  <a:srgbClr val="000000"/>
                </a:solidFill>
                <a:latin typeface="Helv"/>
              </a:rPr>
              <a:t> Place sub-contractor </a:t>
            </a:r>
            <a:r>
              <a:rPr lang="en-AU" sz="1600" dirty="0">
                <a:solidFill>
                  <a:srgbClr val="000000"/>
                </a:solidFill>
                <a:latin typeface="Helv"/>
              </a:rPr>
              <a:t>under the direct control of the Maintenance Superintendent who approves JSAs and lift procedures.</a:t>
            </a:r>
          </a:p>
          <a:p>
            <a:r>
              <a:rPr lang="en-AU" sz="1600" dirty="0">
                <a:solidFill>
                  <a:srgbClr val="000000"/>
                </a:solidFill>
                <a:latin typeface="Helv"/>
              </a:rPr>
              <a:t>Undertake a thorough review of the Construction procedure to align to the intended construction methodology.</a:t>
            </a:r>
          </a:p>
          <a:p>
            <a:r>
              <a:rPr lang="en-AU" sz="1600" dirty="0">
                <a:solidFill>
                  <a:srgbClr val="000000"/>
                </a:solidFill>
                <a:latin typeface="Helv"/>
              </a:rPr>
              <a:t>Reset expectations and re-train the project team.</a:t>
            </a:r>
          </a:p>
          <a:p>
            <a:r>
              <a:rPr lang="en-AU" sz="1600" dirty="0">
                <a:solidFill>
                  <a:srgbClr val="000000"/>
                </a:solidFill>
                <a:latin typeface="Helv"/>
              </a:rPr>
              <a:t>Develop an  audible alert system so all road users will be able to alert each other of adherence to 4WD policy in pit.</a:t>
            </a:r>
          </a:p>
          <a:p>
            <a:r>
              <a:rPr lang="en-AU" sz="1600" dirty="0">
                <a:solidFill>
                  <a:srgbClr val="000000"/>
                </a:solidFill>
                <a:latin typeface="Helv"/>
              </a:rPr>
              <a:t>On </a:t>
            </a:r>
            <a:r>
              <a:rPr lang="en-AU" sz="1600" dirty="0" err="1">
                <a:solidFill>
                  <a:srgbClr val="000000"/>
                </a:solidFill>
                <a:latin typeface="Helv"/>
              </a:rPr>
              <a:t>moxys</a:t>
            </a:r>
            <a:r>
              <a:rPr lang="en-AU" sz="1600" dirty="0">
                <a:solidFill>
                  <a:srgbClr val="000000"/>
                </a:solidFill>
                <a:latin typeface="Helv"/>
              </a:rPr>
              <a:t>: speed limits to be confirmed as part of daily </a:t>
            </a:r>
            <a:r>
              <a:rPr lang="en-AU" sz="1600" dirty="0" err="1">
                <a:solidFill>
                  <a:srgbClr val="000000"/>
                </a:solidFill>
                <a:latin typeface="Helv"/>
              </a:rPr>
              <a:t>prestarts</a:t>
            </a:r>
            <a:r>
              <a:rPr lang="en-AU" sz="1600" dirty="0">
                <a:solidFill>
                  <a:srgbClr val="000000"/>
                </a:solidFill>
                <a:latin typeface="Helv"/>
              </a:rPr>
              <a:t>. Vehicle monitoring  systems fitted and actively monitored to all articulated trucks.</a:t>
            </a:r>
          </a:p>
          <a:p>
            <a:r>
              <a:rPr lang="en-AU" sz="1600" dirty="0">
                <a:solidFill>
                  <a:srgbClr val="000000"/>
                </a:solidFill>
                <a:latin typeface="Helv"/>
              </a:rPr>
              <a:t>Review prestart checklist to include “windscreen visibility”.</a:t>
            </a:r>
          </a:p>
          <a:p>
            <a:r>
              <a:rPr lang="en-AU" sz="1600" dirty="0">
                <a:solidFill>
                  <a:srgbClr val="000000"/>
                </a:solidFill>
                <a:latin typeface="Helv"/>
              </a:rPr>
              <a:t>Update SOP and TARP for watercart operations.</a:t>
            </a:r>
          </a:p>
        </p:txBody>
      </p:sp>
    </p:spTree>
    <p:extLst>
      <p:ext uri="{BB962C8B-B14F-4D97-AF65-F5344CB8AC3E}">
        <p14:creationId xmlns:p14="http://schemas.microsoft.com/office/powerpoint/2010/main" val="60730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7AD5BCC-13CA-F8A7-0DBB-08910D14F7B0}"/>
              </a:ext>
            </a:extLst>
          </p:cNvPr>
          <p:cNvSpPr>
            <a:spLocks noGrp="1"/>
          </p:cNvSpPr>
          <p:nvPr>
            <p:ph type="title"/>
          </p:nvPr>
        </p:nvSpPr>
        <p:spPr>
          <a:xfrm>
            <a:off x="569913" y="365125"/>
            <a:ext cx="11020425" cy="846138"/>
          </a:xfrm>
        </p:spPr>
        <p:txBody>
          <a:bodyPr/>
          <a:lstStyle/>
          <a:p>
            <a:r>
              <a:rPr lang="en-AU" sz="4000" b="1" dirty="0">
                <a:solidFill>
                  <a:srgbClr val="1B4756"/>
                </a:solidFill>
                <a:latin typeface="Arial"/>
                <a:ea typeface="+mn-ea"/>
                <a:cs typeface="+mn-cs"/>
              </a:rPr>
              <a:t>Incidents involving porta-power  cylinders</a:t>
            </a:r>
            <a:endParaRPr lang="en-US" sz="4000" dirty="0"/>
          </a:p>
        </p:txBody>
      </p:sp>
      <p:sp>
        <p:nvSpPr>
          <p:cNvPr id="11" name="Content Placeholder 2">
            <a:extLst>
              <a:ext uri="{FF2B5EF4-FFF2-40B4-BE49-F238E27FC236}">
                <a16:creationId xmlns:a16="http://schemas.microsoft.com/office/drawing/2014/main" id="{A0AAE75B-A8B7-227B-0BC0-8C25EE0CCD1B}"/>
              </a:ext>
            </a:extLst>
          </p:cNvPr>
          <p:cNvSpPr>
            <a:spLocks noGrp="1"/>
          </p:cNvSpPr>
          <p:nvPr>
            <p:ph idx="1"/>
          </p:nvPr>
        </p:nvSpPr>
        <p:spPr>
          <a:xfrm>
            <a:off x="485775" y="3179272"/>
            <a:ext cx="11268075" cy="2688127"/>
          </a:xfrm>
        </p:spPr>
        <p:txBody>
          <a:bodyPr/>
          <a:lstStyle/>
          <a:p>
            <a:r>
              <a:rPr lang="en-US" sz="1700" dirty="0"/>
              <a:t>Numerous incidents have been reported involving the miss-use of porta-power units. </a:t>
            </a:r>
          </a:p>
          <a:p>
            <a:r>
              <a:rPr lang="en-US" sz="1700" dirty="0"/>
              <a:t>Some of the Do’s and Don’ts applicable to the use of Porta Power units are highlighted below. Failure to comply with the OEM procedures and site based SWPs may have contributed to mine site incidents involving this equipment:</a:t>
            </a:r>
          </a:p>
          <a:p>
            <a:pPr>
              <a:buClr>
                <a:srgbClr val="00B050"/>
              </a:buClr>
              <a:buFont typeface="Wingdings" panose="05000000000000000000" pitchFamily="2" charset="2"/>
              <a:buChar char="ü"/>
            </a:pPr>
            <a:r>
              <a:rPr lang="en-US" sz="1700" dirty="0"/>
              <a:t>Do provide a level and solid support for jack base, entire jack must be in contact with the load, provide a cylinder saddle to prevent plunger mushrooming, protect cylinder threads for use with attachments, keep hydraulic equipment away from heat above 65 degrees C. Use dust caps on couplers. Release pressure fully and retract cylinder before detaching hoses. Always check jacks, hoses, couplings, cylinder plunger for potentially dangerous conditions.</a:t>
            </a:r>
          </a:p>
          <a:p>
            <a:pPr>
              <a:buClr>
                <a:srgbClr val="FF0000"/>
              </a:buClr>
              <a:buFont typeface="Calibri" panose="020F0502020204030204" pitchFamily="34" charset="0"/>
              <a:buChar char="×"/>
            </a:pPr>
            <a:r>
              <a:rPr lang="en-US" sz="1700" dirty="0"/>
              <a:t>Don’t override factory settings of relief valves. Don’t use handle extenders. Don’t use force to close release valve. Don’t overfill ram above recommended oil level. Don’t ever put any part of your body under a suspended load without cribbing it.</a:t>
            </a:r>
          </a:p>
        </p:txBody>
      </p:sp>
      <p:pic>
        <p:nvPicPr>
          <p:cNvPr id="3" name="Picture 2">
            <a:extLst>
              <a:ext uri="{FF2B5EF4-FFF2-40B4-BE49-F238E27FC236}">
                <a16:creationId xmlns:a16="http://schemas.microsoft.com/office/drawing/2014/main" id="{295CD33B-1B39-1F7F-877B-F93A0434FDFE}"/>
              </a:ext>
            </a:extLst>
          </p:cNvPr>
          <p:cNvPicPr>
            <a:picLocks noChangeAspect="1"/>
          </p:cNvPicPr>
          <p:nvPr/>
        </p:nvPicPr>
        <p:blipFill>
          <a:blip r:embed="rId2"/>
          <a:stretch>
            <a:fillRect/>
          </a:stretch>
        </p:blipFill>
        <p:spPr>
          <a:xfrm>
            <a:off x="909393" y="1367936"/>
            <a:ext cx="3711087" cy="1740877"/>
          </a:xfrm>
          <a:prstGeom prst="rect">
            <a:avLst/>
          </a:prstGeom>
          <a:effectLst>
            <a:softEdge rad="0"/>
          </a:effectLst>
        </p:spPr>
      </p:pic>
      <p:pic>
        <p:nvPicPr>
          <p:cNvPr id="5" name="Picture 4">
            <a:extLst>
              <a:ext uri="{FF2B5EF4-FFF2-40B4-BE49-F238E27FC236}">
                <a16:creationId xmlns:a16="http://schemas.microsoft.com/office/drawing/2014/main" id="{0832FD2D-479C-1503-D4C1-607A1D4E021A}"/>
              </a:ext>
            </a:extLst>
          </p:cNvPr>
          <p:cNvPicPr>
            <a:picLocks noChangeAspect="1"/>
          </p:cNvPicPr>
          <p:nvPr/>
        </p:nvPicPr>
        <p:blipFill>
          <a:blip r:embed="rId3"/>
          <a:stretch>
            <a:fillRect/>
          </a:stretch>
        </p:blipFill>
        <p:spPr>
          <a:xfrm>
            <a:off x="4831985" y="1367446"/>
            <a:ext cx="3711087" cy="1740878"/>
          </a:xfrm>
          <a:prstGeom prst="rect">
            <a:avLst/>
          </a:prstGeom>
        </p:spPr>
      </p:pic>
      <p:pic>
        <p:nvPicPr>
          <p:cNvPr id="7" name="Picture 6">
            <a:extLst>
              <a:ext uri="{FF2B5EF4-FFF2-40B4-BE49-F238E27FC236}">
                <a16:creationId xmlns:a16="http://schemas.microsoft.com/office/drawing/2014/main" id="{E1FB1BEA-B55F-712F-F0B4-B539F0758EAB}"/>
              </a:ext>
            </a:extLst>
          </p:cNvPr>
          <p:cNvPicPr>
            <a:picLocks noChangeAspect="1"/>
          </p:cNvPicPr>
          <p:nvPr/>
        </p:nvPicPr>
        <p:blipFill>
          <a:blip r:embed="rId4"/>
          <a:stretch>
            <a:fillRect/>
          </a:stretch>
        </p:blipFill>
        <p:spPr>
          <a:xfrm>
            <a:off x="8754576" y="1366957"/>
            <a:ext cx="1951523" cy="1740878"/>
          </a:xfrm>
          <a:prstGeom prst="rect">
            <a:avLst/>
          </a:prstGeom>
        </p:spPr>
      </p:pic>
    </p:spTree>
    <p:extLst>
      <p:ext uri="{BB962C8B-B14F-4D97-AF65-F5344CB8AC3E}">
        <p14:creationId xmlns:p14="http://schemas.microsoft.com/office/powerpoint/2010/main" val="3106835868"/>
      </p:ext>
    </p:extLst>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E85C5291-52AA-4D6E-BEF2-4A65E708176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9CB6F705-DBF0-4173-89BB-2CABF4A72387}"/>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9106F2F7-FFF5-4CB1-9D18-AAFC782F6EB4}"/>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 BP 09 Serious Accident Compliance Meeting 23 07 2020" id="{12C210EF-3D45-4454-852E-6CF828AF77B1}" vid="{676B0E9B-124A-4626-85D3-C0FDC41AA215}"/>
    </a:ext>
  </a:extLst>
</a:theme>
</file>

<file path=ppt/theme/theme5.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Coal-widePPT-template (1)</Template>
  <TotalTime>0</TotalTime>
  <Words>1173</Words>
  <Application>Microsoft Office PowerPoint</Application>
  <PresentationFormat>Widescreen</PresentationFormat>
  <Paragraphs>89</Paragraphs>
  <Slides>11</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11</vt:i4>
      </vt:variant>
    </vt:vector>
  </HeadingPairs>
  <TitlesOfParts>
    <vt:vector size="24" baseType="lpstr">
      <vt:lpstr>Arial</vt:lpstr>
      <vt:lpstr>Calibri</vt:lpstr>
      <vt:lpstr>Calibri Light</vt:lpstr>
      <vt:lpstr>Garamond</vt:lpstr>
      <vt:lpstr>Helv</vt:lpstr>
      <vt:lpstr>Lato</vt:lpstr>
      <vt:lpstr>Symbol</vt:lpstr>
      <vt:lpstr>Wingdings</vt:lpstr>
      <vt:lpstr>1_Custom Design</vt:lpstr>
      <vt:lpstr>Custom Design</vt:lpstr>
      <vt:lpstr>2_Custom Design</vt:lpstr>
      <vt:lpstr>3_Custom Design</vt:lpstr>
      <vt:lpstr>Organic</vt:lpstr>
      <vt:lpstr>March 2024 Incident periodical</vt:lpstr>
      <vt:lpstr>Risk Control Effectiveness</vt:lpstr>
      <vt:lpstr>CMWs interaction with ventilation control devices (VCDs)</vt:lpstr>
      <vt:lpstr>CMWs interaction with VCDs</vt:lpstr>
      <vt:lpstr>CMWs interaction with VCDs</vt:lpstr>
      <vt:lpstr>Equipment rollovers in opencut and underground coal mines</vt:lpstr>
      <vt:lpstr>Equipment rollovers in opencut and underground coal mines</vt:lpstr>
      <vt:lpstr>The following sample preventative actions were listed in the incident notifications. Are all of these actions effective in stopping a repeat of the incidents?</vt:lpstr>
      <vt:lpstr>Incidents involving porta-power  cylinders</vt:lpstr>
      <vt:lpstr>Coal Statistics – for Financial Year to Date 2023-2024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2020-09-02T00:47:02Z</dcterms:created>
  <dcterms:modified xsi:type="dcterms:W3CDTF">2024-03-20T01:11:29Z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 AutoSave">
    <vt:lpwstr/>
  </property>
</Properties>
</file>