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3670" r:id="rId2"/>
    <p:sldMasterId id="2147483688" r:id="rId3"/>
    <p:sldMasterId id="2147483691" r:id="rId4"/>
  </p:sldMasterIdLst>
  <p:notesMasterIdLst>
    <p:notesMasterId r:id="rId27"/>
  </p:notesMasterIdLst>
  <p:sldIdLst>
    <p:sldId id="274" r:id="rId5"/>
    <p:sldId id="289" r:id="rId6"/>
    <p:sldId id="265" r:id="rId7"/>
    <p:sldId id="285" r:id="rId8"/>
    <p:sldId id="286" r:id="rId9"/>
    <p:sldId id="275" r:id="rId10"/>
    <p:sldId id="276" r:id="rId11"/>
    <p:sldId id="277" r:id="rId12"/>
    <p:sldId id="278" r:id="rId13"/>
    <p:sldId id="279" r:id="rId14"/>
    <p:sldId id="287" r:id="rId15"/>
    <p:sldId id="291" r:id="rId16"/>
    <p:sldId id="293" r:id="rId17"/>
    <p:sldId id="294" r:id="rId18"/>
    <p:sldId id="295" r:id="rId19"/>
    <p:sldId id="296" r:id="rId20"/>
    <p:sldId id="297" r:id="rId21"/>
    <p:sldId id="298" r:id="rId22"/>
    <p:sldId id="299" r:id="rId23"/>
    <p:sldId id="300" r:id="rId24"/>
    <p:sldId id="301" r:id="rId25"/>
    <p:sldId id="302"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7648AD-F4FB-4EEB-AA27-8561D46BADF8}">
          <p14:sldIdLst>
            <p14:sldId id="274"/>
            <p14:sldId id="289"/>
            <p14:sldId id="265"/>
            <p14:sldId id="285"/>
            <p14:sldId id="286"/>
            <p14:sldId id="275"/>
            <p14:sldId id="276"/>
            <p14:sldId id="277"/>
            <p14:sldId id="278"/>
            <p14:sldId id="279"/>
            <p14:sldId id="287"/>
            <p14:sldId id="291"/>
            <p14:sldId id="293"/>
            <p14:sldId id="294"/>
            <p14:sldId id="295"/>
            <p14:sldId id="296"/>
            <p14:sldId id="297"/>
            <p14:sldId id="298"/>
            <p14:sldId id="299"/>
            <p14:sldId id="300"/>
            <p14:sldId id="301"/>
            <p14:sldId id="3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37D"/>
    <a:srgbClr val="295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60"/>
  </p:normalViewPr>
  <p:slideViewPr>
    <p:cSldViewPr snapToGrid="0">
      <p:cViewPr varScale="1">
        <p:scale>
          <a:sx n="67" d="100"/>
          <a:sy n="67" d="100"/>
        </p:scale>
        <p:origin x="5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96AD3-7F91-4670-8C70-F429E75BA57A}"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6E050000-0642-49E2-81DC-7696EDEF9DF4}">
      <dgm:prSet/>
      <dgm:spPr/>
      <dgm:t>
        <a:bodyPr/>
        <a:lstStyle/>
        <a:p>
          <a:r>
            <a:rPr lang="en-AU" dirty="0"/>
            <a:t>Site Senior Executive</a:t>
          </a:r>
        </a:p>
      </dgm:t>
    </dgm:pt>
    <dgm:pt modelId="{C29DD903-4894-4F37-AFDD-76AD4FC232EA}" type="parTrans" cxnId="{088165F1-5BE8-4FB6-81B2-6D847703F3D6}">
      <dgm:prSet/>
      <dgm:spPr/>
      <dgm:t>
        <a:bodyPr/>
        <a:lstStyle/>
        <a:p>
          <a:endParaRPr lang="en-AU"/>
        </a:p>
      </dgm:t>
    </dgm:pt>
    <dgm:pt modelId="{F2F6BC0A-ACE4-4359-86EC-EBFCF8FF725B}" type="sibTrans" cxnId="{088165F1-5BE8-4FB6-81B2-6D847703F3D6}">
      <dgm:prSet/>
      <dgm:spPr/>
      <dgm:t>
        <a:bodyPr/>
        <a:lstStyle/>
        <a:p>
          <a:endParaRPr lang="en-AU"/>
        </a:p>
      </dgm:t>
    </dgm:pt>
    <dgm:pt modelId="{922DEACF-68AA-47BC-8BC6-2B7586A26C84}">
      <dgm:prSet/>
      <dgm:spPr/>
      <dgm:t>
        <a:bodyPr/>
        <a:lstStyle/>
        <a:p>
          <a:r>
            <a:rPr lang="en-AU" dirty="0"/>
            <a:t>Ensure the mine’s SHMS contains effective specifications for the design and construction of mine roads as per the requirements of Section 128 of the Qld Coal Mining Safety &amp; Health Regulation 2017 and Recognised Standard #19.</a:t>
          </a:r>
        </a:p>
      </dgm:t>
    </dgm:pt>
    <dgm:pt modelId="{01E5612C-4AEE-4AFD-9EB8-F6BF44EC32F8}" type="parTrans" cxnId="{A3DD7011-A2D5-4C26-AA8C-A5A4528876FE}">
      <dgm:prSet/>
      <dgm:spPr/>
      <dgm:t>
        <a:bodyPr/>
        <a:lstStyle/>
        <a:p>
          <a:endParaRPr lang="en-AU"/>
        </a:p>
      </dgm:t>
    </dgm:pt>
    <dgm:pt modelId="{76E568A9-85EA-420F-8000-E4361FF3B653}" type="sibTrans" cxnId="{A3DD7011-A2D5-4C26-AA8C-A5A4528876FE}">
      <dgm:prSet/>
      <dgm:spPr/>
      <dgm:t>
        <a:bodyPr/>
        <a:lstStyle/>
        <a:p>
          <a:endParaRPr lang="en-AU"/>
        </a:p>
      </dgm:t>
    </dgm:pt>
    <dgm:pt modelId="{A638A576-6944-426E-AF94-CA50D24EC7E4}">
      <dgm:prSet/>
      <dgm:spPr/>
      <dgm:t>
        <a:bodyPr/>
        <a:lstStyle/>
        <a:p>
          <a:r>
            <a:rPr lang="en-AU" dirty="0"/>
            <a:t>Supervisors / OCE’s </a:t>
          </a:r>
        </a:p>
      </dgm:t>
    </dgm:pt>
    <dgm:pt modelId="{622D24D2-039D-4ABA-809C-CA04A232D7E4}" type="parTrans" cxnId="{2BCEB81A-F243-453C-9CBD-D2E9F365C46E}">
      <dgm:prSet/>
      <dgm:spPr/>
      <dgm:t>
        <a:bodyPr/>
        <a:lstStyle/>
        <a:p>
          <a:endParaRPr lang="en-AU"/>
        </a:p>
      </dgm:t>
    </dgm:pt>
    <dgm:pt modelId="{4963F558-6680-475D-9D8E-81B02A6F693D}" type="sibTrans" cxnId="{2BCEB81A-F243-453C-9CBD-D2E9F365C46E}">
      <dgm:prSet/>
      <dgm:spPr/>
      <dgm:t>
        <a:bodyPr/>
        <a:lstStyle/>
        <a:p>
          <a:endParaRPr lang="en-AU"/>
        </a:p>
      </dgm:t>
    </dgm:pt>
    <dgm:pt modelId="{91ACB1A9-2FD5-468E-BF82-16F2D15F6575}">
      <dgm:prSet/>
      <dgm:spPr/>
      <dgm:t>
        <a:bodyPr/>
        <a:lstStyle/>
        <a:p>
          <a:r>
            <a:rPr lang="en-AU" dirty="0"/>
            <a:t>Carry out routine inspections of their respective work areas, including mine roads.</a:t>
          </a:r>
        </a:p>
      </dgm:t>
    </dgm:pt>
    <dgm:pt modelId="{8B6B63F0-120A-4886-B12C-DE0A2F94AAB0}" type="parTrans" cxnId="{6FE25E83-9DC8-4FF2-B67C-D3C6D6223DA1}">
      <dgm:prSet/>
      <dgm:spPr/>
      <dgm:t>
        <a:bodyPr/>
        <a:lstStyle/>
        <a:p>
          <a:endParaRPr lang="en-AU"/>
        </a:p>
      </dgm:t>
    </dgm:pt>
    <dgm:pt modelId="{0014D6DA-5372-4F37-A091-6DBDA20C8C52}" type="sibTrans" cxnId="{6FE25E83-9DC8-4FF2-B67C-D3C6D6223DA1}">
      <dgm:prSet/>
      <dgm:spPr/>
      <dgm:t>
        <a:bodyPr/>
        <a:lstStyle/>
        <a:p>
          <a:endParaRPr lang="en-AU"/>
        </a:p>
      </dgm:t>
    </dgm:pt>
    <dgm:pt modelId="{A1095E2D-D594-4DAE-A626-30C6FCFED9E5}">
      <dgm:prSet/>
      <dgm:spPr/>
      <dgm:t>
        <a:bodyPr/>
        <a:lstStyle/>
        <a:p>
          <a:r>
            <a:rPr lang="en-AU" dirty="0"/>
            <a:t>Coal mine workers </a:t>
          </a:r>
        </a:p>
      </dgm:t>
    </dgm:pt>
    <dgm:pt modelId="{89F483AB-4CED-452E-A08E-B909828E404A}" type="parTrans" cxnId="{31532DCC-1B61-4823-8263-AF3417E8E1E3}">
      <dgm:prSet/>
      <dgm:spPr/>
      <dgm:t>
        <a:bodyPr/>
        <a:lstStyle/>
        <a:p>
          <a:endParaRPr lang="en-AU"/>
        </a:p>
      </dgm:t>
    </dgm:pt>
    <dgm:pt modelId="{B5058ADD-D66A-406A-964F-85699546119C}" type="sibTrans" cxnId="{31532DCC-1B61-4823-8263-AF3417E8E1E3}">
      <dgm:prSet/>
      <dgm:spPr/>
      <dgm:t>
        <a:bodyPr/>
        <a:lstStyle/>
        <a:p>
          <a:endParaRPr lang="en-AU"/>
        </a:p>
      </dgm:t>
    </dgm:pt>
    <dgm:pt modelId="{F42C024D-1078-4675-AC54-7F92F146B31C}">
      <dgm:prSet/>
      <dgm:spPr/>
      <dgm:t>
        <a:bodyPr/>
        <a:lstStyle/>
        <a:p>
          <a:r>
            <a:rPr lang="en-AU" dirty="0"/>
            <a:t>Carry out inspections of their work area prior to commencing work.</a:t>
          </a:r>
        </a:p>
      </dgm:t>
    </dgm:pt>
    <dgm:pt modelId="{1EB1A17F-DE77-44F7-A2D5-BB65A04A7DA2}" type="parTrans" cxnId="{F8B3A4D0-0FAA-47FD-8C78-2AE74BCE25E9}">
      <dgm:prSet/>
      <dgm:spPr/>
      <dgm:t>
        <a:bodyPr/>
        <a:lstStyle/>
        <a:p>
          <a:endParaRPr lang="en-AU"/>
        </a:p>
      </dgm:t>
    </dgm:pt>
    <dgm:pt modelId="{8894C98A-F966-4A92-8DBE-484330CAED47}" type="sibTrans" cxnId="{F8B3A4D0-0FAA-47FD-8C78-2AE74BCE25E9}">
      <dgm:prSet/>
      <dgm:spPr/>
      <dgm:t>
        <a:bodyPr/>
        <a:lstStyle/>
        <a:p>
          <a:endParaRPr lang="en-AU"/>
        </a:p>
      </dgm:t>
    </dgm:pt>
    <dgm:pt modelId="{E93B1E94-C13F-41E1-AA98-CB769160B5B9}">
      <dgm:prSet/>
      <dgm:spPr/>
      <dgm:t>
        <a:bodyPr/>
        <a:lstStyle/>
        <a:p>
          <a:endParaRPr lang="en-AU" dirty="0"/>
        </a:p>
      </dgm:t>
    </dgm:pt>
    <dgm:pt modelId="{0D0A2126-98BD-4406-BC18-7E91FD3410C0}" type="parTrans" cxnId="{E8CA008E-37F0-4DD3-A1B7-C10C821B92A0}">
      <dgm:prSet/>
      <dgm:spPr/>
      <dgm:t>
        <a:bodyPr/>
        <a:lstStyle/>
        <a:p>
          <a:endParaRPr lang="en-AU"/>
        </a:p>
      </dgm:t>
    </dgm:pt>
    <dgm:pt modelId="{77CBCBEB-85C7-4E4B-842A-73F8DE98F740}" type="sibTrans" cxnId="{E8CA008E-37F0-4DD3-A1B7-C10C821B92A0}">
      <dgm:prSet/>
      <dgm:spPr/>
      <dgm:t>
        <a:bodyPr/>
        <a:lstStyle/>
        <a:p>
          <a:endParaRPr lang="en-AU"/>
        </a:p>
      </dgm:t>
    </dgm:pt>
    <dgm:pt modelId="{5BA14206-999D-4DCB-B686-41A1DF5EC47B}">
      <dgm:prSet/>
      <dgm:spPr/>
      <dgm:t>
        <a:bodyPr/>
        <a:lstStyle/>
        <a:p>
          <a:endParaRPr lang="en-AU" dirty="0"/>
        </a:p>
      </dgm:t>
    </dgm:pt>
    <dgm:pt modelId="{7CB2AA89-F414-4070-A6EE-2B065DB49141}" type="parTrans" cxnId="{8EA1FAE7-6D0F-46FD-B3E2-0331AE86E282}">
      <dgm:prSet/>
      <dgm:spPr/>
      <dgm:t>
        <a:bodyPr/>
        <a:lstStyle/>
        <a:p>
          <a:endParaRPr lang="en-AU"/>
        </a:p>
      </dgm:t>
    </dgm:pt>
    <dgm:pt modelId="{24F97C0D-7A7B-4CE0-8D0E-0280243F5D8B}" type="sibTrans" cxnId="{8EA1FAE7-6D0F-46FD-B3E2-0331AE86E282}">
      <dgm:prSet/>
      <dgm:spPr/>
      <dgm:t>
        <a:bodyPr/>
        <a:lstStyle/>
        <a:p>
          <a:endParaRPr lang="en-AU"/>
        </a:p>
      </dgm:t>
    </dgm:pt>
    <dgm:pt modelId="{10D2B409-5F12-4ADD-9A59-EBA79C3C230F}">
      <dgm:prSet/>
      <dgm:spPr/>
      <dgm:t>
        <a:bodyPr/>
        <a:lstStyle/>
        <a:p>
          <a:r>
            <a:rPr lang="en-AU" dirty="0"/>
            <a:t>Immediately report any hazards / defects that can cause harm to a person’s safety and health.</a:t>
          </a:r>
        </a:p>
      </dgm:t>
    </dgm:pt>
    <dgm:pt modelId="{A58A2942-9BE1-4064-BF07-C66B4EF4AF80}" type="parTrans" cxnId="{854D9938-3F88-44A7-A64F-16A7E6447C2F}">
      <dgm:prSet/>
      <dgm:spPr/>
      <dgm:t>
        <a:bodyPr/>
        <a:lstStyle/>
        <a:p>
          <a:endParaRPr lang="en-AU"/>
        </a:p>
      </dgm:t>
    </dgm:pt>
    <dgm:pt modelId="{8114D12B-75E1-4995-9CE5-72DD6687910C}" type="sibTrans" cxnId="{854D9938-3F88-44A7-A64F-16A7E6447C2F}">
      <dgm:prSet/>
      <dgm:spPr/>
      <dgm:t>
        <a:bodyPr/>
        <a:lstStyle/>
        <a:p>
          <a:endParaRPr lang="en-AU"/>
        </a:p>
      </dgm:t>
    </dgm:pt>
    <dgm:pt modelId="{479AAFB6-2374-4F3E-BDF2-FB0678DF25B1}">
      <dgm:prSet/>
      <dgm:spPr/>
      <dgm:t>
        <a:bodyPr/>
        <a:lstStyle/>
        <a:p>
          <a:r>
            <a:rPr lang="en-AU" dirty="0"/>
            <a:t>Ensure any abnormalities / defects in mine roads are dealt with as per the requirements of Section 107 Qld Coal Mining Safety &amp; Health Regulation 2017.</a:t>
          </a:r>
        </a:p>
      </dgm:t>
    </dgm:pt>
    <dgm:pt modelId="{817CF6B9-204D-4E9D-83F7-5CAFCD67B321}" type="parTrans" cxnId="{EE27EE5A-D973-4C29-BE9C-8EA9B6D6E3E3}">
      <dgm:prSet/>
      <dgm:spPr/>
    </dgm:pt>
    <dgm:pt modelId="{FDAF1434-3E61-43A6-89E4-8EE271E961A1}" type="sibTrans" cxnId="{EE27EE5A-D973-4C29-BE9C-8EA9B6D6E3E3}">
      <dgm:prSet/>
      <dgm:spPr/>
    </dgm:pt>
    <dgm:pt modelId="{F20E61EE-D992-4761-86DB-F766CF3294C9}" type="pres">
      <dgm:prSet presAssocID="{5E896AD3-7F91-4670-8C70-F429E75BA57A}" presName="diagram" presStyleCnt="0">
        <dgm:presLayoutVars>
          <dgm:dir/>
          <dgm:animLvl val="lvl"/>
          <dgm:resizeHandles val="exact"/>
        </dgm:presLayoutVars>
      </dgm:prSet>
      <dgm:spPr/>
    </dgm:pt>
    <dgm:pt modelId="{F7413D56-8A91-4B60-B479-B0B8C44BEDB6}" type="pres">
      <dgm:prSet presAssocID="{6E050000-0642-49E2-81DC-7696EDEF9DF4}" presName="compNode" presStyleCnt="0"/>
      <dgm:spPr/>
    </dgm:pt>
    <dgm:pt modelId="{D61937F9-064E-4AEE-AC79-0371F004783C}" type="pres">
      <dgm:prSet presAssocID="{6E050000-0642-49E2-81DC-7696EDEF9DF4}" presName="childRect" presStyleLbl="bgAcc1" presStyleIdx="0" presStyleCnt="3" custLinFactNeighborX="1145">
        <dgm:presLayoutVars>
          <dgm:bulletEnabled val="1"/>
        </dgm:presLayoutVars>
      </dgm:prSet>
      <dgm:spPr/>
    </dgm:pt>
    <dgm:pt modelId="{8D448FBE-1583-425E-86A6-8BFB9A45772D}" type="pres">
      <dgm:prSet presAssocID="{6E050000-0642-49E2-81DC-7696EDEF9DF4}" presName="parentText" presStyleLbl="node1" presStyleIdx="0" presStyleCnt="0">
        <dgm:presLayoutVars>
          <dgm:chMax val="0"/>
          <dgm:bulletEnabled val="1"/>
        </dgm:presLayoutVars>
      </dgm:prSet>
      <dgm:spPr/>
    </dgm:pt>
    <dgm:pt modelId="{960B93B4-B242-4DD6-9B99-45829B3A5AA0}" type="pres">
      <dgm:prSet presAssocID="{6E050000-0642-49E2-81DC-7696EDEF9DF4}" presName="parentRect" presStyleLbl="alignNode1" presStyleIdx="0" presStyleCnt="3" custLinFactNeighborX="1145"/>
      <dgm:spPr/>
    </dgm:pt>
    <dgm:pt modelId="{F37CA99D-EB48-46DE-B245-C9873E5412C1}" type="pres">
      <dgm:prSet presAssocID="{6E050000-0642-49E2-81DC-7696EDEF9DF4}" presName="adorn" presStyleLbl="fgAccFollowNode1" presStyleIdx="0" presStyleCnt="3" custLinFactNeighborX="32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839CD6BF-2D07-47B8-9A5E-DDBA541D2642}" type="pres">
      <dgm:prSet presAssocID="{F2F6BC0A-ACE4-4359-86EC-EBFCF8FF725B}" presName="sibTrans" presStyleLbl="sibTrans2D1" presStyleIdx="0" presStyleCnt="0"/>
      <dgm:spPr/>
    </dgm:pt>
    <dgm:pt modelId="{FDE7902A-5F5D-4D91-B8F9-B8279E43458F}" type="pres">
      <dgm:prSet presAssocID="{A638A576-6944-426E-AF94-CA50D24EC7E4}" presName="compNode" presStyleCnt="0"/>
      <dgm:spPr/>
    </dgm:pt>
    <dgm:pt modelId="{A97E7C37-44AE-40A2-A004-40CB033414D1}" type="pres">
      <dgm:prSet presAssocID="{A638A576-6944-426E-AF94-CA50D24EC7E4}" presName="childRect" presStyleLbl="bgAcc1" presStyleIdx="1" presStyleCnt="3">
        <dgm:presLayoutVars>
          <dgm:bulletEnabled val="1"/>
        </dgm:presLayoutVars>
      </dgm:prSet>
      <dgm:spPr/>
    </dgm:pt>
    <dgm:pt modelId="{13D67116-1C8A-43E3-80F0-10847645E08F}" type="pres">
      <dgm:prSet presAssocID="{A638A576-6944-426E-AF94-CA50D24EC7E4}" presName="parentText" presStyleLbl="node1" presStyleIdx="0" presStyleCnt="0">
        <dgm:presLayoutVars>
          <dgm:chMax val="0"/>
          <dgm:bulletEnabled val="1"/>
        </dgm:presLayoutVars>
      </dgm:prSet>
      <dgm:spPr/>
    </dgm:pt>
    <dgm:pt modelId="{5DEED22C-9D3F-40EF-BD29-C64E328F91DC}" type="pres">
      <dgm:prSet presAssocID="{A638A576-6944-426E-AF94-CA50D24EC7E4}" presName="parentRect" presStyleLbl="alignNode1" presStyleIdx="1" presStyleCnt="3"/>
      <dgm:spPr/>
    </dgm:pt>
    <dgm:pt modelId="{84197519-728B-4A4E-91C5-F56FFD28C0CC}" type="pres">
      <dgm:prSet presAssocID="{A638A576-6944-426E-AF94-CA50D24EC7E4}"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EDD9E44-6CC4-4197-BED8-92C0A46158F8}" type="pres">
      <dgm:prSet presAssocID="{4963F558-6680-475D-9D8E-81B02A6F693D}" presName="sibTrans" presStyleLbl="sibTrans2D1" presStyleIdx="0" presStyleCnt="0"/>
      <dgm:spPr/>
    </dgm:pt>
    <dgm:pt modelId="{70D25DC0-6270-462F-940A-2EB077B7C488}" type="pres">
      <dgm:prSet presAssocID="{A1095E2D-D594-4DAE-A626-30C6FCFED9E5}" presName="compNode" presStyleCnt="0"/>
      <dgm:spPr/>
    </dgm:pt>
    <dgm:pt modelId="{B0E44F2C-680D-4319-94A2-5A86BF4DC475}" type="pres">
      <dgm:prSet presAssocID="{A1095E2D-D594-4DAE-A626-30C6FCFED9E5}" presName="childRect" presStyleLbl="bgAcc1" presStyleIdx="2" presStyleCnt="3" custLinFactNeighborX="-236" custLinFactNeighborY="-316">
        <dgm:presLayoutVars>
          <dgm:bulletEnabled val="1"/>
        </dgm:presLayoutVars>
      </dgm:prSet>
      <dgm:spPr/>
    </dgm:pt>
    <dgm:pt modelId="{6AC095D7-C096-4F0D-A861-62E32EA55B07}" type="pres">
      <dgm:prSet presAssocID="{A1095E2D-D594-4DAE-A626-30C6FCFED9E5}" presName="parentText" presStyleLbl="node1" presStyleIdx="0" presStyleCnt="0">
        <dgm:presLayoutVars>
          <dgm:chMax val="0"/>
          <dgm:bulletEnabled val="1"/>
        </dgm:presLayoutVars>
      </dgm:prSet>
      <dgm:spPr/>
    </dgm:pt>
    <dgm:pt modelId="{CAEBDAFE-100F-4433-82D2-1AD87D3D62DA}" type="pres">
      <dgm:prSet presAssocID="{A1095E2D-D594-4DAE-A626-30C6FCFED9E5}" presName="parentRect" presStyleLbl="alignNode1" presStyleIdx="2" presStyleCnt="3"/>
      <dgm:spPr/>
    </dgm:pt>
    <dgm:pt modelId="{02E478B0-0DFA-44A2-AB0C-9FCBB438A171}" type="pres">
      <dgm:prSet presAssocID="{A1095E2D-D594-4DAE-A626-30C6FCFED9E5}"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3DD7011-A2D5-4C26-AA8C-A5A4528876FE}" srcId="{6E050000-0642-49E2-81DC-7696EDEF9DF4}" destId="{922DEACF-68AA-47BC-8BC6-2B7586A26C84}" srcOrd="0" destOrd="0" parTransId="{01E5612C-4AEE-4AFD-9EB8-F6BF44EC32F8}" sibTransId="{76E568A9-85EA-420F-8000-E4361FF3B653}"/>
    <dgm:cxn modelId="{2BCEB81A-F243-453C-9CBD-D2E9F365C46E}" srcId="{5E896AD3-7F91-4670-8C70-F429E75BA57A}" destId="{A638A576-6944-426E-AF94-CA50D24EC7E4}" srcOrd="1" destOrd="0" parTransId="{622D24D2-039D-4ABA-809C-CA04A232D7E4}" sibTransId="{4963F558-6680-475D-9D8E-81B02A6F693D}"/>
    <dgm:cxn modelId="{938FB52A-00A3-43DF-A595-A824BA39A824}" type="presOf" srcId="{10D2B409-5F12-4ADD-9A59-EBA79C3C230F}" destId="{B0E44F2C-680D-4319-94A2-5A86BF4DC475}" srcOrd="0" destOrd="1" presId="urn:microsoft.com/office/officeart/2005/8/layout/bList2"/>
    <dgm:cxn modelId="{854D9938-3F88-44A7-A64F-16A7E6447C2F}" srcId="{A1095E2D-D594-4DAE-A626-30C6FCFED9E5}" destId="{10D2B409-5F12-4ADD-9A59-EBA79C3C230F}" srcOrd="1" destOrd="0" parTransId="{A58A2942-9BE1-4064-BF07-C66B4EF4AF80}" sibTransId="{8114D12B-75E1-4995-9CE5-72DD6687910C}"/>
    <dgm:cxn modelId="{3F1D923E-5214-43DB-B635-9B0E2D880C86}" type="presOf" srcId="{5BA14206-999D-4DCB-B686-41A1DF5EC47B}" destId="{B0E44F2C-680D-4319-94A2-5A86BF4DC475}" srcOrd="0" destOrd="2" presId="urn:microsoft.com/office/officeart/2005/8/layout/bList2"/>
    <dgm:cxn modelId="{5BC3295B-126F-4190-922A-4F21AEC3804E}" type="presOf" srcId="{F42C024D-1078-4675-AC54-7F92F146B31C}" destId="{B0E44F2C-680D-4319-94A2-5A86BF4DC475}" srcOrd="0" destOrd="0" presId="urn:microsoft.com/office/officeart/2005/8/layout/bList2"/>
    <dgm:cxn modelId="{E5976F48-744F-4987-8A35-A46809BA1970}" type="presOf" srcId="{F2F6BC0A-ACE4-4359-86EC-EBFCF8FF725B}" destId="{839CD6BF-2D07-47B8-9A5E-DDBA541D2642}" srcOrd="0" destOrd="0" presId="urn:microsoft.com/office/officeart/2005/8/layout/bList2"/>
    <dgm:cxn modelId="{0FA83B7A-C303-4933-84E6-BD20E38C153B}" type="presOf" srcId="{A638A576-6944-426E-AF94-CA50D24EC7E4}" destId="{13D67116-1C8A-43E3-80F0-10847645E08F}" srcOrd="0" destOrd="0" presId="urn:microsoft.com/office/officeart/2005/8/layout/bList2"/>
    <dgm:cxn modelId="{7571CC5A-EC81-4008-8824-311C8EC8FF62}" type="presOf" srcId="{91ACB1A9-2FD5-468E-BF82-16F2D15F6575}" destId="{A97E7C37-44AE-40A2-A004-40CB033414D1}" srcOrd="0" destOrd="0" presId="urn:microsoft.com/office/officeart/2005/8/layout/bList2"/>
    <dgm:cxn modelId="{EE27EE5A-D973-4C29-BE9C-8EA9B6D6E3E3}" srcId="{A638A576-6944-426E-AF94-CA50D24EC7E4}" destId="{479AAFB6-2374-4F3E-BDF2-FB0678DF25B1}" srcOrd="1" destOrd="0" parTransId="{817CF6B9-204D-4E9D-83F7-5CAFCD67B321}" sibTransId="{FDAF1434-3E61-43A6-89E4-8EE271E961A1}"/>
    <dgm:cxn modelId="{6A10F27B-7C04-415F-AAC8-767C97C72705}" type="presOf" srcId="{4963F558-6680-475D-9D8E-81B02A6F693D}" destId="{5EDD9E44-6CC4-4197-BED8-92C0A46158F8}" srcOrd="0" destOrd="0" presId="urn:microsoft.com/office/officeart/2005/8/layout/bList2"/>
    <dgm:cxn modelId="{07F09780-F0E3-4A87-9C3C-A8964505DE8C}" type="presOf" srcId="{6E050000-0642-49E2-81DC-7696EDEF9DF4}" destId="{960B93B4-B242-4DD6-9B99-45829B3A5AA0}" srcOrd="1" destOrd="0" presId="urn:microsoft.com/office/officeart/2005/8/layout/bList2"/>
    <dgm:cxn modelId="{54373D82-94BC-4207-AD8D-D2AAE9E1BE25}" type="presOf" srcId="{A1095E2D-D594-4DAE-A626-30C6FCFED9E5}" destId="{6AC095D7-C096-4F0D-A861-62E32EA55B07}" srcOrd="0" destOrd="0" presId="urn:microsoft.com/office/officeart/2005/8/layout/bList2"/>
    <dgm:cxn modelId="{6FE25E83-9DC8-4FF2-B67C-D3C6D6223DA1}" srcId="{A638A576-6944-426E-AF94-CA50D24EC7E4}" destId="{91ACB1A9-2FD5-468E-BF82-16F2D15F6575}" srcOrd="0" destOrd="0" parTransId="{8B6B63F0-120A-4886-B12C-DE0A2F94AAB0}" sibTransId="{0014D6DA-5372-4F37-A091-6DBDA20C8C52}"/>
    <dgm:cxn modelId="{E8CA008E-37F0-4DD3-A1B7-C10C821B92A0}" srcId="{A1095E2D-D594-4DAE-A626-30C6FCFED9E5}" destId="{E93B1E94-C13F-41E1-AA98-CB769160B5B9}" srcOrd="3" destOrd="0" parTransId="{0D0A2126-98BD-4406-BC18-7E91FD3410C0}" sibTransId="{77CBCBEB-85C7-4E4B-842A-73F8DE98F740}"/>
    <dgm:cxn modelId="{704E36B1-97E7-4E3D-B418-175D036157DE}" type="presOf" srcId="{A638A576-6944-426E-AF94-CA50D24EC7E4}" destId="{5DEED22C-9D3F-40EF-BD29-C64E328F91DC}" srcOrd="1" destOrd="0" presId="urn:microsoft.com/office/officeart/2005/8/layout/bList2"/>
    <dgm:cxn modelId="{FD8ED5BC-5EE6-47DF-84B7-2B7B5FBDC464}" type="presOf" srcId="{479AAFB6-2374-4F3E-BDF2-FB0678DF25B1}" destId="{A97E7C37-44AE-40A2-A004-40CB033414D1}" srcOrd="0" destOrd="1" presId="urn:microsoft.com/office/officeart/2005/8/layout/bList2"/>
    <dgm:cxn modelId="{EF4CAEC4-9FCA-4A20-B743-B17E805D1C11}" type="presOf" srcId="{E93B1E94-C13F-41E1-AA98-CB769160B5B9}" destId="{B0E44F2C-680D-4319-94A2-5A86BF4DC475}" srcOrd="0" destOrd="3" presId="urn:microsoft.com/office/officeart/2005/8/layout/bList2"/>
    <dgm:cxn modelId="{2FB1F7E6-A0C2-4D48-A90B-CB0D63F255F1}" type="presOf" srcId="{A1095E2D-D594-4DAE-A626-30C6FCFED9E5}" destId="{CAEBDAFE-100F-4433-82D2-1AD87D3D62DA}" srcOrd="1" destOrd="0" presId="urn:microsoft.com/office/officeart/2005/8/layout/bList2"/>
    <dgm:cxn modelId="{B4C8FAC6-62CA-44EC-90CA-8F905841C44A}" type="presOf" srcId="{6E050000-0642-49E2-81DC-7696EDEF9DF4}" destId="{8D448FBE-1583-425E-86A6-8BFB9A45772D}" srcOrd="0" destOrd="0" presId="urn:microsoft.com/office/officeart/2005/8/layout/bList2"/>
    <dgm:cxn modelId="{8EA1FAE7-6D0F-46FD-B3E2-0331AE86E282}" srcId="{A1095E2D-D594-4DAE-A626-30C6FCFED9E5}" destId="{5BA14206-999D-4DCB-B686-41A1DF5EC47B}" srcOrd="2" destOrd="0" parTransId="{7CB2AA89-F414-4070-A6EE-2B065DB49141}" sibTransId="{24F97C0D-7A7B-4CE0-8D0E-0280243F5D8B}"/>
    <dgm:cxn modelId="{31532DCC-1B61-4823-8263-AF3417E8E1E3}" srcId="{5E896AD3-7F91-4670-8C70-F429E75BA57A}" destId="{A1095E2D-D594-4DAE-A626-30C6FCFED9E5}" srcOrd="2" destOrd="0" parTransId="{89F483AB-4CED-452E-A08E-B909828E404A}" sibTransId="{B5058ADD-D66A-406A-964F-85699546119C}"/>
    <dgm:cxn modelId="{FEE946CD-739C-4A82-8D8A-A802522340A8}" type="presOf" srcId="{922DEACF-68AA-47BC-8BC6-2B7586A26C84}" destId="{D61937F9-064E-4AEE-AC79-0371F004783C}" srcOrd="0" destOrd="0" presId="urn:microsoft.com/office/officeart/2005/8/layout/bList2"/>
    <dgm:cxn modelId="{F8B3A4D0-0FAA-47FD-8C78-2AE74BCE25E9}" srcId="{A1095E2D-D594-4DAE-A626-30C6FCFED9E5}" destId="{F42C024D-1078-4675-AC54-7F92F146B31C}" srcOrd="0" destOrd="0" parTransId="{1EB1A17F-DE77-44F7-A2D5-BB65A04A7DA2}" sibTransId="{8894C98A-F966-4A92-8DBE-484330CAED47}"/>
    <dgm:cxn modelId="{088165F1-5BE8-4FB6-81B2-6D847703F3D6}" srcId="{5E896AD3-7F91-4670-8C70-F429E75BA57A}" destId="{6E050000-0642-49E2-81DC-7696EDEF9DF4}" srcOrd="0" destOrd="0" parTransId="{C29DD903-4894-4F37-AFDD-76AD4FC232EA}" sibTransId="{F2F6BC0A-ACE4-4359-86EC-EBFCF8FF725B}"/>
    <dgm:cxn modelId="{1EB5CBFB-5349-44F8-B520-B122C589DD60}" type="presOf" srcId="{5E896AD3-7F91-4670-8C70-F429E75BA57A}" destId="{F20E61EE-D992-4761-86DB-F766CF3294C9}" srcOrd="0" destOrd="0" presId="urn:microsoft.com/office/officeart/2005/8/layout/bList2"/>
    <dgm:cxn modelId="{DAC82BD8-3494-45B7-BA3F-387B65CB34E3}" type="presParOf" srcId="{F20E61EE-D992-4761-86DB-F766CF3294C9}" destId="{F7413D56-8A91-4B60-B479-B0B8C44BEDB6}" srcOrd="0" destOrd="0" presId="urn:microsoft.com/office/officeart/2005/8/layout/bList2"/>
    <dgm:cxn modelId="{DE2C27D5-7934-4F85-8A4B-A2D5C8D191D3}" type="presParOf" srcId="{F7413D56-8A91-4B60-B479-B0B8C44BEDB6}" destId="{D61937F9-064E-4AEE-AC79-0371F004783C}" srcOrd="0" destOrd="0" presId="urn:microsoft.com/office/officeart/2005/8/layout/bList2"/>
    <dgm:cxn modelId="{64471679-9E89-4A73-B815-49E7264B214C}" type="presParOf" srcId="{F7413D56-8A91-4B60-B479-B0B8C44BEDB6}" destId="{8D448FBE-1583-425E-86A6-8BFB9A45772D}" srcOrd="1" destOrd="0" presId="urn:microsoft.com/office/officeart/2005/8/layout/bList2"/>
    <dgm:cxn modelId="{8C4F5F73-B463-4AA8-A339-9C6D01E714F4}" type="presParOf" srcId="{F7413D56-8A91-4B60-B479-B0B8C44BEDB6}" destId="{960B93B4-B242-4DD6-9B99-45829B3A5AA0}" srcOrd="2" destOrd="0" presId="urn:microsoft.com/office/officeart/2005/8/layout/bList2"/>
    <dgm:cxn modelId="{8B93B21C-876E-4D3E-A291-535304F25FD9}" type="presParOf" srcId="{F7413D56-8A91-4B60-B479-B0B8C44BEDB6}" destId="{F37CA99D-EB48-46DE-B245-C9873E5412C1}" srcOrd="3" destOrd="0" presId="urn:microsoft.com/office/officeart/2005/8/layout/bList2"/>
    <dgm:cxn modelId="{08B63519-223F-4F98-BDE5-175D8022BD41}" type="presParOf" srcId="{F20E61EE-D992-4761-86DB-F766CF3294C9}" destId="{839CD6BF-2D07-47B8-9A5E-DDBA541D2642}" srcOrd="1" destOrd="0" presId="urn:microsoft.com/office/officeart/2005/8/layout/bList2"/>
    <dgm:cxn modelId="{7C1A34C1-77A8-465D-9F25-FDA8596A39A3}" type="presParOf" srcId="{F20E61EE-D992-4761-86DB-F766CF3294C9}" destId="{FDE7902A-5F5D-4D91-B8F9-B8279E43458F}" srcOrd="2" destOrd="0" presId="urn:microsoft.com/office/officeart/2005/8/layout/bList2"/>
    <dgm:cxn modelId="{696C8070-6885-4B12-AA54-70A2B021DD9F}" type="presParOf" srcId="{FDE7902A-5F5D-4D91-B8F9-B8279E43458F}" destId="{A97E7C37-44AE-40A2-A004-40CB033414D1}" srcOrd="0" destOrd="0" presId="urn:microsoft.com/office/officeart/2005/8/layout/bList2"/>
    <dgm:cxn modelId="{1D343DE9-3576-45C5-B82E-3E5AACA73428}" type="presParOf" srcId="{FDE7902A-5F5D-4D91-B8F9-B8279E43458F}" destId="{13D67116-1C8A-43E3-80F0-10847645E08F}" srcOrd="1" destOrd="0" presId="urn:microsoft.com/office/officeart/2005/8/layout/bList2"/>
    <dgm:cxn modelId="{25558CBD-72B8-4795-946D-677D17C14333}" type="presParOf" srcId="{FDE7902A-5F5D-4D91-B8F9-B8279E43458F}" destId="{5DEED22C-9D3F-40EF-BD29-C64E328F91DC}" srcOrd="2" destOrd="0" presId="urn:microsoft.com/office/officeart/2005/8/layout/bList2"/>
    <dgm:cxn modelId="{791573F0-EFA4-47B0-AAF9-B8DBA7DB2CE8}" type="presParOf" srcId="{FDE7902A-5F5D-4D91-B8F9-B8279E43458F}" destId="{84197519-728B-4A4E-91C5-F56FFD28C0CC}" srcOrd="3" destOrd="0" presId="urn:microsoft.com/office/officeart/2005/8/layout/bList2"/>
    <dgm:cxn modelId="{0F61FA9E-57E1-4EA4-820A-C0AFC32F580A}" type="presParOf" srcId="{F20E61EE-D992-4761-86DB-F766CF3294C9}" destId="{5EDD9E44-6CC4-4197-BED8-92C0A46158F8}" srcOrd="3" destOrd="0" presId="urn:microsoft.com/office/officeart/2005/8/layout/bList2"/>
    <dgm:cxn modelId="{BB7733CB-F4F2-45FF-8BAC-A5F7E10B1F7B}" type="presParOf" srcId="{F20E61EE-D992-4761-86DB-F766CF3294C9}" destId="{70D25DC0-6270-462F-940A-2EB077B7C488}" srcOrd="4" destOrd="0" presId="urn:microsoft.com/office/officeart/2005/8/layout/bList2"/>
    <dgm:cxn modelId="{CAEFF1D7-EFC5-4D6F-BEF5-F907ACE57CA3}" type="presParOf" srcId="{70D25DC0-6270-462F-940A-2EB077B7C488}" destId="{B0E44F2C-680D-4319-94A2-5A86BF4DC475}" srcOrd="0" destOrd="0" presId="urn:microsoft.com/office/officeart/2005/8/layout/bList2"/>
    <dgm:cxn modelId="{AB5B2C69-5258-4846-8D6B-BF62B305FB0D}" type="presParOf" srcId="{70D25DC0-6270-462F-940A-2EB077B7C488}" destId="{6AC095D7-C096-4F0D-A861-62E32EA55B07}" srcOrd="1" destOrd="0" presId="urn:microsoft.com/office/officeart/2005/8/layout/bList2"/>
    <dgm:cxn modelId="{6E9382CA-30EE-4B5E-B1DA-38DAC06732F8}" type="presParOf" srcId="{70D25DC0-6270-462F-940A-2EB077B7C488}" destId="{CAEBDAFE-100F-4433-82D2-1AD87D3D62DA}" srcOrd="2" destOrd="0" presId="urn:microsoft.com/office/officeart/2005/8/layout/bList2"/>
    <dgm:cxn modelId="{54CF3808-4573-4D94-B37D-1BF7DCB5D666}" type="presParOf" srcId="{70D25DC0-6270-462F-940A-2EB077B7C488}" destId="{02E478B0-0DFA-44A2-AB0C-9FCBB438A17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6D82926F-29B8-411F-80AA-EA695CE587D0}">
      <dgm:prSet/>
      <dgm:spPr/>
      <dgm:t>
        <a:bodyPr/>
        <a:lstStyle/>
        <a:p>
          <a:r>
            <a:rPr lang="en-AU" dirty="0"/>
            <a:t>Ensure the SHMS provides for an acceptable level of risk for other road users when maintenance activities are being carried out on mine roads.</a:t>
          </a:r>
        </a:p>
      </dgm:t>
    </dgm:pt>
    <dgm:pt modelId="{1C95D9EF-AB37-45AB-82CA-90914737FC8D}" type="parTrans" cxnId="{38E6442B-62D3-43C7-B297-320F9AEDBC92}">
      <dgm:prSet/>
      <dgm:spPr/>
      <dgm:t>
        <a:bodyPr/>
        <a:lstStyle/>
        <a:p>
          <a:endParaRPr lang="en-AU"/>
        </a:p>
      </dgm:t>
    </dgm:pt>
    <dgm:pt modelId="{1D1C02CF-785D-40B5-8147-F3CA5430CF89}" type="sibTrans" cxnId="{38E6442B-62D3-43C7-B297-320F9AEDBC92}">
      <dgm:prSet/>
      <dgm:spPr/>
      <dgm:t>
        <a:bodyPr/>
        <a:lstStyle/>
        <a:p>
          <a:endParaRPr lang="en-AU"/>
        </a:p>
      </dgm:t>
    </dgm:pt>
    <dgm:pt modelId="{8EE9F1CE-5828-4C26-8BCA-8AC826BA5F42}">
      <dgm:prSet/>
      <dgm:spPr/>
      <dgm:t>
        <a:bodyPr/>
        <a:lstStyle/>
        <a:p>
          <a:r>
            <a:rPr lang="en-AU" dirty="0"/>
            <a:t>Supervisors OCE’s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712DB191-3E38-4F92-B5C6-38EBADA3C498}">
      <dgm:prSet/>
      <dgm:spPr/>
      <dgm:t>
        <a:bodyPr/>
        <a:lstStyle/>
        <a:p>
          <a:r>
            <a:rPr lang="en-AU" dirty="0"/>
            <a:t>Ensure road users are made aware of any potential hazards when maintenance activities are being carried out on mine roads.</a:t>
          </a:r>
        </a:p>
      </dgm:t>
    </dgm:pt>
    <dgm:pt modelId="{D3A6524F-19C3-49D8-A070-3430F2B24C6D}" type="parTrans" cxnId="{A101A60B-D5E9-4FAB-A17F-E4EE8CE9B782}">
      <dgm:prSet/>
      <dgm:spPr/>
      <dgm:t>
        <a:bodyPr/>
        <a:lstStyle/>
        <a:p>
          <a:endParaRPr lang="en-AU"/>
        </a:p>
      </dgm:t>
    </dgm:pt>
    <dgm:pt modelId="{55D2E7A4-E979-4664-9BE7-A23774716D18}" type="sibTrans" cxnId="{A101A60B-D5E9-4FAB-A17F-E4EE8CE9B782}">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CAC1C7B0-8753-4F4E-8A73-7348C654D46A}">
      <dgm:prSet/>
      <dgm:spPr/>
      <dgm:t>
        <a:bodyPr/>
        <a:lstStyle/>
        <a:p>
          <a:r>
            <a:rPr lang="en-AU" dirty="0"/>
            <a:t>Comply with their mine’s procedures when operating mobile equipment.</a:t>
          </a:r>
        </a:p>
      </dgm:t>
    </dgm:pt>
    <dgm:pt modelId="{D9910F90-361D-43D3-B14D-CCB057041870}" type="parTrans" cxnId="{28B54727-10C2-4269-A37D-1895E82B6E68}">
      <dgm:prSet/>
      <dgm:spPr/>
      <dgm:t>
        <a:bodyPr/>
        <a:lstStyle/>
        <a:p>
          <a:endParaRPr lang="en-AU"/>
        </a:p>
      </dgm:t>
    </dgm:pt>
    <dgm:pt modelId="{DEA9733D-749F-4676-80A4-DDC132E12D07}" type="sibTrans" cxnId="{28B54727-10C2-4269-A37D-1895E82B6E68}">
      <dgm:prSet/>
      <dgm:spPr/>
      <dgm:t>
        <a:bodyPr/>
        <a:lstStyle/>
        <a:p>
          <a:endParaRPr lang="en-AU"/>
        </a:p>
      </dgm:t>
    </dgm:pt>
    <dgm:pt modelId="{3FB4AE3E-E952-44BA-B42A-618881F6D8E7}">
      <dgm:prSet/>
      <dgm:spPr/>
      <dgm:t>
        <a:bodyPr/>
        <a:lstStyle/>
        <a:p>
          <a:endParaRPr lang="en-AU"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B896B9A1-9914-4FB0-A09E-5313BA57AF6C}">
      <dgm:prSet/>
      <dgm:spPr/>
      <dgm:t>
        <a:bodyPr/>
        <a:lstStyle/>
        <a:p>
          <a:r>
            <a:rPr lang="en-AU" dirty="0"/>
            <a:t>Must always be vigilant when operating, and on the lookout for the unexpected to happen.</a:t>
          </a:r>
        </a:p>
      </dgm:t>
    </dgm:pt>
    <dgm:pt modelId="{89E62F0F-86A7-4072-8664-9075C2AB2A00}" type="parTrans" cxnId="{BDF72636-9063-4D83-A792-95D75355E9E5}">
      <dgm:prSet/>
      <dgm:spPr/>
      <dgm:t>
        <a:bodyPr/>
        <a:lstStyle/>
        <a:p>
          <a:endParaRPr lang="en-AU"/>
        </a:p>
      </dgm:t>
    </dgm:pt>
    <dgm:pt modelId="{5701BB42-ABEE-4CB8-8EA6-BA375D53F663}" type="sibTrans" cxnId="{BDF72636-9063-4D83-A792-95D75355E9E5}">
      <dgm:prSet/>
      <dgm:spPr/>
      <dgm:t>
        <a:bodyPr/>
        <a:lstStyle/>
        <a:p>
          <a:endParaRPr lang="en-AU"/>
        </a:p>
      </dgm:t>
    </dgm:pt>
    <dgm:pt modelId="{B04E23A0-91EB-4C7D-8262-9D9DF8578157}">
      <dgm:prSet/>
      <dgm:spPr/>
      <dgm:t>
        <a:bodyPr/>
        <a:lstStyle/>
        <a:p>
          <a:r>
            <a:rPr lang="en-AU" dirty="0"/>
            <a:t>Drive to conditions</a:t>
          </a:r>
        </a:p>
      </dgm:t>
    </dgm:pt>
    <dgm:pt modelId="{549495F4-74AF-4869-B21F-5C1708A88D86}" type="parTrans" cxnId="{46386294-BA47-4B2E-980D-70CE0AD274D8}">
      <dgm:prSet/>
      <dgm:spPr/>
      <dgm:t>
        <a:bodyPr/>
        <a:lstStyle/>
        <a:p>
          <a:endParaRPr lang="en-AU"/>
        </a:p>
      </dgm:t>
    </dgm:pt>
    <dgm:pt modelId="{2251E1E5-A926-4EF3-9F79-32D27F66AA41}" type="sibTrans" cxnId="{46386294-BA47-4B2E-980D-70CE0AD274D8}">
      <dgm:prSet/>
      <dgm:spPr/>
      <dgm:t>
        <a:bodyPr/>
        <a:lstStyle/>
        <a:p>
          <a:endParaRPr lang="en-AU"/>
        </a:p>
      </dgm:t>
    </dgm:pt>
    <dgm:pt modelId="{8890D28C-4BF0-4A04-844C-8E9C8E9DBB36}">
      <dgm:prSet/>
      <dgm:spPr/>
      <dgm:t>
        <a:bodyPr/>
        <a:lstStyle/>
        <a:p>
          <a:endParaRPr lang="en-AU" dirty="0"/>
        </a:p>
      </dgm:t>
    </dgm:pt>
    <dgm:pt modelId="{F9055B0E-303D-4F54-B384-46EE186055FA}" type="parTrans" cxnId="{2AAE9CDE-36DA-4F7B-8A92-02EF57C0583A}">
      <dgm:prSet/>
      <dgm:spPr/>
      <dgm:t>
        <a:bodyPr/>
        <a:lstStyle/>
        <a:p>
          <a:endParaRPr lang="en-AU"/>
        </a:p>
      </dgm:t>
    </dgm:pt>
    <dgm:pt modelId="{124D24D9-E08E-4EFA-8791-0FA2AC772FD8}" type="sibTrans" cxnId="{2AAE9CDE-36DA-4F7B-8A92-02EF57C0583A}">
      <dgm:prSet/>
      <dgm:spPr/>
      <dgm:t>
        <a:bodyPr/>
        <a:lstStyle/>
        <a:p>
          <a:endParaRPr lang="en-AU"/>
        </a:p>
      </dgm:t>
    </dgm:pt>
    <dgm:pt modelId="{2F76362D-EAE5-4231-B589-BF1E0B53C591}">
      <dgm:prSet/>
      <dgm:spPr/>
      <dgm:t>
        <a:bodyPr/>
        <a:lstStyle/>
        <a:p>
          <a:endParaRPr lang="en-AU" dirty="0"/>
        </a:p>
      </dgm:t>
    </dgm:pt>
    <dgm:pt modelId="{0A8576AC-B91D-4EBE-A765-CFA46373C85A}" type="parTrans" cxnId="{738DD164-1BE7-401D-A78B-704270119FDC}">
      <dgm:prSet/>
      <dgm:spPr/>
      <dgm:t>
        <a:bodyPr/>
        <a:lstStyle/>
        <a:p>
          <a:endParaRPr lang="en-AU"/>
        </a:p>
      </dgm:t>
    </dgm:pt>
    <dgm:pt modelId="{6A8C2E45-4E3F-4274-B88A-86A8BD234587}" type="sibTrans" cxnId="{738DD164-1BE7-401D-A78B-704270119FDC}">
      <dgm:prSet/>
      <dgm:spPr/>
      <dgm:t>
        <a:bodyPr/>
        <a:lstStyle/>
        <a:p>
          <a:endParaRPr lang="en-AU"/>
        </a:p>
      </dgm:t>
    </dgm:pt>
    <dgm:pt modelId="{1D4BB1A4-678C-4D95-9C05-5769205C6EB2}">
      <dgm:prSet/>
      <dgm:spPr/>
      <dgm:t>
        <a:bodyPr/>
        <a:lstStyle/>
        <a:p>
          <a:r>
            <a:rPr lang="en-AU" dirty="0"/>
            <a:t>Ensure appropriate controls are in place for managing the above potential hazards.</a:t>
          </a:r>
        </a:p>
      </dgm:t>
    </dgm:pt>
    <dgm:pt modelId="{6575CCF8-5920-40F2-BB00-E52D4F44F5BE}" type="parTrans" cxnId="{DC36073E-5A27-479B-B836-328F2598DD67}">
      <dgm:prSet/>
      <dgm:spPr/>
    </dgm:pt>
    <dgm:pt modelId="{957AFF3D-796F-4851-AABC-491FB697687A}" type="sibTrans" cxnId="{DC36073E-5A27-479B-B836-328F2598DD67}">
      <dgm:prSet/>
      <dgm:spPr/>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custLinFactNeighborY="-2558"/>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101A60B-D5E9-4FAB-A17F-E4EE8CE9B782}" srcId="{8EE9F1CE-5828-4C26-8BCA-8AC826BA5F42}" destId="{712DB191-3E38-4F92-B5C6-38EBADA3C498}" srcOrd="0" destOrd="0" parTransId="{D3A6524F-19C3-49D8-A070-3430F2B24C6D}" sibTransId="{55D2E7A4-E979-4664-9BE7-A23774716D18}"/>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63DC0C26-07A9-4969-B7CF-427C055CE449}" type="presOf" srcId="{96ACF7C7-CEAB-4DAE-985A-2391699F1B2B}" destId="{798BDA79-C6AF-4986-B3F9-B9298C93A16C}" srcOrd="0" destOrd="0" presId="urn:microsoft.com/office/officeart/2005/8/layout/bList2"/>
    <dgm:cxn modelId="{28B54727-10C2-4269-A37D-1895E82B6E68}" srcId="{96ACF7C7-CEAB-4DAE-985A-2391699F1B2B}" destId="{CAC1C7B0-8753-4F4E-8A73-7348C654D46A}" srcOrd="0" destOrd="0" parTransId="{D9910F90-361D-43D3-B14D-CCB057041870}" sibTransId="{DEA9733D-749F-4676-80A4-DDC132E12D07}"/>
    <dgm:cxn modelId="{38E6442B-62D3-43C7-B297-320F9AEDBC92}" srcId="{4089BC8A-9A6F-45F9-A679-2A77BBF936D1}" destId="{6D82926F-29B8-411F-80AA-EA695CE587D0}" srcOrd="0" destOrd="0" parTransId="{1C95D9EF-AB37-45AB-82CA-90914737FC8D}" sibTransId="{1D1C02CF-785D-40B5-8147-F3CA5430CF89}"/>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BDF72636-9063-4D83-A792-95D75355E9E5}" srcId="{96ACF7C7-CEAB-4DAE-985A-2391699F1B2B}" destId="{B896B9A1-9914-4FB0-A09E-5313BA57AF6C}" srcOrd="1" destOrd="0" parTransId="{89E62F0F-86A7-4072-8664-9075C2AB2A00}" sibTransId="{5701BB42-ABEE-4CB8-8EA6-BA375D53F663}"/>
    <dgm:cxn modelId="{DC36073E-5A27-479B-B836-328F2598DD67}" srcId="{8EE9F1CE-5828-4C26-8BCA-8AC826BA5F42}" destId="{1D4BB1A4-678C-4D95-9C05-5769205C6EB2}" srcOrd="1" destOrd="0" parTransId="{6575CCF8-5920-40F2-BB00-E52D4F44F5BE}" sibTransId="{957AFF3D-796F-4851-AABC-491FB697687A}"/>
    <dgm:cxn modelId="{D2B86563-D49D-4E64-B8AA-DBEE3675352B}" type="presOf" srcId="{B04E23A0-91EB-4C7D-8262-9D9DF8578157}" destId="{E5C7A298-EDB5-49A9-A458-168F96E65636}" srcOrd="0" destOrd="2" presId="urn:microsoft.com/office/officeart/2005/8/layout/bList2"/>
    <dgm:cxn modelId="{738DD164-1BE7-401D-A78B-704270119FDC}" srcId="{8EE9F1CE-5828-4C26-8BCA-8AC826BA5F42}" destId="{2F76362D-EAE5-4231-B589-BF1E0B53C591}" srcOrd="2" destOrd="0" parTransId="{0A8576AC-B91D-4EBE-A765-CFA46373C85A}" sibTransId="{6A8C2E45-4E3F-4274-B88A-86A8BD234587}"/>
    <dgm:cxn modelId="{48420570-2F4E-4A47-B85B-494A4609937B}" type="presOf" srcId="{8EE9F1CE-5828-4C26-8BCA-8AC826BA5F42}" destId="{A6B193F9-5BB4-484C-85FB-DB09A80C9A56}" srcOrd="1" destOrd="0"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B03E757E-642F-4164-9346-03D9B41E6E1D}" type="presOf" srcId="{6D82926F-29B8-411F-80AA-EA695CE587D0}" destId="{D95A44D1-4F6A-4D5A-A9DB-9D6BE2D238EC}" srcOrd="0" destOrd="0" presId="urn:microsoft.com/office/officeart/2005/8/layout/bList2"/>
    <dgm:cxn modelId="{3467D780-31CC-41EC-BE85-6719E5A0A11B}" type="presOf" srcId="{8890D28C-4BF0-4A04-844C-8E9C8E9DBB36}" destId="{D95A44D1-4F6A-4D5A-A9DB-9D6BE2D238EC}" srcOrd="0" destOrd="1" presId="urn:microsoft.com/office/officeart/2005/8/layout/bList2"/>
    <dgm:cxn modelId="{FE067F85-755D-4A47-97E6-E2070E32FB23}" type="presOf" srcId="{8EE9F1CE-5828-4C26-8BCA-8AC826BA5F42}" destId="{E6CBBF40-18D3-407B-BF6C-A69FB5AD7506}" srcOrd="0" destOrd="0" presId="urn:microsoft.com/office/officeart/2005/8/layout/bList2"/>
    <dgm:cxn modelId="{46386294-BA47-4B2E-980D-70CE0AD274D8}" srcId="{96ACF7C7-CEAB-4DAE-985A-2391699F1B2B}" destId="{B04E23A0-91EB-4C7D-8262-9D9DF8578157}" srcOrd="2" destOrd="0" parTransId="{549495F4-74AF-4869-B21F-5C1708A88D86}" sibTransId="{2251E1E5-A926-4EF3-9F79-32D27F66AA41}"/>
    <dgm:cxn modelId="{020BFCB4-E6D3-48B5-94F3-9DEA4950614E}" type="presOf" srcId="{3FB4AE3E-E952-44BA-B42A-618881F6D8E7}" destId="{2C297AE8-E093-4853-8A76-E5C8DEC769EE}" srcOrd="0" destOrd="3" presId="urn:microsoft.com/office/officeart/2005/8/layout/bList2"/>
    <dgm:cxn modelId="{FFEE40C5-C16E-40DC-9219-0C41D2A70E2C}" type="presOf" srcId="{E146141B-538D-412F-98BC-67D04ADE738E}" destId="{493360E5-1912-45A2-8008-A50C44F50CAB}" srcOrd="0" destOrd="0" presId="urn:microsoft.com/office/officeart/2005/8/layout/bList2"/>
    <dgm:cxn modelId="{282E6FE9-C3E8-4171-8C6A-695B1308421F}" type="presOf" srcId="{2F76362D-EAE5-4231-B589-BF1E0B53C591}" destId="{2C297AE8-E093-4853-8A76-E5C8DEC769EE}" srcOrd="0" destOrd="2" presId="urn:microsoft.com/office/officeart/2005/8/layout/bList2"/>
    <dgm:cxn modelId="{393689CC-E5D1-4B97-A9D1-196D8D599C9C}" type="presOf" srcId="{CAC1C7B0-8753-4F4E-8A73-7348C654D46A}" destId="{E5C7A298-EDB5-49A9-A458-168F96E65636}" srcOrd="0" destOrd="0" presId="urn:microsoft.com/office/officeart/2005/8/layout/bList2"/>
    <dgm:cxn modelId="{597227ED-9DF8-463B-B0F8-FAF00A06429D}" srcId="{8EE9F1CE-5828-4C26-8BCA-8AC826BA5F42}" destId="{3FB4AE3E-E952-44BA-B42A-618881F6D8E7}" srcOrd="3" destOrd="0" parTransId="{55BB5FE3-CA19-4313-BDFE-CDF3A8B341A3}" sibTransId="{059E6957-A342-4EFA-BB5F-AB0686ED8F3C}"/>
    <dgm:cxn modelId="{245382CE-245F-4AB9-8968-9E670AA67087}" type="presOf" srcId="{B896B9A1-9914-4FB0-A09E-5313BA57AF6C}" destId="{E5C7A298-EDB5-49A9-A458-168F96E65636}" srcOrd="0" destOrd="1" presId="urn:microsoft.com/office/officeart/2005/8/layout/bList2"/>
    <dgm:cxn modelId="{AEBA60F4-3DF2-437C-BFB7-45141B037924}" type="presOf" srcId="{5AF5EDB0-1A47-4C46-BA6F-771FB4EE55ED}" destId="{91DEC9F4-57DD-4363-A42E-23A124802EEC}" srcOrd="0" destOrd="0" presId="urn:microsoft.com/office/officeart/2005/8/layout/bList2"/>
    <dgm:cxn modelId="{B8E3B7F8-5A94-4CB6-9F0E-4A55C8849B30}" type="presOf" srcId="{1D4BB1A4-678C-4D95-9C05-5769205C6EB2}" destId="{2C297AE8-E093-4853-8A76-E5C8DEC769EE}" srcOrd="0" destOrd="1" presId="urn:microsoft.com/office/officeart/2005/8/layout/bList2"/>
    <dgm:cxn modelId="{67B95CFD-E1C7-4706-9251-BBEE2D484612}" type="presOf" srcId="{712DB191-3E38-4F92-B5C6-38EBADA3C498}" destId="{2C297AE8-E093-4853-8A76-E5C8DEC769EE}" srcOrd="0" destOrd="0" presId="urn:microsoft.com/office/officeart/2005/8/layout/bList2"/>
    <dgm:cxn modelId="{2AAE9CDE-36DA-4F7B-8A92-02EF57C0583A}" srcId="{4089BC8A-9A6F-45F9-A679-2A77BBF936D1}" destId="{8890D28C-4BF0-4A04-844C-8E9C8E9DBB36}" srcOrd="1" destOrd="0" parTransId="{F9055B0E-303D-4F54-B384-46EE186055FA}" sibTransId="{124D24D9-E08E-4EFA-8791-0FA2AC772FD8}"/>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E8D56-3378-4E32-B41D-29D9D1B7F124}"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9F2EBB66-A190-4615-9242-4FF910385D21}">
      <dgm:prSet/>
      <dgm:spPr/>
      <dgm:t>
        <a:bodyPr/>
        <a:lstStyle/>
        <a:p>
          <a:r>
            <a:rPr lang="en-AU" dirty="0"/>
            <a:t>Site Senior Executive</a:t>
          </a:r>
        </a:p>
      </dgm:t>
    </dgm:pt>
    <dgm:pt modelId="{B4F501B4-C439-4187-9657-5FB5D1E555E4}" type="parTrans" cxnId="{C91DDE61-39F5-42C7-BE76-29300B56B3CF}">
      <dgm:prSet/>
      <dgm:spPr/>
      <dgm:t>
        <a:bodyPr/>
        <a:lstStyle/>
        <a:p>
          <a:endParaRPr lang="en-AU"/>
        </a:p>
      </dgm:t>
    </dgm:pt>
    <dgm:pt modelId="{4EF18551-93A7-4142-AA78-517CA55AE2EC}" type="sibTrans" cxnId="{C91DDE61-39F5-42C7-BE76-29300B56B3CF}">
      <dgm:prSet/>
      <dgm:spPr/>
      <dgm:t>
        <a:bodyPr/>
        <a:lstStyle/>
        <a:p>
          <a:endParaRPr lang="en-AU"/>
        </a:p>
      </dgm:t>
    </dgm:pt>
    <dgm:pt modelId="{70DB044D-EFC1-49DD-BE7E-EA1D0ED9977C}">
      <dgm:prSet/>
      <dgm:spPr/>
      <dgm:t>
        <a:bodyPr/>
        <a:lstStyle/>
        <a:p>
          <a:r>
            <a:rPr lang="en-AU" dirty="0"/>
            <a:t>Supervisors</a:t>
          </a:r>
        </a:p>
      </dgm:t>
    </dgm:pt>
    <dgm:pt modelId="{0A430F64-7F98-40C1-8F09-F5107CC193EE}" type="parTrans" cxnId="{10D0430C-53E8-4424-94C9-B69E83E292AE}">
      <dgm:prSet/>
      <dgm:spPr/>
      <dgm:t>
        <a:bodyPr/>
        <a:lstStyle/>
        <a:p>
          <a:endParaRPr lang="en-AU"/>
        </a:p>
      </dgm:t>
    </dgm:pt>
    <dgm:pt modelId="{696D81D3-0A54-4205-95B1-700A492B47D4}" type="sibTrans" cxnId="{10D0430C-53E8-4424-94C9-B69E83E292AE}">
      <dgm:prSet/>
      <dgm:spPr/>
      <dgm:t>
        <a:bodyPr/>
        <a:lstStyle/>
        <a:p>
          <a:endParaRPr lang="en-AU"/>
        </a:p>
      </dgm:t>
    </dgm:pt>
    <dgm:pt modelId="{64F33C42-3E79-44F8-9B8F-6EB2450C5773}">
      <dgm:prSet/>
      <dgm:spPr/>
      <dgm:t>
        <a:bodyPr/>
        <a:lstStyle/>
        <a:p>
          <a:r>
            <a:rPr lang="en-AU" dirty="0"/>
            <a:t>Coal mine workers </a:t>
          </a:r>
        </a:p>
      </dgm:t>
    </dgm:pt>
    <dgm:pt modelId="{E54759A1-34EB-4ED0-825A-00A358E709F9}" type="parTrans" cxnId="{6A4DCBEF-9826-4311-92FB-04103DE1DADE}">
      <dgm:prSet/>
      <dgm:spPr/>
      <dgm:t>
        <a:bodyPr/>
        <a:lstStyle/>
        <a:p>
          <a:endParaRPr lang="en-AU"/>
        </a:p>
      </dgm:t>
    </dgm:pt>
    <dgm:pt modelId="{D0F038B5-3CF1-4EB8-A48C-D22325819AAE}" type="sibTrans" cxnId="{6A4DCBEF-9826-4311-92FB-04103DE1DADE}">
      <dgm:prSet/>
      <dgm:spPr/>
      <dgm:t>
        <a:bodyPr/>
        <a:lstStyle/>
        <a:p>
          <a:endParaRPr lang="en-AU"/>
        </a:p>
      </dgm:t>
    </dgm:pt>
    <dgm:pt modelId="{5AB6851A-B05C-48F7-B020-E7B5F35692A5}">
      <dgm:prSet/>
      <dgm:spPr/>
      <dgm:t>
        <a:bodyPr/>
        <a:lstStyle/>
        <a:p>
          <a:r>
            <a:rPr lang="en-AU" dirty="0"/>
            <a:t>Conduct their work in a way that does not expose themselves or someone else to an unacceptable level of risk.</a:t>
          </a:r>
        </a:p>
      </dgm:t>
    </dgm:pt>
    <dgm:pt modelId="{BE8FBE23-EB4C-4376-B9BD-83BC29A62FC9}" type="parTrans" cxnId="{CFC50D60-3AE5-43E5-8091-E5B219BA2679}">
      <dgm:prSet/>
      <dgm:spPr/>
      <dgm:t>
        <a:bodyPr/>
        <a:lstStyle/>
        <a:p>
          <a:endParaRPr lang="en-AU"/>
        </a:p>
      </dgm:t>
    </dgm:pt>
    <dgm:pt modelId="{33A3347F-4061-48B9-B98A-294FBBC9E2FC}" type="sibTrans" cxnId="{CFC50D60-3AE5-43E5-8091-E5B219BA2679}">
      <dgm:prSet/>
      <dgm:spPr/>
      <dgm:t>
        <a:bodyPr/>
        <a:lstStyle/>
        <a:p>
          <a:endParaRPr lang="en-AU"/>
        </a:p>
      </dgm:t>
    </dgm:pt>
    <dgm:pt modelId="{A47F2C83-CB69-4740-9FF6-590956E9AED1}">
      <dgm:prSet/>
      <dgm:spPr/>
      <dgm:t>
        <a:bodyPr/>
        <a:lstStyle/>
        <a:p>
          <a:r>
            <a:rPr lang="en-AU" dirty="0"/>
            <a:t>Ensure that activities under their supervision can not be hazardous to any other activities being performed.</a:t>
          </a:r>
        </a:p>
      </dgm:t>
    </dgm:pt>
    <dgm:pt modelId="{8492BD05-102B-4ECF-9358-F6D00F50B156}" type="parTrans" cxnId="{140238F6-E9D7-4D18-AADC-BE8012662458}">
      <dgm:prSet/>
      <dgm:spPr/>
      <dgm:t>
        <a:bodyPr/>
        <a:lstStyle/>
        <a:p>
          <a:endParaRPr lang="en-AU"/>
        </a:p>
      </dgm:t>
    </dgm:pt>
    <dgm:pt modelId="{04A72180-6BCE-4670-A299-53FC98F802B3}" type="sibTrans" cxnId="{140238F6-E9D7-4D18-AADC-BE8012662458}">
      <dgm:prSet/>
      <dgm:spPr/>
      <dgm:t>
        <a:bodyPr/>
        <a:lstStyle/>
        <a:p>
          <a:endParaRPr lang="en-AU"/>
        </a:p>
      </dgm:t>
    </dgm:pt>
    <dgm:pt modelId="{BC87721F-B278-4462-A4D3-B9CC9E7C4BED}">
      <dgm:prSet/>
      <dgm:spPr/>
      <dgm:t>
        <a:bodyPr/>
        <a:lstStyle/>
        <a:p>
          <a:r>
            <a:rPr lang="en-AU" dirty="0"/>
            <a:t>Ensure the risk to persons from any plant provided by the site senior executive for the performance of work is at an acceptable level.</a:t>
          </a:r>
        </a:p>
      </dgm:t>
    </dgm:pt>
    <dgm:pt modelId="{A1466BD7-0727-4DE5-8227-F12142DFAC10}" type="parTrans" cxnId="{FC9072A4-7FA8-4DBC-99B1-A40702893FED}">
      <dgm:prSet/>
      <dgm:spPr/>
      <dgm:t>
        <a:bodyPr/>
        <a:lstStyle/>
        <a:p>
          <a:endParaRPr lang="en-AU"/>
        </a:p>
      </dgm:t>
    </dgm:pt>
    <dgm:pt modelId="{24225775-2A75-4714-A152-6C513C0F71DC}" type="sibTrans" cxnId="{FC9072A4-7FA8-4DBC-99B1-A40702893FED}">
      <dgm:prSet/>
      <dgm:spPr/>
      <dgm:t>
        <a:bodyPr/>
        <a:lstStyle/>
        <a:p>
          <a:endParaRPr lang="en-AU"/>
        </a:p>
      </dgm:t>
    </dgm:pt>
    <dgm:pt modelId="{DC9FAD72-FE4C-42DA-A294-83D58E29E4CB}" type="pres">
      <dgm:prSet presAssocID="{5E5E8D56-3378-4E32-B41D-29D9D1B7F124}" presName="diagram" presStyleCnt="0">
        <dgm:presLayoutVars>
          <dgm:dir/>
          <dgm:animLvl val="lvl"/>
          <dgm:resizeHandles val="exact"/>
        </dgm:presLayoutVars>
      </dgm:prSet>
      <dgm:spPr/>
    </dgm:pt>
    <dgm:pt modelId="{4FA5EE32-A5A8-44DA-A0B0-1EE555D4319F}" type="pres">
      <dgm:prSet presAssocID="{9F2EBB66-A190-4615-9242-4FF910385D21}" presName="compNode" presStyleCnt="0"/>
      <dgm:spPr/>
    </dgm:pt>
    <dgm:pt modelId="{AF3EDC64-19D7-4F17-BAE7-692A16EFCB7F}" type="pres">
      <dgm:prSet presAssocID="{9F2EBB66-A190-4615-9242-4FF910385D21}" presName="childRect" presStyleLbl="bgAcc1" presStyleIdx="0" presStyleCnt="3" custLinFactNeighborX="2340">
        <dgm:presLayoutVars>
          <dgm:bulletEnabled val="1"/>
        </dgm:presLayoutVars>
      </dgm:prSet>
      <dgm:spPr/>
    </dgm:pt>
    <dgm:pt modelId="{FC4A7E73-D7FB-4967-BB16-1535803B2B4F}" type="pres">
      <dgm:prSet presAssocID="{9F2EBB66-A190-4615-9242-4FF910385D21}" presName="parentText" presStyleLbl="node1" presStyleIdx="0" presStyleCnt="0">
        <dgm:presLayoutVars>
          <dgm:chMax val="0"/>
          <dgm:bulletEnabled val="1"/>
        </dgm:presLayoutVars>
      </dgm:prSet>
      <dgm:spPr/>
    </dgm:pt>
    <dgm:pt modelId="{27E5BCF9-65F7-42B2-9632-938C9C2EF899}" type="pres">
      <dgm:prSet presAssocID="{9F2EBB66-A190-4615-9242-4FF910385D21}" presName="parentRect" presStyleLbl="alignNode1" presStyleIdx="0" presStyleCnt="3" custLinFactNeighborX="2340"/>
      <dgm:spPr/>
    </dgm:pt>
    <dgm:pt modelId="{A0C54B7D-74B6-4158-B4D9-5E61BEED2237}" type="pres">
      <dgm:prSet presAssocID="{9F2EBB66-A190-4615-9242-4FF910385D21}" presName="adorn" presStyleLbl="fgAccFollowNode1" presStyleIdx="0" presStyleCnt="3" custLinFactNeighborX="668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5C2C801-4BB3-45E9-863C-2B842549FE5C}" type="pres">
      <dgm:prSet presAssocID="{4EF18551-93A7-4142-AA78-517CA55AE2EC}" presName="sibTrans" presStyleLbl="sibTrans2D1" presStyleIdx="0" presStyleCnt="0"/>
      <dgm:spPr/>
    </dgm:pt>
    <dgm:pt modelId="{CA5B7878-EB8B-42C5-AF7D-E29905A19208}" type="pres">
      <dgm:prSet presAssocID="{70DB044D-EFC1-49DD-BE7E-EA1D0ED9977C}" presName="compNode" presStyleCnt="0"/>
      <dgm:spPr/>
    </dgm:pt>
    <dgm:pt modelId="{4CEF4B83-2C9D-4BAC-AFEB-0AC32BCA0AB0}" type="pres">
      <dgm:prSet presAssocID="{70DB044D-EFC1-49DD-BE7E-EA1D0ED9977C}" presName="childRect" presStyleLbl="bgAcc1" presStyleIdx="1" presStyleCnt="3" custLinFactNeighborX="-182">
        <dgm:presLayoutVars>
          <dgm:bulletEnabled val="1"/>
        </dgm:presLayoutVars>
      </dgm:prSet>
      <dgm:spPr/>
    </dgm:pt>
    <dgm:pt modelId="{BB9C18D9-45A7-4EBE-81F5-3AFE51CAFA3F}" type="pres">
      <dgm:prSet presAssocID="{70DB044D-EFC1-49DD-BE7E-EA1D0ED9977C}" presName="parentText" presStyleLbl="node1" presStyleIdx="0" presStyleCnt="0">
        <dgm:presLayoutVars>
          <dgm:chMax val="0"/>
          <dgm:bulletEnabled val="1"/>
        </dgm:presLayoutVars>
      </dgm:prSet>
      <dgm:spPr/>
    </dgm:pt>
    <dgm:pt modelId="{97FBDFEF-A2E8-4D2A-98FA-F2E75659D3D8}" type="pres">
      <dgm:prSet presAssocID="{70DB044D-EFC1-49DD-BE7E-EA1D0ED9977C}" presName="parentRect" presStyleLbl="alignNode1" presStyleIdx="1" presStyleCnt="3"/>
      <dgm:spPr/>
    </dgm:pt>
    <dgm:pt modelId="{666CDFCF-2A5C-4238-82D9-1E9C9C5BAA11}" type="pres">
      <dgm:prSet presAssocID="{70DB044D-EFC1-49DD-BE7E-EA1D0ED9977C}"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70DA2138-CB4A-428A-AA5D-301E334AE0AE}" type="pres">
      <dgm:prSet presAssocID="{696D81D3-0A54-4205-95B1-700A492B47D4}" presName="sibTrans" presStyleLbl="sibTrans2D1" presStyleIdx="0" presStyleCnt="0"/>
      <dgm:spPr/>
    </dgm:pt>
    <dgm:pt modelId="{376933FA-9148-4453-91E1-133D91459A30}" type="pres">
      <dgm:prSet presAssocID="{64F33C42-3E79-44F8-9B8F-6EB2450C5773}" presName="compNode" presStyleCnt="0"/>
      <dgm:spPr/>
    </dgm:pt>
    <dgm:pt modelId="{B9A9A47B-EBEE-4EB0-8868-AF6D07C928D3}" type="pres">
      <dgm:prSet presAssocID="{64F33C42-3E79-44F8-9B8F-6EB2450C5773}" presName="childRect" presStyleLbl="bgAcc1" presStyleIdx="2" presStyleCnt="3">
        <dgm:presLayoutVars>
          <dgm:bulletEnabled val="1"/>
        </dgm:presLayoutVars>
      </dgm:prSet>
      <dgm:spPr/>
    </dgm:pt>
    <dgm:pt modelId="{44A52620-B8E0-4793-BDDA-8EAF6C818C18}" type="pres">
      <dgm:prSet presAssocID="{64F33C42-3E79-44F8-9B8F-6EB2450C5773}" presName="parentText" presStyleLbl="node1" presStyleIdx="0" presStyleCnt="0">
        <dgm:presLayoutVars>
          <dgm:chMax val="0"/>
          <dgm:bulletEnabled val="1"/>
        </dgm:presLayoutVars>
      </dgm:prSet>
      <dgm:spPr/>
    </dgm:pt>
    <dgm:pt modelId="{0D99EF99-2E2D-483D-9879-B2D5A027336C}" type="pres">
      <dgm:prSet presAssocID="{64F33C42-3E79-44F8-9B8F-6EB2450C5773}" presName="parentRect" presStyleLbl="alignNode1" presStyleIdx="2" presStyleCnt="3"/>
      <dgm:spPr/>
    </dgm:pt>
    <dgm:pt modelId="{2B6A4CED-70F6-4B9C-8C67-2C0B3C087A03}" type="pres">
      <dgm:prSet presAssocID="{64F33C42-3E79-44F8-9B8F-6EB2450C5773}"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E341F00-EC0B-4C6A-88BD-E9583D24E527}" type="presOf" srcId="{70DB044D-EFC1-49DD-BE7E-EA1D0ED9977C}" destId="{BB9C18D9-45A7-4EBE-81F5-3AFE51CAFA3F}" srcOrd="0" destOrd="0" presId="urn:microsoft.com/office/officeart/2005/8/layout/bList2"/>
    <dgm:cxn modelId="{AD8A2206-F3A6-484E-B89A-94CF26810D18}" type="presOf" srcId="{9F2EBB66-A190-4615-9242-4FF910385D21}" destId="{FC4A7E73-D7FB-4967-BB16-1535803B2B4F}" srcOrd="0" destOrd="0" presId="urn:microsoft.com/office/officeart/2005/8/layout/bList2"/>
    <dgm:cxn modelId="{10D0430C-53E8-4424-94C9-B69E83E292AE}" srcId="{5E5E8D56-3378-4E32-B41D-29D9D1B7F124}" destId="{70DB044D-EFC1-49DD-BE7E-EA1D0ED9977C}" srcOrd="1" destOrd="0" parTransId="{0A430F64-7F98-40C1-8F09-F5107CC193EE}" sibTransId="{696D81D3-0A54-4205-95B1-700A492B47D4}"/>
    <dgm:cxn modelId="{200E8F1E-E79B-41C5-A189-2F6FDAC1A6C8}" type="presOf" srcId="{70DB044D-EFC1-49DD-BE7E-EA1D0ED9977C}" destId="{97FBDFEF-A2E8-4D2A-98FA-F2E75659D3D8}" srcOrd="1" destOrd="0" presId="urn:microsoft.com/office/officeart/2005/8/layout/bList2"/>
    <dgm:cxn modelId="{CFC50D60-3AE5-43E5-8091-E5B219BA2679}" srcId="{64F33C42-3E79-44F8-9B8F-6EB2450C5773}" destId="{5AB6851A-B05C-48F7-B020-E7B5F35692A5}" srcOrd="0" destOrd="0" parTransId="{BE8FBE23-EB4C-4376-B9BD-83BC29A62FC9}" sibTransId="{33A3347F-4061-48B9-B98A-294FBBC9E2FC}"/>
    <dgm:cxn modelId="{C91DDE61-39F5-42C7-BE76-29300B56B3CF}" srcId="{5E5E8D56-3378-4E32-B41D-29D9D1B7F124}" destId="{9F2EBB66-A190-4615-9242-4FF910385D21}" srcOrd="0" destOrd="0" parTransId="{B4F501B4-C439-4187-9657-5FB5D1E555E4}" sibTransId="{4EF18551-93A7-4142-AA78-517CA55AE2EC}"/>
    <dgm:cxn modelId="{CC8A334B-5AE6-4FAB-954C-63080E15B914}" type="presOf" srcId="{5E5E8D56-3378-4E32-B41D-29D9D1B7F124}" destId="{DC9FAD72-FE4C-42DA-A294-83D58E29E4CB}" srcOrd="0" destOrd="0" presId="urn:microsoft.com/office/officeart/2005/8/layout/bList2"/>
    <dgm:cxn modelId="{648F1978-5FD7-4AC3-B7A7-33C22B20CAE8}" type="presOf" srcId="{696D81D3-0A54-4205-95B1-700A492B47D4}" destId="{70DA2138-CB4A-428A-AA5D-301E334AE0AE}" srcOrd="0" destOrd="0" presId="urn:microsoft.com/office/officeart/2005/8/layout/bList2"/>
    <dgm:cxn modelId="{2B25D578-D783-43D0-95B2-70D348158530}" type="presOf" srcId="{64F33C42-3E79-44F8-9B8F-6EB2450C5773}" destId="{44A52620-B8E0-4793-BDDA-8EAF6C818C18}" srcOrd="0" destOrd="0" presId="urn:microsoft.com/office/officeart/2005/8/layout/bList2"/>
    <dgm:cxn modelId="{2A8BAA84-A9D4-4FDD-AAA1-485A4BA9CA3A}" type="presOf" srcId="{4EF18551-93A7-4142-AA78-517CA55AE2EC}" destId="{F5C2C801-4BB3-45E9-863C-2B842549FE5C}" srcOrd="0" destOrd="0" presId="urn:microsoft.com/office/officeart/2005/8/layout/bList2"/>
    <dgm:cxn modelId="{336BE498-04E3-41B6-A58E-3DCDF4B7FB7E}" type="presOf" srcId="{5AB6851A-B05C-48F7-B020-E7B5F35692A5}" destId="{B9A9A47B-EBEE-4EB0-8868-AF6D07C928D3}" srcOrd="0" destOrd="0" presId="urn:microsoft.com/office/officeart/2005/8/layout/bList2"/>
    <dgm:cxn modelId="{9D4CEA9B-4DF7-43D0-A11A-5B62DB374301}" type="presOf" srcId="{BC87721F-B278-4462-A4D3-B9CC9E7C4BED}" destId="{AF3EDC64-19D7-4F17-BAE7-692A16EFCB7F}" srcOrd="0" destOrd="0" presId="urn:microsoft.com/office/officeart/2005/8/layout/bList2"/>
    <dgm:cxn modelId="{C49F65A1-DD7A-4799-A71F-345F40D62483}" type="presOf" srcId="{A47F2C83-CB69-4740-9FF6-590956E9AED1}" destId="{4CEF4B83-2C9D-4BAC-AFEB-0AC32BCA0AB0}" srcOrd="0" destOrd="0" presId="urn:microsoft.com/office/officeart/2005/8/layout/bList2"/>
    <dgm:cxn modelId="{FC9072A4-7FA8-4DBC-99B1-A40702893FED}" srcId="{9F2EBB66-A190-4615-9242-4FF910385D21}" destId="{BC87721F-B278-4462-A4D3-B9CC9E7C4BED}" srcOrd="0" destOrd="0" parTransId="{A1466BD7-0727-4DE5-8227-F12142DFAC10}" sibTransId="{24225775-2A75-4714-A152-6C513C0F71DC}"/>
    <dgm:cxn modelId="{CA524FE7-4926-4822-8773-19EDAB3C12B7}" type="presOf" srcId="{64F33C42-3E79-44F8-9B8F-6EB2450C5773}" destId="{0D99EF99-2E2D-483D-9879-B2D5A027336C}" srcOrd="1" destOrd="0" presId="urn:microsoft.com/office/officeart/2005/8/layout/bList2"/>
    <dgm:cxn modelId="{967EE9E9-672B-4C88-BACA-8C6BDEC277D7}" type="presOf" srcId="{9F2EBB66-A190-4615-9242-4FF910385D21}" destId="{27E5BCF9-65F7-42B2-9632-938C9C2EF899}" srcOrd="1" destOrd="0" presId="urn:microsoft.com/office/officeart/2005/8/layout/bList2"/>
    <dgm:cxn modelId="{6A4DCBEF-9826-4311-92FB-04103DE1DADE}" srcId="{5E5E8D56-3378-4E32-B41D-29D9D1B7F124}" destId="{64F33C42-3E79-44F8-9B8F-6EB2450C5773}" srcOrd="2" destOrd="0" parTransId="{E54759A1-34EB-4ED0-825A-00A358E709F9}" sibTransId="{D0F038B5-3CF1-4EB8-A48C-D22325819AAE}"/>
    <dgm:cxn modelId="{140238F6-E9D7-4D18-AADC-BE8012662458}" srcId="{70DB044D-EFC1-49DD-BE7E-EA1D0ED9977C}" destId="{A47F2C83-CB69-4740-9FF6-590956E9AED1}" srcOrd="0" destOrd="0" parTransId="{8492BD05-102B-4ECF-9358-F6D00F50B156}" sibTransId="{04A72180-6BCE-4670-A299-53FC98F802B3}"/>
    <dgm:cxn modelId="{F09039BD-9409-4987-9EC9-1DD475BA5FDD}" type="presParOf" srcId="{DC9FAD72-FE4C-42DA-A294-83D58E29E4CB}" destId="{4FA5EE32-A5A8-44DA-A0B0-1EE555D4319F}" srcOrd="0" destOrd="0" presId="urn:microsoft.com/office/officeart/2005/8/layout/bList2"/>
    <dgm:cxn modelId="{4562C8EC-33D5-4957-9680-7DE59C1C92B8}" type="presParOf" srcId="{4FA5EE32-A5A8-44DA-A0B0-1EE555D4319F}" destId="{AF3EDC64-19D7-4F17-BAE7-692A16EFCB7F}" srcOrd="0" destOrd="0" presId="urn:microsoft.com/office/officeart/2005/8/layout/bList2"/>
    <dgm:cxn modelId="{A851778D-E999-437D-9E2A-942245CFA815}" type="presParOf" srcId="{4FA5EE32-A5A8-44DA-A0B0-1EE555D4319F}" destId="{FC4A7E73-D7FB-4967-BB16-1535803B2B4F}" srcOrd="1" destOrd="0" presId="urn:microsoft.com/office/officeart/2005/8/layout/bList2"/>
    <dgm:cxn modelId="{1F4A0B8B-AD4D-4E55-B00D-6260BCA81911}" type="presParOf" srcId="{4FA5EE32-A5A8-44DA-A0B0-1EE555D4319F}" destId="{27E5BCF9-65F7-42B2-9632-938C9C2EF899}" srcOrd="2" destOrd="0" presId="urn:microsoft.com/office/officeart/2005/8/layout/bList2"/>
    <dgm:cxn modelId="{9BCE1284-9403-4237-856D-1108703488AA}" type="presParOf" srcId="{4FA5EE32-A5A8-44DA-A0B0-1EE555D4319F}" destId="{A0C54B7D-74B6-4158-B4D9-5E61BEED2237}" srcOrd="3" destOrd="0" presId="urn:microsoft.com/office/officeart/2005/8/layout/bList2"/>
    <dgm:cxn modelId="{A223531E-1E3C-4E5F-97CF-9075AA00E597}" type="presParOf" srcId="{DC9FAD72-FE4C-42DA-A294-83D58E29E4CB}" destId="{F5C2C801-4BB3-45E9-863C-2B842549FE5C}" srcOrd="1" destOrd="0" presId="urn:microsoft.com/office/officeart/2005/8/layout/bList2"/>
    <dgm:cxn modelId="{16E4A7FD-9134-4E7C-9E4B-BD4B40DE95C6}" type="presParOf" srcId="{DC9FAD72-FE4C-42DA-A294-83D58E29E4CB}" destId="{CA5B7878-EB8B-42C5-AF7D-E29905A19208}" srcOrd="2" destOrd="0" presId="urn:microsoft.com/office/officeart/2005/8/layout/bList2"/>
    <dgm:cxn modelId="{1B909316-1580-4365-BA74-1868C8E161E0}" type="presParOf" srcId="{CA5B7878-EB8B-42C5-AF7D-E29905A19208}" destId="{4CEF4B83-2C9D-4BAC-AFEB-0AC32BCA0AB0}" srcOrd="0" destOrd="0" presId="urn:microsoft.com/office/officeart/2005/8/layout/bList2"/>
    <dgm:cxn modelId="{8FE838BA-8702-426E-A3BE-3D98D3BD4A8E}" type="presParOf" srcId="{CA5B7878-EB8B-42C5-AF7D-E29905A19208}" destId="{BB9C18D9-45A7-4EBE-81F5-3AFE51CAFA3F}" srcOrd="1" destOrd="0" presId="urn:microsoft.com/office/officeart/2005/8/layout/bList2"/>
    <dgm:cxn modelId="{41827066-4E23-4944-87F3-B191D31CC2C2}" type="presParOf" srcId="{CA5B7878-EB8B-42C5-AF7D-E29905A19208}" destId="{97FBDFEF-A2E8-4D2A-98FA-F2E75659D3D8}" srcOrd="2" destOrd="0" presId="urn:microsoft.com/office/officeart/2005/8/layout/bList2"/>
    <dgm:cxn modelId="{FD1801EF-013F-43FC-B43A-32E767B8855B}" type="presParOf" srcId="{CA5B7878-EB8B-42C5-AF7D-E29905A19208}" destId="{666CDFCF-2A5C-4238-82D9-1E9C9C5BAA11}" srcOrd="3" destOrd="0" presId="urn:microsoft.com/office/officeart/2005/8/layout/bList2"/>
    <dgm:cxn modelId="{8BE1322C-0E19-413B-AE71-00D8213B751F}" type="presParOf" srcId="{DC9FAD72-FE4C-42DA-A294-83D58E29E4CB}" destId="{70DA2138-CB4A-428A-AA5D-301E334AE0AE}" srcOrd="3" destOrd="0" presId="urn:microsoft.com/office/officeart/2005/8/layout/bList2"/>
    <dgm:cxn modelId="{D47D7EBB-21D4-48E0-AF7F-728904610413}" type="presParOf" srcId="{DC9FAD72-FE4C-42DA-A294-83D58E29E4CB}" destId="{376933FA-9148-4453-91E1-133D91459A30}" srcOrd="4" destOrd="0" presId="urn:microsoft.com/office/officeart/2005/8/layout/bList2"/>
    <dgm:cxn modelId="{6FD7DA49-C2F5-4AD6-9387-AAA123362952}" type="presParOf" srcId="{376933FA-9148-4453-91E1-133D91459A30}" destId="{B9A9A47B-EBEE-4EB0-8868-AF6D07C928D3}" srcOrd="0" destOrd="0" presId="urn:microsoft.com/office/officeart/2005/8/layout/bList2"/>
    <dgm:cxn modelId="{C5819668-E86D-4505-9EB5-0C2E2D6846B3}" type="presParOf" srcId="{376933FA-9148-4453-91E1-133D91459A30}" destId="{44A52620-B8E0-4793-BDDA-8EAF6C818C18}" srcOrd="1" destOrd="0" presId="urn:microsoft.com/office/officeart/2005/8/layout/bList2"/>
    <dgm:cxn modelId="{6F776A39-0F93-4D62-ACDD-2EDA9E8BFADF}" type="presParOf" srcId="{376933FA-9148-4453-91E1-133D91459A30}" destId="{0D99EF99-2E2D-483D-9879-B2D5A027336C}" srcOrd="2" destOrd="0" presId="urn:microsoft.com/office/officeart/2005/8/layout/bList2"/>
    <dgm:cxn modelId="{52E18A45-3318-4A97-A4CC-9BB1A592B31B}" type="presParOf" srcId="{376933FA-9148-4453-91E1-133D91459A30}" destId="{2B6A4CED-70F6-4B9C-8C67-2C0B3C087A0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41061-068F-4E0E-8FCD-9285615B9D9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8DBC36DB-48B1-40D6-9F13-EF537E81A425}">
      <dgm:prSet/>
      <dgm:spPr/>
      <dgm:t>
        <a:bodyPr/>
        <a:lstStyle/>
        <a:p>
          <a:r>
            <a:rPr lang="en-AU" dirty="0"/>
            <a:t>Site Senior Executive</a:t>
          </a:r>
        </a:p>
      </dgm:t>
    </dgm:pt>
    <dgm:pt modelId="{4195700E-DFF3-4A0E-87E5-C5F1799857DC}" type="parTrans" cxnId="{8114FD36-1463-421C-A40D-CE05FC139E84}">
      <dgm:prSet/>
      <dgm:spPr/>
      <dgm:t>
        <a:bodyPr/>
        <a:lstStyle/>
        <a:p>
          <a:endParaRPr lang="en-AU"/>
        </a:p>
      </dgm:t>
    </dgm:pt>
    <dgm:pt modelId="{E2640A76-712F-4DA4-AA02-8358B045AC65}" type="sibTrans" cxnId="{8114FD36-1463-421C-A40D-CE05FC139E84}">
      <dgm:prSet/>
      <dgm:spPr/>
      <dgm:t>
        <a:bodyPr/>
        <a:lstStyle/>
        <a:p>
          <a:endParaRPr lang="en-AU"/>
        </a:p>
      </dgm:t>
    </dgm:pt>
    <dgm:pt modelId="{EF2777AE-B1C5-4B21-8561-2B0BB7924792}">
      <dgm:prSet/>
      <dgm:spPr/>
      <dgm:t>
        <a:bodyPr/>
        <a:lstStyle/>
        <a:p>
          <a:r>
            <a:rPr lang="en-AU" dirty="0"/>
            <a:t> Ensure the SHMS contains an effective maintenance strategy for maintaining mobile equipment including light vehicles.</a:t>
          </a:r>
        </a:p>
      </dgm:t>
    </dgm:pt>
    <dgm:pt modelId="{D9AD8D16-481D-4764-8328-FC5F7A7BD1E7}" type="parTrans" cxnId="{B9ADD0D5-9118-41F8-9BCD-549A1C0AD198}">
      <dgm:prSet/>
      <dgm:spPr/>
      <dgm:t>
        <a:bodyPr/>
        <a:lstStyle/>
        <a:p>
          <a:endParaRPr lang="en-AU"/>
        </a:p>
      </dgm:t>
    </dgm:pt>
    <dgm:pt modelId="{0616C09F-DCAB-48DC-9A3D-681741DFCCC5}" type="sibTrans" cxnId="{B9ADD0D5-9118-41F8-9BCD-549A1C0AD198}">
      <dgm:prSet/>
      <dgm:spPr/>
      <dgm:t>
        <a:bodyPr/>
        <a:lstStyle/>
        <a:p>
          <a:endParaRPr lang="en-AU"/>
        </a:p>
      </dgm:t>
    </dgm:pt>
    <dgm:pt modelId="{6C75949B-0FD6-4430-8B40-984EE0AEDE3D}">
      <dgm:prSet/>
      <dgm:spPr/>
      <dgm:t>
        <a:bodyPr/>
        <a:lstStyle/>
        <a:p>
          <a:endParaRPr lang="en-AU" dirty="0"/>
        </a:p>
      </dgm:t>
    </dgm:pt>
    <dgm:pt modelId="{C8FC1DD1-03CD-4DCA-9CD6-2F6B3A8CA7AC}" type="parTrans" cxnId="{DA18A9CA-0CC4-4BEF-BE53-994773E0B33C}">
      <dgm:prSet/>
      <dgm:spPr/>
      <dgm:t>
        <a:bodyPr/>
        <a:lstStyle/>
        <a:p>
          <a:endParaRPr lang="en-AU"/>
        </a:p>
      </dgm:t>
    </dgm:pt>
    <dgm:pt modelId="{FD89A390-1132-4CCF-8DAE-A066D46AAE4E}" type="sibTrans" cxnId="{DA18A9CA-0CC4-4BEF-BE53-994773E0B33C}">
      <dgm:prSet/>
      <dgm:spPr/>
      <dgm:t>
        <a:bodyPr/>
        <a:lstStyle/>
        <a:p>
          <a:endParaRPr lang="en-AU"/>
        </a:p>
      </dgm:t>
    </dgm:pt>
    <dgm:pt modelId="{E63F3FC2-3944-4F99-B29A-64DB3263685D}">
      <dgm:prSet/>
      <dgm:spPr/>
      <dgm:t>
        <a:bodyPr/>
        <a:lstStyle/>
        <a:p>
          <a:r>
            <a:rPr lang="en-AU" dirty="0"/>
            <a:t>Supervisors </a:t>
          </a:r>
        </a:p>
      </dgm:t>
    </dgm:pt>
    <dgm:pt modelId="{90B1D5FE-9C8F-45DC-A3BC-EB2144F6CFE6}" type="parTrans" cxnId="{99CF39C1-D559-4C9F-A6BB-C956C250103F}">
      <dgm:prSet/>
      <dgm:spPr/>
      <dgm:t>
        <a:bodyPr/>
        <a:lstStyle/>
        <a:p>
          <a:endParaRPr lang="en-AU"/>
        </a:p>
      </dgm:t>
    </dgm:pt>
    <dgm:pt modelId="{9D073DD3-8FC6-4BEE-9EF9-E7BFD566A0CE}" type="sibTrans" cxnId="{99CF39C1-D559-4C9F-A6BB-C956C250103F}">
      <dgm:prSet/>
      <dgm:spPr/>
      <dgm:t>
        <a:bodyPr/>
        <a:lstStyle/>
        <a:p>
          <a:endParaRPr lang="en-AU"/>
        </a:p>
      </dgm:t>
    </dgm:pt>
    <dgm:pt modelId="{A957348F-0B10-4367-BBC3-75BD06CF2C4C}">
      <dgm:prSet/>
      <dgm:spPr/>
      <dgm:t>
        <a:bodyPr/>
        <a:lstStyle/>
        <a:p>
          <a:r>
            <a:rPr lang="en-AU" dirty="0"/>
            <a:t>Ensure that maintenance steps are carried out as required.</a:t>
          </a:r>
        </a:p>
      </dgm:t>
    </dgm:pt>
    <dgm:pt modelId="{95E26585-942A-40C8-ABF8-B76547086771}" type="parTrans" cxnId="{66FD2748-9D4E-48CF-840B-E11716D980E5}">
      <dgm:prSet/>
      <dgm:spPr/>
      <dgm:t>
        <a:bodyPr/>
        <a:lstStyle/>
        <a:p>
          <a:endParaRPr lang="en-AU"/>
        </a:p>
      </dgm:t>
    </dgm:pt>
    <dgm:pt modelId="{CAC2C090-2426-4ADA-86D2-31FDF5C23700}" type="sibTrans" cxnId="{66FD2748-9D4E-48CF-840B-E11716D980E5}">
      <dgm:prSet/>
      <dgm:spPr/>
      <dgm:t>
        <a:bodyPr/>
        <a:lstStyle/>
        <a:p>
          <a:endParaRPr lang="en-AU"/>
        </a:p>
      </dgm:t>
    </dgm:pt>
    <dgm:pt modelId="{7C767949-0DAF-48D4-9A7E-CB4264329E76}">
      <dgm:prSet/>
      <dgm:spPr/>
      <dgm:t>
        <a:bodyPr/>
        <a:lstStyle/>
        <a:p>
          <a:r>
            <a:rPr lang="en-AU" dirty="0"/>
            <a:t>Coal mine workers </a:t>
          </a:r>
        </a:p>
      </dgm:t>
    </dgm:pt>
    <dgm:pt modelId="{EA67D5BD-9315-4405-B0B8-819E19EB49BD}" type="parTrans" cxnId="{747B31E9-50D6-453A-8276-219986E34D52}">
      <dgm:prSet/>
      <dgm:spPr/>
      <dgm:t>
        <a:bodyPr/>
        <a:lstStyle/>
        <a:p>
          <a:endParaRPr lang="en-AU"/>
        </a:p>
      </dgm:t>
    </dgm:pt>
    <dgm:pt modelId="{0CFF758F-8ED9-478A-B22E-EE300343D83E}" type="sibTrans" cxnId="{747B31E9-50D6-453A-8276-219986E34D52}">
      <dgm:prSet/>
      <dgm:spPr/>
      <dgm:t>
        <a:bodyPr/>
        <a:lstStyle/>
        <a:p>
          <a:endParaRPr lang="en-AU"/>
        </a:p>
      </dgm:t>
    </dgm:pt>
    <dgm:pt modelId="{EB3F5DD5-7252-406E-960E-147B507E2F52}">
      <dgm:prSet custT="1"/>
      <dgm:spPr/>
      <dgm:t>
        <a:bodyPr/>
        <a:lstStyle/>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800" kern="1200" dirty="0">
              <a:solidFill>
                <a:prstClr val="black">
                  <a:hueOff val="0"/>
                  <a:satOff val="0"/>
                  <a:lumOff val="0"/>
                  <a:alphaOff val="0"/>
                </a:prstClr>
              </a:solidFill>
              <a:latin typeface="+mn-lt"/>
              <a:ea typeface="+mn-ea"/>
              <a:cs typeface="+mn-cs"/>
            </a:rPr>
            <a:t>Carry out pre-start inspections as per the requirements of the mine’s SHMS.</a:t>
          </a:r>
          <a:endParaRPr lang="en-AU" sz="1800" kern="1200" dirty="0">
            <a:solidFill>
              <a:prstClr val="black">
                <a:hueOff val="0"/>
                <a:satOff val="0"/>
                <a:lumOff val="0"/>
                <a:alphaOff val="0"/>
              </a:prstClr>
            </a:solidFill>
            <a:latin typeface="Calibri" panose="020F0502020204030204"/>
            <a:ea typeface="+mn-ea"/>
            <a:cs typeface="+mn-cs"/>
          </a:endParaRPr>
        </a:p>
      </dgm:t>
    </dgm:pt>
    <dgm:pt modelId="{1922318C-6C12-4C9C-BE27-DE163A6BEE9A}" type="parTrans" cxnId="{2C6C6453-3238-47F0-AEA3-45B92CAE1483}">
      <dgm:prSet/>
      <dgm:spPr/>
      <dgm:t>
        <a:bodyPr/>
        <a:lstStyle/>
        <a:p>
          <a:endParaRPr lang="en-AU"/>
        </a:p>
      </dgm:t>
    </dgm:pt>
    <dgm:pt modelId="{6E67AEED-A2AD-4204-A3DD-E9C68823F7C6}" type="sibTrans" cxnId="{2C6C6453-3238-47F0-AEA3-45B92CAE1483}">
      <dgm:prSet/>
      <dgm:spPr/>
      <dgm:t>
        <a:bodyPr/>
        <a:lstStyle/>
        <a:p>
          <a:endParaRPr lang="en-AU"/>
        </a:p>
      </dgm:t>
    </dgm:pt>
    <dgm:pt modelId="{C826FE0B-A32B-48A3-B7FA-025AE05A8AD5}">
      <dgm:prSet custT="1"/>
      <dgm:spPr/>
      <dgm:t>
        <a:bodyPr/>
        <a:lstStyle/>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800" kern="1200" dirty="0">
              <a:solidFill>
                <a:prstClr val="black">
                  <a:hueOff val="0"/>
                  <a:satOff val="0"/>
                  <a:lumOff val="0"/>
                  <a:alphaOff val="0"/>
                </a:prstClr>
              </a:solidFill>
              <a:latin typeface="+mn-lt"/>
              <a:ea typeface="+mn-ea"/>
              <a:cs typeface="+mn-cs"/>
            </a:rPr>
            <a:t>Identify and report / record defects.</a:t>
          </a:r>
        </a:p>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dgm:t>
    </dgm:pt>
    <dgm:pt modelId="{8DCEB062-DFAC-431B-9A95-F11F3196A3C2}" type="parTrans" cxnId="{75E69812-80B4-4A14-B582-DCFB1607CCEA}">
      <dgm:prSet/>
      <dgm:spPr/>
    </dgm:pt>
    <dgm:pt modelId="{C5414FC8-6803-40F5-840B-7AE4935B9463}" type="sibTrans" cxnId="{75E69812-80B4-4A14-B582-DCFB1607CCEA}">
      <dgm:prSet/>
      <dgm:spPr/>
    </dgm:pt>
    <dgm:pt modelId="{5B6381BC-7FF3-4252-A8C3-D70980ACF144}" type="pres">
      <dgm:prSet presAssocID="{3DF41061-068F-4E0E-8FCD-9285615B9D9B}" presName="diagram" presStyleCnt="0">
        <dgm:presLayoutVars>
          <dgm:dir/>
          <dgm:animLvl val="lvl"/>
          <dgm:resizeHandles val="exact"/>
        </dgm:presLayoutVars>
      </dgm:prSet>
      <dgm:spPr/>
    </dgm:pt>
    <dgm:pt modelId="{20BA0BD2-ED16-429E-B24D-82F3019A50A3}" type="pres">
      <dgm:prSet presAssocID="{8DBC36DB-48B1-40D6-9F13-EF537E81A425}" presName="compNode" presStyleCnt="0"/>
      <dgm:spPr/>
    </dgm:pt>
    <dgm:pt modelId="{7B261650-9284-41DC-94BC-64BFCAA97DCC}" type="pres">
      <dgm:prSet presAssocID="{8DBC36DB-48B1-40D6-9F13-EF537E81A425}" presName="childRect" presStyleLbl="bgAcc1" presStyleIdx="0" presStyleCnt="3" custLinFactNeighborX="2390">
        <dgm:presLayoutVars>
          <dgm:bulletEnabled val="1"/>
        </dgm:presLayoutVars>
      </dgm:prSet>
      <dgm:spPr/>
    </dgm:pt>
    <dgm:pt modelId="{4080FDF4-B72C-47CF-A488-F595D604AFEB}" type="pres">
      <dgm:prSet presAssocID="{8DBC36DB-48B1-40D6-9F13-EF537E81A425}" presName="parentText" presStyleLbl="node1" presStyleIdx="0" presStyleCnt="0">
        <dgm:presLayoutVars>
          <dgm:chMax val="0"/>
          <dgm:bulletEnabled val="1"/>
        </dgm:presLayoutVars>
      </dgm:prSet>
      <dgm:spPr/>
    </dgm:pt>
    <dgm:pt modelId="{1F9A7402-A62E-4324-9F4F-AFAB95412106}" type="pres">
      <dgm:prSet presAssocID="{8DBC36DB-48B1-40D6-9F13-EF537E81A425}" presName="parentRect" presStyleLbl="alignNode1" presStyleIdx="0" presStyleCnt="3" custLinFactNeighborX="2390"/>
      <dgm:spPr/>
    </dgm:pt>
    <dgm:pt modelId="{53EB85EF-1C38-4291-A4F2-FBF44BAD5F2C}" type="pres">
      <dgm:prSet presAssocID="{8DBC36DB-48B1-40D6-9F13-EF537E81A425}" presName="adorn" presStyleLbl="fgAccFollowNode1" presStyleIdx="0" presStyleCnt="3" custLinFactNeighborX="684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7D585B2-C4FA-4FD2-88D2-0D13F326B162}" type="pres">
      <dgm:prSet presAssocID="{E2640A76-712F-4DA4-AA02-8358B045AC65}" presName="sibTrans" presStyleLbl="sibTrans2D1" presStyleIdx="0" presStyleCnt="0"/>
      <dgm:spPr/>
    </dgm:pt>
    <dgm:pt modelId="{A0467DDC-A575-43C4-B38D-2F67E1563F01}" type="pres">
      <dgm:prSet presAssocID="{E63F3FC2-3944-4F99-B29A-64DB3263685D}" presName="compNode" presStyleCnt="0"/>
      <dgm:spPr/>
    </dgm:pt>
    <dgm:pt modelId="{991808E5-1320-4C2C-AA3C-25573115E166}" type="pres">
      <dgm:prSet presAssocID="{E63F3FC2-3944-4F99-B29A-64DB3263685D}" presName="childRect" presStyleLbl="bgAcc1" presStyleIdx="1" presStyleCnt="3">
        <dgm:presLayoutVars>
          <dgm:bulletEnabled val="1"/>
        </dgm:presLayoutVars>
      </dgm:prSet>
      <dgm:spPr/>
    </dgm:pt>
    <dgm:pt modelId="{7D0DB544-2006-4282-BF2D-43FA22A78FAA}" type="pres">
      <dgm:prSet presAssocID="{E63F3FC2-3944-4F99-B29A-64DB3263685D}" presName="parentText" presStyleLbl="node1" presStyleIdx="0" presStyleCnt="0">
        <dgm:presLayoutVars>
          <dgm:chMax val="0"/>
          <dgm:bulletEnabled val="1"/>
        </dgm:presLayoutVars>
      </dgm:prSet>
      <dgm:spPr/>
    </dgm:pt>
    <dgm:pt modelId="{97BF4825-2D53-445C-BF36-625C2530A6E8}" type="pres">
      <dgm:prSet presAssocID="{E63F3FC2-3944-4F99-B29A-64DB3263685D}" presName="parentRect" presStyleLbl="alignNode1" presStyleIdx="1" presStyleCnt="3"/>
      <dgm:spPr/>
    </dgm:pt>
    <dgm:pt modelId="{C2F66397-53CD-435D-ABEF-064B9969CD1A}" type="pres">
      <dgm:prSet presAssocID="{E63F3FC2-3944-4F99-B29A-64DB3263685D}"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2FA6B34-DBA4-4276-B512-AF942B21AADF}" type="pres">
      <dgm:prSet presAssocID="{9D073DD3-8FC6-4BEE-9EF9-E7BFD566A0CE}" presName="sibTrans" presStyleLbl="sibTrans2D1" presStyleIdx="0" presStyleCnt="0"/>
      <dgm:spPr/>
    </dgm:pt>
    <dgm:pt modelId="{8BA7DC58-5FBA-4A4A-91E9-20B25695F782}" type="pres">
      <dgm:prSet presAssocID="{7C767949-0DAF-48D4-9A7E-CB4264329E76}" presName="compNode" presStyleCnt="0"/>
      <dgm:spPr/>
    </dgm:pt>
    <dgm:pt modelId="{3F9F8C5A-5736-41DC-A4E1-D9DD4CD3BB96}" type="pres">
      <dgm:prSet presAssocID="{7C767949-0DAF-48D4-9A7E-CB4264329E76}" presName="childRect" presStyleLbl="bgAcc1" presStyleIdx="2" presStyleCnt="3">
        <dgm:presLayoutVars>
          <dgm:bulletEnabled val="1"/>
        </dgm:presLayoutVars>
      </dgm:prSet>
      <dgm:spPr/>
    </dgm:pt>
    <dgm:pt modelId="{7F8D31C9-4398-4EC5-9173-EB3DC7E17166}" type="pres">
      <dgm:prSet presAssocID="{7C767949-0DAF-48D4-9A7E-CB4264329E76}" presName="parentText" presStyleLbl="node1" presStyleIdx="0" presStyleCnt="0">
        <dgm:presLayoutVars>
          <dgm:chMax val="0"/>
          <dgm:bulletEnabled val="1"/>
        </dgm:presLayoutVars>
      </dgm:prSet>
      <dgm:spPr/>
    </dgm:pt>
    <dgm:pt modelId="{7AF47B5C-9D51-4E7A-A1D2-D9B875DE9320}" type="pres">
      <dgm:prSet presAssocID="{7C767949-0DAF-48D4-9A7E-CB4264329E76}" presName="parentRect" presStyleLbl="alignNode1" presStyleIdx="2" presStyleCnt="3"/>
      <dgm:spPr/>
    </dgm:pt>
    <dgm:pt modelId="{9656A9C2-6CE7-4A12-9650-DE8EE6814E00}" type="pres">
      <dgm:prSet presAssocID="{7C767949-0DAF-48D4-9A7E-CB4264329E76}"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52C2B11-C3B4-466E-B314-1A5526C1B89C}" type="presOf" srcId="{9D073DD3-8FC6-4BEE-9EF9-E7BFD566A0CE}" destId="{F2FA6B34-DBA4-4276-B512-AF942B21AADF}" srcOrd="0" destOrd="0" presId="urn:microsoft.com/office/officeart/2005/8/layout/bList2"/>
    <dgm:cxn modelId="{75E69812-80B4-4A14-B582-DCFB1607CCEA}" srcId="{7C767949-0DAF-48D4-9A7E-CB4264329E76}" destId="{C826FE0B-A32B-48A3-B7FA-025AE05A8AD5}" srcOrd="1" destOrd="0" parTransId="{8DCEB062-DFAC-431B-9A95-F11F3196A3C2}" sibTransId="{C5414FC8-6803-40F5-840B-7AE4935B9463}"/>
    <dgm:cxn modelId="{5114A32F-467F-47C1-9491-2F5F4162D0CC}" type="presOf" srcId="{EF2777AE-B1C5-4B21-8561-2B0BB7924792}" destId="{7B261650-9284-41DC-94BC-64BFCAA97DCC}" srcOrd="0" destOrd="0" presId="urn:microsoft.com/office/officeart/2005/8/layout/bList2"/>
    <dgm:cxn modelId="{8114FD36-1463-421C-A40D-CE05FC139E84}" srcId="{3DF41061-068F-4E0E-8FCD-9285615B9D9B}" destId="{8DBC36DB-48B1-40D6-9F13-EF537E81A425}" srcOrd="0" destOrd="0" parTransId="{4195700E-DFF3-4A0E-87E5-C5F1799857DC}" sibTransId="{E2640A76-712F-4DA4-AA02-8358B045AC65}"/>
    <dgm:cxn modelId="{66FD2748-9D4E-48CF-840B-E11716D980E5}" srcId="{E63F3FC2-3944-4F99-B29A-64DB3263685D}" destId="{A957348F-0B10-4367-BBC3-75BD06CF2C4C}" srcOrd="0" destOrd="0" parTransId="{95E26585-942A-40C8-ABF8-B76547086771}" sibTransId="{CAC2C090-2426-4ADA-86D2-31FDF5C23700}"/>
    <dgm:cxn modelId="{B0F96B4A-EED7-4316-8B72-6EC2D3AB50DB}" type="presOf" srcId="{8DBC36DB-48B1-40D6-9F13-EF537E81A425}" destId="{4080FDF4-B72C-47CF-A488-F595D604AFEB}" srcOrd="0" destOrd="0" presId="urn:microsoft.com/office/officeart/2005/8/layout/bList2"/>
    <dgm:cxn modelId="{2C6C6453-3238-47F0-AEA3-45B92CAE1483}" srcId="{7C767949-0DAF-48D4-9A7E-CB4264329E76}" destId="{EB3F5DD5-7252-406E-960E-147B507E2F52}" srcOrd="0" destOrd="0" parTransId="{1922318C-6C12-4C9C-BE27-DE163A6BEE9A}" sibTransId="{6E67AEED-A2AD-4204-A3DD-E9C68823F7C6}"/>
    <dgm:cxn modelId="{3503E9A2-6761-4CB9-8FA5-4C1C275E325F}" type="presOf" srcId="{3DF41061-068F-4E0E-8FCD-9285615B9D9B}" destId="{5B6381BC-7FF3-4252-A8C3-D70980ACF144}" srcOrd="0" destOrd="0" presId="urn:microsoft.com/office/officeart/2005/8/layout/bList2"/>
    <dgm:cxn modelId="{C743CCB1-6055-4C08-834E-1615A415F7E6}" type="presOf" srcId="{7C767949-0DAF-48D4-9A7E-CB4264329E76}" destId="{7AF47B5C-9D51-4E7A-A1D2-D9B875DE9320}" srcOrd="1" destOrd="0" presId="urn:microsoft.com/office/officeart/2005/8/layout/bList2"/>
    <dgm:cxn modelId="{B7C145BB-04E9-457E-9422-F345F2AE8AFE}" type="presOf" srcId="{7C767949-0DAF-48D4-9A7E-CB4264329E76}" destId="{7F8D31C9-4398-4EC5-9173-EB3DC7E17166}" srcOrd="0" destOrd="0" presId="urn:microsoft.com/office/officeart/2005/8/layout/bList2"/>
    <dgm:cxn modelId="{75F146BC-7A72-449A-BC9E-89891F7E8EA3}" type="presOf" srcId="{A957348F-0B10-4367-BBC3-75BD06CF2C4C}" destId="{991808E5-1320-4C2C-AA3C-25573115E166}" srcOrd="0" destOrd="0" presId="urn:microsoft.com/office/officeart/2005/8/layout/bList2"/>
    <dgm:cxn modelId="{F1B821E0-086F-47F8-8D4B-1A2C6E3F2CC4}" type="presOf" srcId="{E2640A76-712F-4DA4-AA02-8358B045AC65}" destId="{07D585B2-C4FA-4FD2-88D2-0D13F326B162}" srcOrd="0" destOrd="0" presId="urn:microsoft.com/office/officeart/2005/8/layout/bList2"/>
    <dgm:cxn modelId="{4BC2DCC0-0739-41C6-88F3-4B15B999BBE3}" type="presOf" srcId="{EB3F5DD5-7252-406E-960E-147B507E2F52}" destId="{3F9F8C5A-5736-41DC-A4E1-D9DD4CD3BB96}" srcOrd="0" destOrd="0" presId="urn:microsoft.com/office/officeart/2005/8/layout/bList2"/>
    <dgm:cxn modelId="{99CF39C1-D559-4C9F-A6BB-C956C250103F}" srcId="{3DF41061-068F-4E0E-8FCD-9285615B9D9B}" destId="{E63F3FC2-3944-4F99-B29A-64DB3263685D}" srcOrd="1" destOrd="0" parTransId="{90B1D5FE-9C8F-45DC-A3BC-EB2144F6CFE6}" sibTransId="{9D073DD3-8FC6-4BEE-9EF9-E7BFD566A0CE}"/>
    <dgm:cxn modelId="{747B31E9-50D6-453A-8276-219986E34D52}" srcId="{3DF41061-068F-4E0E-8FCD-9285615B9D9B}" destId="{7C767949-0DAF-48D4-9A7E-CB4264329E76}" srcOrd="2" destOrd="0" parTransId="{EA67D5BD-9315-4405-B0B8-819E19EB49BD}" sibTransId="{0CFF758F-8ED9-478A-B22E-EE300343D83E}"/>
    <dgm:cxn modelId="{DA18A9CA-0CC4-4BEF-BE53-994773E0B33C}" srcId="{8DBC36DB-48B1-40D6-9F13-EF537E81A425}" destId="{6C75949B-0FD6-4430-8B40-984EE0AEDE3D}" srcOrd="1" destOrd="0" parTransId="{C8FC1DD1-03CD-4DCA-9CD6-2F6B3A8CA7AC}" sibTransId="{FD89A390-1132-4CCF-8DAE-A066D46AAE4E}"/>
    <dgm:cxn modelId="{264D2BD4-9781-441C-BFF7-1CA7F9360437}" type="presOf" srcId="{C826FE0B-A32B-48A3-B7FA-025AE05A8AD5}" destId="{3F9F8C5A-5736-41DC-A4E1-D9DD4CD3BB96}" srcOrd="0" destOrd="1" presId="urn:microsoft.com/office/officeart/2005/8/layout/bList2"/>
    <dgm:cxn modelId="{1B90F3F4-90EB-422C-A82F-8FFB6F2192BA}" type="presOf" srcId="{8DBC36DB-48B1-40D6-9F13-EF537E81A425}" destId="{1F9A7402-A62E-4324-9F4F-AFAB95412106}" srcOrd="1" destOrd="0" presId="urn:microsoft.com/office/officeart/2005/8/layout/bList2"/>
    <dgm:cxn modelId="{B9ADD0D5-9118-41F8-9BCD-549A1C0AD198}" srcId="{8DBC36DB-48B1-40D6-9F13-EF537E81A425}" destId="{EF2777AE-B1C5-4B21-8561-2B0BB7924792}" srcOrd="0" destOrd="0" parTransId="{D9AD8D16-481D-4764-8328-FC5F7A7BD1E7}" sibTransId="{0616C09F-DCAB-48DC-9A3D-681741DFCCC5}"/>
    <dgm:cxn modelId="{50E8C9F8-3019-40BD-99BA-FF4F0E272B39}" type="presOf" srcId="{E63F3FC2-3944-4F99-B29A-64DB3263685D}" destId="{97BF4825-2D53-445C-BF36-625C2530A6E8}" srcOrd="1" destOrd="0" presId="urn:microsoft.com/office/officeart/2005/8/layout/bList2"/>
    <dgm:cxn modelId="{FC080BDA-025D-4375-8145-2ED953CA306F}" type="presOf" srcId="{6C75949B-0FD6-4430-8B40-984EE0AEDE3D}" destId="{7B261650-9284-41DC-94BC-64BFCAA97DCC}" srcOrd="0" destOrd="1" presId="urn:microsoft.com/office/officeart/2005/8/layout/bList2"/>
    <dgm:cxn modelId="{AE3D2CFF-1591-413F-9879-073E0ADB9321}" type="presOf" srcId="{E63F3FC2-3944-4F99-B29A-64DB3263685D}" destId="{7D0DB544-2006-4282-BF2D-43FA22A78FAA}" srcOrd="0" destOrd="0" presId="urn:microsoft.com/office/officeart/2005/8/layout/bList2"/>
    <dgm:cxn modelId="{D1DA7BCD-9CC9-4C3D-B2CF-6D84A1A0D3C4}" type="presParOf" srcId="{5B6381BC-7FF3-4252-A8C3-D70980ACF144}" destId="{20BA0BD2-ED16-429E-B24D-82F3019A50A3}" srcOrd="0" destOrd="0" presId="urn:microsoft.com/office/officeart/2005/8/layout/bList2"/>
    <dgm:cxn modelId="{D6D2A550-7A79-4B74-A5E4-F1B1EAA4F755}" type="presParOf" srcId="{20BA0BD2-ED16-429E-B24D-82F3019A50A3}" destId="{7B261650-9284-41DC-94BC-64BFCAA97DCC}" srcOrd="0" destOrd="0" presId="urn:microsoft.com/office/officeart/2005/8/layout/bList2"/>
    <dgm:cxn modelId="{67DABA86-15B4-4621-AE21-FD78A2F44F61}" type="presParOf" srcId="{20BA0BD2-ED16-429E-B24D-82F3019A50A3}" destId="{4080FDF4-B72C-47CF-A488-F595D604AFEB}" srcOrd="1" destOrd="0" presId="urn:microsoft.com/office/officeart/2005/8/layout/bList2"/>
    <dgm:cxn modelId="{443401F8-EEFA-4AC1-B1CB-E74AC7E9C2E0}" type="presParOf" srcId="{20BA0BD2-ED16-429E-B24D-82F3019A50A3}" destId="{1F9A7402-A62E-4324-9F4F-AFAB95412106}" srcOrd="2" destOrd="0" presId="urn:microsoft.com/office/officeart/2005/8/layout/bList2"/>
    <dgm:cxn modelId="{D35AD7D3-39A8-48CA-98F1-6DB2AC684B1C}" type="presParOf" srcId="{20BA0BD2-ED16-429E-B24D-82F3019A50A3}" destId="{53EB85EF-1C38-4291-A4F2-FBF44BAD5F2C}" srcOrd="3" destOrd="0" presId="urn:microsoft.com/office/officeart/2005/8/layout/bList2"/>
    <dgm:cxn modelId="{85C5FA69-66C1-423B-9399-E0534124D9B6}" type="presParOf" srcId="{5B6381BC-7FF3-4252-A8C3-D70980ACF144}" destId="{07D585B2-C4FA-4FD2-88D2-0D13F326B162}" srcOrd="1" destOrd="0" presId="urn:microsoft.com/office/officeart/2005/8/layout/bList2"/>
    <dgm:cxn modelId="{2860505F-554D-4FAA-8F55-374D4E0909AB}" type="presParOf" srcId="{5B6381BC-7FF3-4252-A8C3-D70980ACF144}" destId="{A0467DDC-A575-43C4-B38D-2F67E1563F01}" srcOrd="2" destOrd="0" presId="urn:microsoft.com/office/officeart/2005/8/layout/bList2"/>
    <dgm:cxn modelId="{3B99266B-21FA-4523-BC52-0998A2C8D71C}" type="presParOf" srcId="{A0467DDC-A575-43C4-B38D-2F67E1563F01}" destId="{991808E5-1320-4C2C-AA3C-25573115E166}" srcOrd="0" destOrd="0" presId="urn:microsoft.com/office/officeart/2005/8/layout/bList2"/>
    <dgm:cxn modelId="{4DD6DE0C-11DE-4169-B929-556EBD917217}" type="presParOf" srcId="{A0467DDC-A575-43C4-B38D-2F67E1563F01}" destId="{7D0DB544-2006-4282-BF2D-43FA22A78FAA}" srcOrd="1" destOrd="0" presId="urn:microsoft.com/office/officeart/2005/8/layout/bList2"/>
    <dgm:cxn modelId="{8448DF7E-B82F-4DEF-B367-D12FDA5E3BB2}" type="presParOf" srcId="{A0467DDC-A575-43C4-B38D-2F67E1563F01}" destId="{97BF4825-2D53-445C-BF36-625C2530A6E8}" srcOrd="2" destOrd="0" presId="urn:microsoft.com/office/officeart/2005/8/layout/bList2"/>
    <dgm:cxn modelId="{1E572407-A880-421A-9B93-6DFC06E2C282}" type="presParOf" srcId="{A0467DDC-A575-43C4-B38D-2F67E1563F01}" destId="{C2F66397-53CD-435D-ABEF-064B9969CD1A}" srcOrd="3" destOrd="0" presId="urn:microsoft.com/office/officeart/2005/8/layout/bList2"/>
    <dgm:cxn modelId="{7418BFBC-9D8C-4BC7-95CC-A29EEA8278C4}" type="presParOf" srcId="{5B6381BC-7FF3-4252-A8C3-D70980ACF144}" destId="{F2FA6B34-DBA4-4276-B512-AF942B21AADF}" srcOrd="3" destOrd="0" presId="urn:microsoft.com/office/officeart/2005/8/layout/bList2"/>
    <dgm:cxn modelId="{7BCECA76-FAAF-4D68-B709-71318FE50CD6}" type="presParOf" srcId="{5B6381BC-7FF3-4252-A8C3-D70980ACF144}" destId="{8BA7DC58-5FBA-4A4A-91E9-20B25695F782}" srcOrd="4" destOrd="0" presId="urn:microsoft.com/office/officeart/2005/8/layout/bList2"/>
    <dgm:cxn modelId="{3EA34298-BA3E-4009-B7D6-471A9EAD9D6F}" type="presParOf" srcId="{8BA7DC58-5FBA-4A4A-91E9-20B25695F782}" destId="{3F9F8C5A-5736-41DC-A4E1-D9DD4CD3BB96}" srcOrd="0" destOrd="0" presId="urn:microsoft.com/office/officeart/2005/8/layout/bList2"/>
    <dgm:cxn modelId="{C71A3218-E9D0-44F2-8331-46BEA97BB47F}" type="presParOf" srcId="{8BA7DC58-5FBA-4A4A-91E9-20B25695F782}" destId="{7F8D31C9-4398-4EC5-9173-EB3DC7E17166}" srcOrd="1" destOrd="0" presId="urn:microsoft.com/office/officeart/2005/8/layout/bList2"/>
    <dgm:cxn modelId="{16151831-AA94-42C6-8383-F3343013ECE4}" type="presParOf" srcId="{8BA7DC58-5FBA-4A4A-91E9-20B25695F782}" destId="{7AF47B5C-9D51-4E7A-A1D2-D9B875DE9320}" srcOrd="2" destOrd="0" presId="urn:microsoft.com/office/officeart/2005/8/layout/bList2"/>
    <dgm:cxn modelId="{B6862A7B-55C8-419E-9E00-C8D56E09D36C}" type="presParOf" srcId="{8BA7DC58-5FBA-4A4A-91E9-20B25695F782}" destId="{9656A9C2-6CE7-4A12-9650-DE8EE6814E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293DE2-6390-4A23-BAA9-A5C2EA6399F8}"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DC03225F-52B6-435F-9472-ADB0C7E63682}">
      <dgm:prSet/>
      <dgm:spPr/>
      <dgm:t>
        <a:bodyPr/>
        <a:lstStyle/>
        <a:p>
          <a:r>
            <a:rPr lang="en-AU" dirty="0"/>
            <a:t>Site Senior Executive</a:t>
          </a:r>
        </a:p>
      </dgm:t>
    </dgm:pt>
    <dgm:pt modelId="{70FF29CD-8DB5-4C55-90F5-AA54ACF2CBD5}" type="parTrans" cxnId="{7E48DF92-EE8C-419C-8C38-3D6D096FCA22}">
      <dgm:prSet/>
      <dgm:spPr/>
      <dgm:t>
        <a:bodyPr/>
        <a:lstStyle/>
        <a:p>
          <a:endParaRPr lang="en-AU"/>
        </a:p>
      </dgm:t>
    </dgm:pt>
    <dgm:pt modelId="{722E9ED1-E154-4B9B-A4DF-558A26479ACD}" type="sibTrans" cxnId="{7E48DF92-EE8C-419C-8C38-3D6D096FCA22}">
      <dgm:prSet/>
      <dgm:spPr/>
      <dgm:t>
        <a:bodyPr/>
        <a:lstStyle/>
        <a:p>
          <a:endParaRPr lang="en-AU"/>
        </a:p>
      </dgm:t>
    </dgm:pt>
    <dgm:pt modelId="{006477C5-77FB-43DF-93A2-AFE0808E0413}">
      <dgm:prSet/>
      <dgm:spPr/>
      <dgm:t>
        <a:bodyPr/>
        <a:lstStyle/>
        <a:p>
          <a:r>
            <a:rPr lang="en-AU"/>
            <a:t>Conduct a gap analysis of the mines SHMS against QGN32 “Managing exposure to heat in surface coal mines and surface areas of underground coal mines” and address deficiencies.</a:t>
          </a:r>
          <a:endParaRPr lang="en-AU" dirty="0"/>
        </a:p>
      </dgm:t>
    </dgm:pt>
    <dgm:pt modelId="{7D9DE459-BB69-4FDC-996A-286FD81607F2}" type="parTrans" cxnId="{A9104492-69E7-4723-A73E-24675355C210}">
      <dgm:prSet/>
      <dgm:spPr/>
      <dgm:t>
        <a:bodyPr/>
        <a:lstStyle/>
        <a:p>
          <a:endParaRPr lang="en-AU"/>
        </a:p>
      </dgm:t>
    </dgm:pt>
    <dgm:pt modelId="{96A94673-0531-4BCD-98C2-BD9E8CEB8397}" type="sibTrans" cxnId="{A9104492-69E7-4723-A73E-24675355C210}">
      <dgm:prSet/>
      <dgm:spPr/>
      <dgm:t>
        <a:bodyPr/>
        <a:lstStyle/>
        <a:p>
          <a:endParaRPr lang="en-AU"/>
        </a:p>
      </dgm:t>
    </dgm:pt>
    <dgm:pt modelId="{DB843DF4-E5BE-4410-B154-19920EAFBE28}">
      <dgm:prSet/>
      <dgm:spPr/>
      <dgm:t>
        <a:bodyPr/>
        <a:lstStyle/>
        <a:p>
          <a:r>
            <a:rPr lang="en-AU" dirty="0"/>
            <a:t>Supervisors</a:t>
          </a:r>
        </a:p>
      </dgm:t>
    </dgm:pt>
    <dgm:pt modelId="{3F9A965F-3683-45DA-9F77-F05CF25A266B}" type="parTrans" cxnId="{45F7849C-267B-4668-BD77-BB9F6A39AC4F}">
      <dgm:prSet/>
      <dgm:spPr/>
      <dgm:t>
        <a:bodyPr/>
        <a:lstStyle/>
        <a:p>
          <a:endParaRPr lang="en-AU"/>
        </a:p>
      </dgm:t>
    </dgm:pt>
    <dgm:pt modelId="{05CA8D5E-EED7-40F0-81BC-F29557771090}" type="sibTrans" cxnId="{45F7849C-267B-4668-BD77-BB9F6A39AC4F}">
      <dgm:prSet/>
      <dgm:spPr/>
      <dgm:t>
        <a:bodyPr/>
        <a:lstStyle/>
        <a:p>
          <a:endParaRPr lang="en-AU"/>
        </a:p>
      </dgm:t>
    </dgm:pt>
    <dgm:pt modelId="{7293C50E-AD5D-49B1-B4D0-1E8DF942BC0E}">
      <dgm:prSet/>
      <dgm:spPr/>
      <dgm:t>
        <a:bodyPr/>
        <a:lstStyle/>
        <a:p>
          <a:r>
            <a:rPr lang="en-AU" dirty="0"/>
            <a:t>Ensure that protections are made available to workers who maybe subjected to working in heat, for example by providing cool drinking  water, portable air conditioners/ fans, shade, job rotation and etc. </a:t>
          </a:r>
        </a:p>
      </dgm:t>
    </dgm:pt>
    <dgm:pt modelId="{ACAA10A2-DF2A-4385-B00F-6B5BC94ECAAE}" type="parTrans" cxnId="{1D57C92E-E8CA-4FC6-8292-E63C257F31EA}">
      <dgm:prSet/>
      <dgm:spPr/>
      <dgm:t>
        <a:bodyPr/>
        <a:lstStyle/>
        <a:p>
          <a:endParaRPr lang="en-AU"/>
        </a:p>
      </dgm:t>
    </dgm:pt>
    <dgm:pt modelId="{536F9FF6-083E-4D06-8FF0-336D92885437}" type="sibTrans" cxnId="{1D57C92E-E8CA-4FC6-8292-E63C257F31EA}">
      <dgm:prSet/>
      <dgm:spPr/>
      <dgm:t>
        <a:bodyPr/>
        <a:lstStyle/>
        <a:p>
          <a:endParaRPr lang="en-AU"/>
        </a:p>
      </dgm:t>
    </dgm:pt>
    <dgm:pt modelId="{5E751EB5-517B-4B80-A197-02FD9B596EF8}">
      <dgm:prSet/>
      <dgm:spPr/>
      <dgm:t>
        <a:bodyPr/>
        <a:lstStyle/>
        <a:p>
          <a:r>
            <a:rPr lang="en-AU" dirty="0"/>
            <a:t>Coal mine workers </a:t>
          </a:r>
        </a:p>
      </dgm:t>
    </dgm:pt>
    <dgm:pt modelId="{A9FA5D15-6CBB-471A-B78B-4C0AF5A281A8}" type="parTrans" cxnId="{F6076E09-8EB3-42CE-8F00-76C52FC2FFE4}">
      <dgm:prSet/>
      <dgm:spPr/>
      <dgm:t>
        <a:bodyPr/>
        <a:lstStyle/>
        <a:p>
          <a:endParaRPr lang="en-AU"/>
        </a:p>
      </dgm:t>
    </dgm:pt>
    <dgm:pt modelId="{5C92C7C0-C49B-4468-8902-5913FE4E9E92}" type="sibTrans" cxnId="{F6076E09-8EB3-42CE-8F00-76C52FC2FFE4}">
      <dgm:prSet/>
      <dgm:spPr/>
      <dgm:t>
        <a:bodyPr/>
        <a:lstStyle/>
        <a:p>
          <a:endParaRPr lang="en-AU"/>
        </a:p>
      </dgm:t>
    </dgm:pt>
    <dgm:pt modelId="{FE4734F9-BA84-4A7E-B4DC-0622403D662D}">
      <dgm:prSet/>
      <dgm:spPr/>
      <dgm:t>
        <a:bodyPr/>
        <a:lstStyle/>
        <a:p>
          <a:r>
            <a:rPr lang="en-AU"/>
            <a:t>Recognise the signs / symptoms of heat exposure and report it to your supervisor.</a:t>
          </a:r>
          <a:endParaRPr lang="en-AU" dirty="0"/>
        </a:p>
      </dgm:t>
    </dgm:pt>
    <dgm:pt modelId="{90364B4A-01C9-44D1-8C46-0930DB70B1F2}" type="parTrans" cxnId="{9A1ADD57-9D66-4F3A-BDC6-DA049D747015}">
      <dgm:prSet/>
      <dgm:spPr/>
      <dgm:t>
        <a:bodyPr/>
        <a:lstStyle/>
        <a:p>
          <a:endParaRPr lang="en-AU"/>
        </a:p>
      </dgm:t>
    </dgm:pt>
    <dgm:pt modelId="{89C8BAF8-2F4C-4F96-8060-84FBF95577A8}" type="sibTrans" cxnId="{9A1ADD57-9D66-4F3A-BDC6-DA049D747015}">
      <dgm:prSet/>
      <dgm:spPr/>
      <dgm:t>
        <a:bodyPr/>
        <a:lstStyle/>
        <a:p>
          <a:endParaRPr lang="en-AU"/>
        </a:p>
      </dgm:t>
    </dgm:pt>
    <dgm:pt modelId="{7E776FC4-0E5B-4370-B481-627E474F4A90}">
      <dgm:prSet/>
      <dgm:spPr/>
      <dgm:t>
        <a:bodyPr/>
        <a:lstStyle/>
        <a:p>
          <a:endParaRPr lang="en-AU" dirty="0"/>
        </a:p>
      </dgm:t>
    </dgm:pt>
    <dgm:pt modelId="{1A11DDC4-358E-4EAA-8C73-62183E7029F3}" type="parTrans" cxnId="{9B847A03-D85A-476F-A3F6-9E24ECE92E95}">
      <dgm:prSet/>
      <dgm:spPr/>
      <dgm:t>
        <a:bodyPr/>
        <a:lstStyle/>
        <a:p>
          <a:endParaRPr lang="en-AU"/>
        </a:p>
      </dgm:t>
    </dgm:pt>
    <dgm:pt modelId="{7D0D7FFD-A0FA-4BA4-B0C2-7C7125DB8A43}" type="sibTrans" cxnId="{9B847A03-D85A-476F-A3F6-9E24ECE92E95}">
      <dgm:prSet/>
      <dgm:spPr/>
      <dgm:t>
        <a:bodyPr/>
        <a:lstStyle/>
        <a:p>
          <a:endParaRPr lang="en-AU"/>
        </a:p>
      </dgm:t>
    </dgm:pt>
    <dgm:pt modelId="{72B272B6-C604-41B5-A03A-C5269EAC1D78}">
      <dgm:prSet/>
      <dgm:spPr/>
      <dgm:t>
        <a:bodyPr/>
        <a:lstStyle/>
        <a:p>
          <a:r>
            <a:rPr lang="en-AU"/>
            <a:t>Ensure systems are in place to adequately assess the risk to workers who are required to work in heat. Consideration to be given to type of work, PPE and clothing that may restrict heat transfer, measurement of the thermal environment, appropriate work / rest regimes.</a:t>
          </a:r>
          <a:endParaRPr lang="en-AU" dirty="0"/>
        </a:p>
      </dgm:t>
    </dgm:pt>
    <dgm:pt modelId="{A600F0E0-7FE6-47B6-AAC3-C9168E625C77}" type="parTrans" cxnId="{998D33C0-0193-40E1-A3EA-F7B9EC0602D1}">
      <dgm:prSet/>
      <dgm:spPr/>
      <dgm:t>
        <a:bodyPr/>
        <a:lstStyle/>
        <a:p>
          <a:endParaRPr lang="en-AU"/>
        </a:p>
      </dgm:t>
    </dgm:pt>
    <dgm:pt modelId="{0F47EA7E-F6D0-4218-8092-DFD3045BB418}" type="sibTrans" cxnId="{998D33C0-0193-40E1-A3EA-F7B9EC0602D1}">
      <dgm:prSet/>
      <dgm:spPr/>
      <dgm:t>
        <a:bodyPr/>
        <a:lstStyle/>
        <a:p>
          <a:endParaRPr lang="en-AU"/>
        </a:p>
      </dgm:t>
    </dgm:pt>
    <dgm:pt modelId="{090329A7-0BE6-4A59-AC46-274898190044}">
      <dgm:prSet/>
      <dgm:spPr/>
      <dgm:t>
        <a:bodyPr/>
        <a:lstStyle/>
        <a:p>
          <a:r>
            <a:rPr lang="en-AU" dirty="0"/>
            <a:t>Ensure processes in place to recognise and treat heat related illness.</a:t>
          </a:r>
        </a:p>
      </dgm:t>
    </dgm:pt>
    <dgm:pt modelId="{2824C557-96D5-42FB-9686-20E3D4F2E449}" type="parTrans" cxnId="{A930D94C-CDBD-4472-AEA8-4AF98CE142E6}">
      <dgm:prSet/>
      <dgm:spPr/>
      <dgm:t>
        <a:bodyPr/>
        <a:lstStyle/>
        <a:p>
          <a:endParaRPr lang="en-AU"/>
        </a:p>
      </dgm:t>
    </dgm:pt>
    <dgm:pt modelId="{59E4DC16-3198-468C-9D2E-0445A82D683B}" type="sibTrans" cxnId="{A930D94C-CDBD-4472-AEA8-4AF98CE142E6}">
      <dgm:prSet/>
      <dgm:spPr/>
      <dgm:t>
        <a:bodyPr/>
        <a:lstStyle/>
        <a:p>
          <a:endParaRPr lang="en-AU"/>
        </a:p>
      </dgm:t>
    </dgm:pt>
    <dgm:pt modelId="{9A9DECB9-6EAE-4282-926A-935AA596CD82}">
      <dgm:prSet/>
      <dgm:spPr/>
      <dgm:t>
        <a:bodyPr/>
        <a:lstStyle/>
        <a:p>
          <a:r>
            <a:rPr lang="en-AU" dirty="0"/>
            <a:t>Monitor work conditions to identify increasing level of risk.</a:t>
          </a:r>
        </a:p>
      </dgm:t>
    </dgm:pt>
    <dgm:pt modelId="{3F732A9E-5943-4E51-B4F2-BC9AAE697DBC}" type="parTrans" cxnId="{5206E3BA-51EA-4DF5-B851-D2AC2C26D7EC}">
      <dgm:prSet/>
      <dgm:spPr/>
      <dgm:t>
        <a:bodyPr/>
        <a:lstStyle/>
        <a:p>
          <a:endParaRPr lang="en-AU"/>
        </a:p>
      </dgm:t>
    </dgm:pt>
    <dgm:pt modelId="{B35A7EB4-D5B4-4469-9E05-F83AFDC60836}" type="sibTrans" cxnId="{5206E3BA-51EA-4DF5-B851-D2AC2C26D7EC}">
      <dgm:prSet/>
      <dgm:spPr/>
      <dgm:t>
        <a:bodyPr/>
        <a:lstStyle/>
        <a:p>
          <a:endParaRPr lang="en-AU"/>
        </a:p>
      </dgm:t>
    </dgm:pt>
    <dgm:pt modelId="{726F08D5-0597-4C90-8337-747150865D48}">
      <dgm:prSet/>
      <dgm:spPr/>
      <dgm:t>
        <a:bodyPr/>
        <a:lstStyle/>
        <a:p>
          <a:r>
            <a:rPr lang="en-AU"/>
            <a:t>Report to work in a fit state giving consideration to personal hydration levels and other personal factors that may impact heat tolerance (e.g. some prescribed medications).</a:t>
          </a:r>
          <a:endParaRPr lang="en-AU" dirty="0"/>
        </a:p>
      </dgm:t>
    </dgm:pt>
    <dgm:pt modelId="{01758DA5-8151-40BA-928F-D1D14F090BC1}" type="parTrans" cxnId="{37F3CA16-CE69-40CF-A793-276509CCAC13}">
      <dgm:prSet/>
      <dgm:spPr/>
      <dgm:t>
        <a:bodyPr/>
        <a:lstStyle/>
        <a:p>
          <a:endParaRPr lang="en-AU"/>
        </a:p>
      </dgm:t>
    </dgm:pt>
    <dgm:pt modelId="{5DC208A5-6DCD-4211-A030-1940EB8E0868}" type="sibTrans" cxnId="{37F3CA16-CE69-40CF-A793-276509CCAC13}">
      <dgm:prSet/>
      <dgm:spPr/>
      <dgm:t>
        <a:bodyPr/>
        <a:lstStyle/>
        <a:p>
          <a:endParaRPr lang="en-AU"/>
        </a:p>
      </dgm:t>
    </dgm:pt>
    <dgm:pt modelId="{6B0B4DEF-351C-495F-9309-0A261E9E2ECB}">
      <dgm:prSet/>
      <dgm:spPr/>
      <dgm:t>
        <a:bodyPr/>
        <a:lstStyle/>
        <a:p>
          <a:r>
            <a:rPr lang="en-AU" dirty="0"/>
            <a:t>Further guidance provided in Section 4.3 of QGN32.</a:t>
          </a:r>
        </a:p>
      </dgm:t>
    </dgm:pt>
    <dgm:pt modelId="{30CC50F0-66B5-4286-BFD2-87F8BFB2D157}" type="parTrans" cxnId="{478322F4-39C6-4F09-AE7E-BEB727A10190}">
      <dgm:prSet/>
      <dgm:spPr/>
      <dgm:t>
        <a:bodyPr/>
        <a:lstStyle/>
        <a:p>
          <a:endParaRPr lang="en-AU"/>
        </a:p>
      </dgm:t>
    </dgm:pt>
    <dgm:pt modelId="{C0C8228D-B3DB-4B03-9492-7447D6232BEF}" type="sibTrans" cxnId="{478322F4-39C6-4F09-AE7E-BEB727A10190}">
      <dgm:prSet/>
      <dgm:spPr/>
      <dgm:t>
        <a:bodyPr/>
        <a:lstStyle/>
        <a:p>
          <a:endParaRPr lang="en-AU"/>
        </a:p>
      </dgm:t>
    </dgm:pt>
    <dgm:pt modelId="{3AAEAF5C-49A5-48E9-87AB-A8C779C6FECA}" type="pres">
      <dgm:prSet presAssocID="{0A293DE2-6390-4A23-BAA9-A5C2EA6399F8}" presName="diagram" presStyleCnt="0">
        <dgm:presLayoutVars>
          <dgm:dir/>
          <dgm:animLvl val="lvl"/>
          <dgm:resizeHandles val="exact"/>
        </dgm:presLayoutVars>
      </dgm:prSet>
      <dgm:spPr/>
    </dgm:pt>
    <dgm:pt modelId="{84F6DCC2-7AE6-475F-85EB-7B7F649DF2FA}" type="pres">
      <dgm:prSet presAssocID="{DC03225F-52B6-435F-9472-ADB0C7E63682}" presName="compNode" presStyleCnt="0"/>
      <dgm:spPr/>
    </dgm:pt>
    <dgm:pt modelId="{8D5478EF-1D57-45BE-9350-C846C3C1A194}" type="pres">
      <dgm:prSet presAssocID="{DC03225F-52B6-435F-9472-ADB0C7E63682}" presName="childRect" presStyleLbl="bgAcc1" presStyleIdx="0" presStyleCnt="3" custLinFactNeighborX="5697">
        <dgm:presLayoutVars>
          <dgm:bulletEnabled val="1"/>
        </dgm:presLayoutVars>
      </dgm:prSet>
      <dgm:spPr/>
    </dgm:pt>
    <dgm:pt modelId="{A4950F6E-1908-47E3-89C3-9C59548D3FD5}" type="pres">
      <dgm:prSet presAssocID="{DC03225F-52B6-435F-9472-ADB0C7E63682}" presName="parentText" presStyleLbl="node1" presStyleIdx="0" presStyleCnt="0">
        <dgm:presLayoutVars>
          <dgm:chMax val="0"/>
          <dgm:bulletEnabled val="1"/>
        </dgm:presLayoutVars>
      </dgm:prSet>
      <dgm:spPr/>
    </dgm:pt>
    <dgm:pt modelId="{CF09EFBF-D0D8-4DCE-814B-98ADEC82CB8C}" type="pres">
      <dgm:prSet presAssocID="{DC03225F-52B6-435F-9472-ADB0C7E63682}" presName="parentRect" presStyleLbl="alignNode1" presStyleIdx="0" presStyleCnt="3" custLinFactNeighborX="5697"/>
      <dgm:spPr/>
    </dgm:pt>
    <dgm:pt modelId="{B9E9361B-9344-4EA1-A2C5-FF32143668FB}" type="pres">
      <dgm:prSet presAssocID="{DC03225F-52B6-435F-9472-ADB0C7E63682}"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01447A-4331-4924-9ADB-7114C03207ED}" type="pres">
      <dgm:prSet presAssocID="{722E9ED1-E154-4B9B-A4DF-558A26479ACD}" presName="sibTrans" presStyleLbl="sibTrans2D1" presStyleIdx="0" presStyleCnt="0"/>
      <dgm:spPr/>
    </dgm:pt>
    <dgm:pt modelId="{916CD5FF-A031-4D05-851E-3550C99618D1}" type="pres">
      <dgm:prSet presAssocID="{DB843DF4-E5BE-4410-B154-19920EAFBE28}" presName="compNode" presStyleCnt="0"/>
      <dgm:spPr/>
    </dgm:pt>
    <dgm:pt modelId="{8698F563-71C1-45EB-9EB5-1D2759E5656E}" type="pres">
      <dgm:prSet presAssocID="{DB843DF4-E5BE-4410-B154-19920EAFBE28}" presName="childRect" presStyleLbl="bgAcc1" presStyleIdx="1" presStyleCnt="3">
        <dgm:presLayoutVars>
          <dgm:bulletEnabled val="1"/>
        </dgm:presLayoutVars>
      </dgm:prSet>
      <dgm:spPr/>
    </dgm:pt>
    <dgm:pt modelId="{4A1D6377-CE7A-48E9-BF5D-554759C156B6}" type="pres">
      <dgm:prSet presAssocID="{DB843DF4-E5BE-4410-B154-19920EAFBE28}" presName="parentText" presStyleLbl="node1" presStyleIdx="0" presStyleCnt="0">
        <dgm:presLayoutVars>
          <dgm:chMax val="0"/>
          <dgm:bulletEnabled val="1"/>
        </dgm:presLayoutVars>
      </dgm:prSet>
      <dgm:spPr/>
    </dgm:pt>
    <dgm:pt modelId="{15618404-AED7-42F7-A003-ED8757F3F26A}" type="pres">
      <dgm:prSet presAssocID="{DB843DF4-E5BE-4410-B154-19920EAFBE28}" presName="parentRect" presStyleLbl="alignNode1" presStyleIdx="1" presStyleCnt="3"/>
      <dgm:spPr/>
    </dgm:pt>
    <dgm:pt modelId="{030C2FE0-4154-492A-B303-A00EF2CE85A0}" type="pres">
      <dgm:prSet presAssocID="{DB843DF4-E5BE-4410-B154-19920EAFBE28}"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E33243A-CB6A-420D-9D1D-988DF6999014}" type="pres">
      <dgm:prSet presAssocID="{05CA8D5E-EED7-40F0-81BC-F29557771090}" presName="sibTrans" presStyleLbl="sibTrans2D1" presStyleIdx="0" presStyleCnt="0"/>
      <dgm:spPr/>
    </dgm:pt>
    <dgm:pt modelId="{DE5CF0D6-FD19-4054-9C16-9472C03D55E6}" type="pres">
      <dgm:prSet presAssocID="{5E751EB5-517B-4B80-A197-02FD9B596EF8}" presName="compNode" presStyleCnt="0"/>
      <dgm:spPr/>
    </dgm:pt>
    <dgm:pt modelId="{D761E1C2-0C24-4A79-9828-C3152CFFA163}" type="pres">
      <dgm:prSet presAssocID="{5E751EB5-517B-4B80-A197-02FD9B596EF8}" presName="childRect" presStyleLbl="bgAcc1" presStyleIdx="2" presStyleCnt="3">
        <dgm:presLayoutVars>
          <dgm:bulletEnabled val="1"/>
        </dgm:presLayoutVars>
      </dgm:prSet>
      <dgm:spPr/>
    </dgm:pt>
    <dgm:pt modelId="{F949312A-4639-4C8B-B786-5EA669D9222A}" type="pres">
      <dgm:prSet presAssocID="{5E751EB5-517B-4B80-A197-02FD9B596EF8}" presName="parentText" presStyleLbl="node1" presStyleIdx="0" presStyleCnt="0">
        <dgm:presLayoutVars>
          <dgm:chMax val="0"/>
          <dgm:bulletEnabled val="1"/>
        </dgm:presLayoutVars>
      </dgm:prSet>
      <dgm:spPr/>
    </dgm:pt>
    <dgm:pt modelId="{480E2A9B-6BB2-4146-B804-D0925DD15F82}" type="pres">
      <dgm:prSet presAssocID="{5E751EB5-517B-4B80-A197-02FD9B596EF8}" presName="parentRect" presStyleLbl="alignNode1" presStyleIdx="2" presStyleCnt="3"/>
      <dgm:spPr/>
    </dgm:pt>
    <dgm:pt modelId="{F877E399-4368-4F46-A69D-6F87BAFC6BEC}" type="pres">
      <dgm:prSet presAssocID="{5E751EB5-517B-4B80-A197-02FD9B596EF8}"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F9765702-8FE0-4871-8905-94DE908AB40A}" type="presOf" srcId="{72B272B6-C604-41B5-A03A-C5269EAC1D78}" destId="{8D5478EF-1D57-45BE-9350-C846C3C1A194}" srcOrd="0" destOrd="1" presId="urn:microsoft.com/office/officeart/2005/8/layout/bList2"/>
    <dgm:cxn modelId="{9B847A03-D85A-476F-A3F6-9E24ECE92E95}" srcId="{5E751EB5-517B-4B80-A197-02FD9B596EF8}" destId="{7E776FC4-0E5B-4370-B481-627E474F4A90}" srcOrd="3" destOrd="0" parTransId="{1A11DDC4-358E-4EAA-8C73-62183E7029F3}" sibTransId="{7D0D7FFD-A0FA-4BA4-B0C2-7C7125DB8A43}"/>
    <dgm:cxn modelId="{F6076E09-8EB3-42CE-8F00-76C52FC2FFE4}" srcId="{0A293DE2-6390-4A23-BAA9-A5C2EA6399F8}" destId="{5E751EB5-517B-4B80-A197-02FD9B596EF8}" srcOrd="2" destOrd="0" parTransId="{A9FA5D15-6CBB-471A-B78B-4C0AF5A281A8}" sibTransId="{5C92C7C0-C49B-4468-8902-5913FE4E9E92}"/>
    <dgm:cxn modelId="{37F3CA16-CE69-40CF-A793-276509CCAC13}" srcId="{5E751EB5-517B-4B80-A197-02FD9B596EF8}" destId="{726F08D5-0597-4C90-8337-747150865D48}" srcOrd="1" destOrd="0" parTransId="{01758DA5-8151-40BA-928F-D1D14F090BC1}" sibTransId="{5DC208A5-6DCD-4211-A030-1940EB8E0868}"/>
    <dgm:cxn modelId="{8516151D-F9B6-4BC4-98C4-A266FD5B5FAD}" type="presOf" srcId="{726F08D5-0597-4C90-8337-747150865D48}" destId="{D761E1C2-0C24-4A79-9828-C3152CFFA163}" srcOrd="0" destOrd="1" presId="urn:microsoft.com/office/officeart/2005/8/layout/bList2"/>
    <dgm:cxn modelId="{29E29A27-F689-4FB1-A425-97FA11D45729}" type="presOf" srcId="{5E751EB5-517B-4B80-A197-02FD9B596EF8}" destId="{480E2A9B-6BB2-4146-B804-D0925DD15F82}" srcOrd="1" destOrd="0" presId="urn:microsoft.com/office/officeart/2005/8/layout/bList2"/>
    <dgm:cxn modelId="{3A19D82B-E7B2-419B-B41D-1A00A556EA6B}" type="presOf" srcId="{6B0B4DEF-351C-495F-9309-0A261E9E2ECB}" destId="{D761E1C2-0C24-4A79-9828-C3152CFFA163}" srcOrd="0" destOrd="2" presId="urn:microsoft.com/office/officeart/2005/8/layout/bList2"/>
    <dgm:cxn modelId="{1D57C92E-E8CA-4FC6-8292-E63C257F31EA}" srcId="{DB843DF4-E5BE-4410-B154-19920EAFBE28}" destId="{7293C50E-AD5D-49B1-B4D0-1E8DF942BC0E}" srcOrd="0" destOrd="0" parTransId="{ACAA10A2-DF2A-4385-B00F-6B5BC94ECAAE}" sibTransId="{536F9FF6-083E-4D06-8FF0-336D92885437}"/>
    <dgm:cxn modelId="{2E209536-3808-4335-9B98-0B2E225A5591}" type="presOf" srcId="{DB843DF4-E5BE-4410-B154-19920EAFBE28}" destId="{15618404-AED7-42F7-A003-ED8757F3F26A}" srcOrd="1" destOrd="0" presId="urn:microsoft.com/office/officeart/2005/8/layout/bList2"/>
    <dgm:cxn modelId="{87952939-2C62-4D88-A90F-AC3CB1580A98}" type="presOf" srcId="{05CA8D5E-EED7-40F0-81BC-F29557771090}" destId="{3E33243A-CB6A-420D-9D1D-988DF6999014}" srcOrd="0" destOrd="0" presId="urn:microsoft.com/office/officeart/2005/8/layout/bList2"/>
    <dgm:cxn modelId="{1922E06C-FC8B-4506-89AD-190414219A91}" type="presOf" srcId="{7293C50E-AD5D-49B1-B4D0-1E8DF942BC0E}" destId="{8698F563-71C1-45EB-9EB5-1D2759E5656E}" srcOrd="0" destOrd="0" presId="urn:microsoft.com/office/officeart/2005/8/layout/bList2"/>
    <dgm:cxn modelId="{A930D94C-CDBD-4472-AEA8-4AF98CE142E6}" srcId="{DC03225F-52B6-435F-9472-ADB0C7E63682}" destId="{090329A7-0BE6-4A59-AC46-274898190044}" srcOrd="2" destOrd="0" parTransId="{2824C557-96D5-42FB-9686-20E3D4F2E449}" sibTransId="{59E4DC16-3198-468C-9D2E-0445A82D683B}"/>
    <dgm:cxn modelId="{8C0BC755-C68D-4456-A26C-932F0E8D9863}" type="presOf" srcId="{090329A7-0BE6-4A59-AC46-274898190044}" destId="{8D5478EF-1D57-45BE-9350-C846C3C1A194}" srcOrd="0" destOrd="2" presId="urn:microsoft.com/office/officeart/2005/8/layout/bList2"/>
    <dgm:cxn modelId="{9A1ADD57-9D66-4F3A-BDC6-DA049D747015}" srcId="{5E751EB5-517B-4B80-A197-02FD9B596EF8}" destId="{FE4734F9-BA84-4A7E-B4DC-0622403D662D}" srcOrd="0" destOrd="0" parTransId="{90364B4A-01C9-44D1-8C46-0930DB70B1F2}" sibTransId="{89C8BAF8-2F4C-4F96-8060-84FBF95577A8}"/>
    <dgm:cxn modelId="{C4A99783-E7F3-4E7F-B405-0B5A30D6A523}" type="presOf" srcId="{7E776FC4-0E5B-4370-B481-627E474F4A90}" destId="{D761E1C2-0C24-4A79-9828-C3152CFFA163}" srcOrd="0" destOrd="3" presId="urn:microsoft.com/office/officeart/2005/8/layout/bList2"/>
    <dgm:cxn modelId="{DF989090-6348-4AA1-9D0A-A5D6D9D957FB}" type="presOf" srcId="{006477C5-77FB-43DF-93A2-AFE0808E0413}" destId="{8D5478EF-1D57-45BE-9350-C846C3C1A194}" srcOrd="0" destOrd="0" presId="urn:microsoft.com/office/officeart/2005/8/layout/bList2"/>
    <dgm:cxn modelId="{A9104492-69E7-4723-A73E-24675355C210}" srcId="{DC03225F-52B6-435F-9472-ADB0C7E63682}" destId="{006477C5-77FB-43DF-93A2-AFE0808E0413}" srcOrd="0" destOrd="0" parTransId="{7D9DE459-BB69-4FDC-996A-286FD81607F2}" sibTransId="{96A94673-0531-4BCD-98C2-BD9E8CEB8397}"/>
    <dgm:cxn modelId="{7E48DF92-EE8C-419C-8C38-3D6D096FCA22}" srcId="{0A293DE2-6390-4A23-BAA9-A5C2EA6399F8}" destId="{DC03225F-52B6-435F-9472-ADB0C7E63682}" srcOrd="0" destOrd="0" parTransId="{70FF29CD-8DB5-4C55-90F5-AA54ACF2CBD5}" sibTransId="{722E9ED1-E154-4B9B-A4DF-558A26479ACD}"/>
    <dgm:cxn modelId="{1BC4D394-86F6-4987-ACC7-113856888130}" type="presOf" srcId="{FE4734F9-BA84-4A7E-B4DC-0622403D662D}" destId="{D761E1C2-0C24-4A79-9828-C3152CFFA163}" srcOrd="0" destOrd="0" presId="urn:microsoft.com/office/officeart/2005/8/layout/bList2"/>
    <dgm:cxn modelId="{45F7849C-267B-4668-BD77-BB9F6A39AC4F}" srcId="{0A293DE2-6390-4A23-BAA9-A5C2EA6399F8}" destId="{DB843DF4-E5BE-4410-B154-19920EAFBE28}" srcOrd="1" destOrd="0" parTransId="{3F9A965F-3683-45DA-9F77-F05CF25A266B}" sibTransId="{05CA8D5E-EED7-40F0-81BC-F29557771090}"/>
    <dgm:cxn modelId="{4913B9BA-997A-49E4-982A-EE265DA1E929}" type="presOf" srcId="{722E9ED1-E154-4B9B-A4DF-558A26479ACD}" destId="{2501447A-4331-4924-9ADB-7114C03207ED}" srcOrd="0" destOrd="0" presId="urn:microsoft.com/office/officeart/2005/8/layout/bList2"/>
    <dgm:cxn modelId="{5206E3BA-51EA-4DF5-B851-D2AC2C26D7EC}" srcId="{DB843DF4-E5BE-4410-B154-19920EAFBE28}" destId="{9A9DECB9-6EAE-4282-926A-935AA596CD82}" srcOrd="1" destOrd="0" parTransId="{3F732A9E-5943-4E51-B4F2-BC9AAE697DBC}" sibTransId="{B35A7EB4-D5B4-4469-9E05-F83AFDC60836}"/>
    <dgm:cxn modelId="{998D33C0-0193-40E1-A3EA-F7B9EC0602D1}" srcId="{DC03225F-52B6-435F-9472-ADB0C7E63682}" destId="{72B272B6-C604-41B5-A03A-C5269EAC1D78}" srcOrd="1" destOrd="0" parTransId="{A600F0E0-7FE6-47B6-AAC3-C9168E625C77}" sibTransId="{0F47EA7E-F6D0-4218-8092-DFD3045BB418}"/>
    <dgm:cxn modelId="{6229DCC0-1A86-4793-A459-1552FB9E5A95}" type="presOf" srcId="{DC03225F-52B6-435F-9472-ADB0C7E63682}" destId="{A4950F6E-1908-47E3-89C3-9C59548D3FD5}" srcOrd="0" destOrd="0" presId="urn:microsoft.com/office/officeart/2005/8/layout/bList2"/>
    <dgm:cxn modelId="{83DBC7E1-86D0-44A6-A0EA-EEE9D59D47AB}" type="presOf" srcId="{DB843DF4-E5BE-4410-B154-19920EAFBE28}" destId="{4A1D6377-CE7A-48E9-BF5D-554759C156B6}" srcOrd="0" destOrd="0" presId="urn:microsoft.com/office/officeart/2005/8/layout/bList2"/>
    <dgm:cxn modelId="{5256B8E8-7BE7-40AB-A241-41A9154DBB30}" type="presOf" srcId="{DC03225F-52B6-435F-9472-ADB0C7E63682}" destId="{CF09EFBF-D0D8-4DCE-814B-98ADEC82CB8C}" srcOrd="1" destOrd="0" presId="urn:microsoft.com/office/officeart/2005/8/layout/bList2"/>
    <dgm:cxn modelId="{6DD55DCA-4125-4F2F-9F9B-38C83AD3C48E}" type="presOf" srcId="{9A9DECB9-6EAE-4282-926A-935AA596CD82}" destId="{8698F563-71C1-45EB-9EB5-1D2759E5656E}" srcOrd="0" destOrd="1" presId="urn:microsoft.com/office/officeart/2005/8/layout/bList2"/>
    <dgm:cxn modelId="{0EC7C8CA-F29B-4F97-9714-D2213224D4A8}" type="presOf" srcId="{0A293DE2-6390-4A23-BAA9-A5C2EA6399F8}" destId="{3AAEAF5C-49A5-48E9-87AB-A8C779C6FECA}" srcOrd="0" destOrd="0" presId="urn:microsoft.com/office/officeart/2005/8/layout/bList2"/>
    <dgm:cxn modelId="{478322F4-39C6-4F09-AE7E-BEB727A10190}" srcId="{5E751EB5-517B-4B80-A197-02FD9B596EF8}" destId="{6B0B4DEF-351C-495F-9309-0A261E9E2ECB}" srcOrd="2" destOrd="0" parTransId="{30CC50F0-66B5-4286-BFD2-87F8BFB2D157}" sibTransId="{C0C8228D-B3DB-4B03-9492-7447D6232BEF}"/>
    <dgm:cxn modelId="{3EC876F4-9227-47E5-9758-C9C5A34BD0AE}" type="presOf" srcId="{5E751EB5-517B-4B80-A197-02FD9B596EF8}" destId="{F949312A-4639-4C8B-B786-5EA669D9222A}" srcOrd="0" destOrd="0" presId="urn:microsoft.com/office/officeart/2005/8/layout/bList2"/>
    <dgm:cxn modelId="{1919014C-FA21-41CC-85B5-8A66C5428970}" type="presParOf" srcId="{3AAEAF5C-49A5-48E9-87AB-A8C779C6FECA}" destId="{84F6DCC2-7AE6-475F-85EB-7B7F649DF2FA}" srcOrd="0" destOrd="0" presId="urn:microsoft.com/office/officeart/2005/8/layout/bList2"/>
    <dgm:cxn modelId="{986FD44E-CCDA-4D94-9D7F-C756B41A0DA9}" type="presParOf" srcId="{84F6DCC2-7AE6-475F-85EB-7B7F649DF2FA}" destId="{8D5478EF-1D57-45BE-9350-C846C3C1A194}" srcOrd="0" destOrd="0" presId="urn:microsoft.com/office/officeart/2005/8/layout/bList2"/>
    <dgm:cxn modelId="{240B6271-7846-4D54-8247-894CA6D7A937}" type="presParOf" srcId="{84F6DCC2-7AE6-475F-85EB-7B7F649DF2FA}" destId="{A4950F6E-1908-47E3-89C3-9C59548D3FD5}" srcOrd="1" destOrd="0" presId="urn:microsoft.com/office/officeart/2005/8/layout/bList2"/>
    <dgm:cxn modelId="{F1BEC0AA-968B-4D6A-9A4F-315332905ACE}" type="presParOf" srcId="{84F6DCC2-7AE6-475F-85EB-7B7F649DF2FA}" destId="{CF09EFBF-D0D8-4DCE-814B-98ADEC82CB8C}" srcOrd="2" destOrd="0" presId="urn:microsoft.com/office/officeart/2005/8/layout/bList2"/>
    <dgm:cxn modelId="{44722B28-60E7-4D89-9F12-598299C5B40E}" type="presParOf" srcId="{84F6DCC2-7AE6-475F-85EB-7B7F649DF2FA}" destId="{B9E9361B-9344-4EA1-A2C5-FF32143668FB}" srcOrd="3" destOrd="0" presId="urn:microsoft.com/office/officeart/2005/8/layout/bList2"/>
    <dgm:cxn modelId="{87ED2BCA-EE4E-4EBE-8950-5049D53CA38F}" type="presParOf" srcId="{3AAEAF5C-49A5-48E9-87AB-A8C779C6FECA}" destId="{2501447A-4331-4924-9ADB-7114C03207ED}" srcOrd="1" destOrd="0" presId="urn:microsoft.com/office/officeart/2005/8/layout/bList2"/>
    <dgm:cxn modelId="{3A156040-8B32-4AF3-AD1C-B249B9B8E25E}" type="presParOf" srcId="{3AAEAF5C-49A5-48E9-87AB-A8C779C6FECA}" destId="{916CD5FF-A031-4D05-851E-3550C99618D1}" srcOrd="2" destOrd="0" presId="urn:microsoft.com/office/officeart/2005/8/layout/bList2"/>
    <dgm:cxn modelId="{AC407BEC-53EB-486F-BDFE-077C29A1BC66}" type="presParOf" srcId="{916CD5FF-A031-4D05-851E-3550C99618D1}" destId="{8698F563-71C1-45EB-9EB5-1D2759E5656E}" srcOrd="0" destOrd="0" presId="urn:microsoft.com/office/officeart/2005/8/layout/bList2"/>
    <dgm:cxn modelId="{0148268B-6CDD-4BBB-9D7A-22656B33D4E8}" type="presParOf" srcId="{916CD5FF-A031-4D05-851E-3550C99618D1}" destId="{4A1D6377-CE7A-48E9-BF5D-554759C156B6}" srcOrd="1" destOrd="0" presId="urn:microsoft.com/office/officeart/2005/8/layout/bList2"/>
    <dgm:cxn modelId="{67D82985-F7A6-4359-803B-DD94399BD579}" type="presParOf" srcId="{916CD5FF-A031-4D05-851E-3550C99618D1}" destId="{15618404-AED7-42F7-A003-ED8757F3F26A}" srcOrd="2" destOrd="0" presId="urn:microsoft.com/office/officeart/2005/8/layout/bList2"/>
    <dgm:cxn modelId="{B10F47A2-9FA5-44A1-8868-21CEEB0800F9}" type="presParOf" srcId="{916CD5FF-A031-4D05-851E-3550C99618D1}" destId="{030C2FE0-4154-492A-B303-A00EF2CE85A0}" srcOrd="3" destOrd="0" presId="urn:microsoft.com/office/officeart/2005/8/layout/bList2"/>
    <dgm:cxn modelId="{4FC9EE57-3462-4FB1-8F4E-A457750EC8BE}" type="presParOf" srcId="{3AAEAF5C-49A5-48E9-87AB-A8C779C6FECA}" destId="{3E33243A-CB6A-420D-9D1D-988DF6999014}" srcOrd="3" destOrd="0" presId="urn:microsoft.com/office/officeart/2005/8/layout/bList2"/>
    <dgm:cxn modelId="{481A27F3-3481-4137-8606-FE97D3F4E718}" type="presParOf" srcId="{3AAEAF5C-49A5-48E9-87AB-A8C779C6FECA}" destId="{DE5CF0D6-FD19-4054-9C16-9472C03D55E6}" srcOrd="4" destOrd="0" presId="urn:microsoft.com/office/officeart/2005/8/layout/bList2"/>
    <dgm:cxn modelId="{0597D888-F7E5-4D67-8198-0039B3D7338B}" type="presParOf" srcId="{DE5CF0D6-FD19-4054-9C16-9472C03D55E6}" destId="{D761E1C2-0C24-4A79-9828-C3152CFFA163}" srcOrd="0" destOrd="0" presId="urn:microsoft.com/office/officeart/2005/8/layout/bList2"/>
    <dgm:cxn modelId="{70D76A03-61EF-4D06-B65E-A6855E0FC82C}" type="presParOf" srcId="{DE5CF0D6-FD19-4054-9C16-9472C03D55E6}" destId="{F949312A-4639-4C8B-B786-5EA669D9222A}" srcOrd="1" destOrd="0" presId="urn:microsoft.com/office/officeart/2005/8/layout/bList2"/>
    <dgm:cxn modelId="{22EB9865-0E63-4F9F-A40E-8232926978CD}" type="presParOf" srcId="{DE5CF0D6-FD19-4054-9C16-9472C03D55E6}" destId="{480E2A9B-6BB2-4146-B804-D0925DD15F82}" srcOrd="2" destOrd="0" presId="urn:microsoft.com/office/officeart/2005/8/layout/bList2"/>
    <dgm:cxn modelId="{A853FFEC-2A59-43CB-BEED-7263A2AA20D0}" type="presParOf" srcId="{DE5CF0D6-FD19-4054-9C16-9472C03D55E6}" destId="{F877E399-4368-4F46-A69D-6F87BAFC6BE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6D82926F-29B8-411F-80AA-EA695CE587D0}">
      <dgm:prSet/>
      <dgm:spPr/>
      <dgm:t>
        <a:bodyPr/>
        <a:lstStyle/>
        <a:p>
          <a:r>
            <a:rPr lang="en-AU" dirty="0"/>
            <a:t>Ensure all coal mine workers are made fully  aware of the immediate risk present when a person is distracted whilst operating / driving equipment.</a:t>
          </a:r>
        </a:p>
      </dgm:t>
    </dgm:pt>
    <dgm:pt modelId="{1C95D9EF-AB37-45AB-82CA-90914737FC8D}" type="parTrans" cxnId="{38E6442B-62D3-43C7-B297-320F9AEDBC92}">
      <dgm:prSet/>
      <dgm:spPr/>
      <dgm:t>
        <a:bodyPr/>
        <a:lstStyle/>
        <a:p>
          <a:endParaRPr lang="en-AU"/>
        </a:p>
      </dgm:t>
    </dgm:pt>
    <dgm:pt modelId="{1D1C02CF-785D-40B5-8147-F3CA5430CF89}" type="sibTrans" cxnId="{38E6442B-62D3-43C7-B297-320F9AEDBC92}">
      <dgm:prSet/>
      <dgm:spPr/>
      <dgm:t>
        <a:bodyPr/>
        <a:lstStyle/>
        <a:p>
          <a:endParaRPr lang="en-AU"/>
        </a:p>
      </dgm:t>
    </dgm:pt>
    <dgm:pt modelId="{8EE9F1CE-5828-4C26-8BCA-8AC826BA5F42}">
      <dgm:prSet/>
      <dgm:spPr/>
      <dgm:t>
        <a:bodyPr/>
        <a:lstStyle/>
        <a:p>
          <a:r>
            <a:rPr lang="en-AU" dirty="0"/>
            <a:t>Supervisors / OCE’s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712DB191-3E38-4F92-B5C6-38EBADA3C498}">
      <dgm:prSet/>
      <dgm:spPr/>
      <dgm:t>
        <a:bodyPr/>
        <a:lstStyle/>
        <a:p>
          <a:r>
            <a:rPr lang="en-AU" dirty="0"/>
            <a:t>Monitor driver / operator behaviour and intervene if unsafe practices are identified.</a:t>
          </a:r>
        </a:p>
      </dgm:t>
    </dgm:pt>
    <dgm:pt modelId="{D3A6524F-19C3-49D8-A070-3430F2B24C6D}" type="parTrans" cxnId="{A101A60B-D5E9-4FAB-A17F-E4EE8CE9B782}">
      <dgm:prSet/>
      <dgm:spPr/>
      <dgm:t>
        <a:bodyPr/>
        <a:lstStyle/>
        <a:p>
          <a:endParaRPr lang="en-AU"/>
        </a:p>
      </dgm:t>
    </dgm:pt>
    <dgm:pt modelId="{55D2E7A4-E979-4664-9BE7-A23774716D18}" type="sibTrans" cxnId="{A101A60B-D5E9-4FAB-A17F-E4EE8CE9B782}">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CAC1C7B0-8753-4F4E-8A73-7348C654D46A}">
      <dgm:prSet/>
      <dgm:spPr/>
      <dgm:t>
        <a:bodyPr/>
        <a:lstStyle/>
        <a:p>
          <a:r>
            <a:rPr lang="en-AU" dirty="0"/>
            <a:t>Must not become distracted when operating mobile equipment of any type.</a:t>
          </a:r>
        </a:p>
      </dgm:t>
    </dgm:pt>
    <dgm:pt modelId="{D9910F90-361D-43D3-B14D-CCB057041870}" type="parTrans" cxnId="{28B54727-10C2-4269-A37D-1895E82B6E68}">
      <dgm:prSet/>
      <dgm:spPr/>
      <dgm:t>
        <a:bodyPr/>
        <a:lstStyle/>
        <a:p>
          <a:endParaRPr lang="en-AU"/>
        </a:p>
      </dgm:t>
    </dgm:pt>
    <dgm:pt modelId="{DEA9733D-749F-4676-80A4-DDC132E12D07}" type="sibTrans" cxnId="{28B54727-10C2-4269-A37D-1895E82B6E68}">
      <dgm:prSet/>
      <dgm:spPr/>
      <dgm:t>
        <a:bodyPr/>
        <a:lstStyle/>
        <a:p>
          <a:endParaRPr lang="en-AU"/>
        </a:p>
      </dgm:t>
    </dgm:pt>
    <dgm:pt modelId="{3FB4AE3E-E952-44BA-B42A-618881F6D8E7}">
      <dgm:prSet/>
      <dgm:spPr/>
      <dgm:t>
        <a:bodyPr/>
        <a:lstStyle/>
        <a:p>
          <a:endParaRPr lang="en-AU"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custLinFactNeighborX="1642"/>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101A60B-D5E9-4FAB-A17F-E4EE8CE9B782}" srcId="{8EE9F1CE-5828-4C26-8BCA-8AC826BA5F42}" destId="{712DB191-3E38-4F92-B5C6-38EBADA3C498}" srcOrd="0" destOrd="0" parTransId="{D3A6524F-19C3-49D8-A070-3430F2B24C6D}" sibTransId="{55D2E7A4-E979-4664-9BE7-A23774716D18}"/>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63DC0C26-07A9-4969-B7CF-427C055CE449}" type="presOf" srcId="{96ACF7C7-CEAB-4DAE-985A-2391699F1B2B}" destId="{798BDA79-C6AF-4986-B3F9-B9298C93A16C}" srcOrd="0" destOrd="0" presId="urn:microsoft.com/office/officeart/2005/8/layout/bList2"/>
    <dgm:cxn modelId="{28B54727-10C2-4269-A37D-1895E82B6E68}" srcId="{96ACF7C7-CEAB-4DAE-985A-2391699F1B2B}" destId="{CAC1C7B0-8753-4F4E-8A73-7348C654D46A}" srcOrd="0" destOrd="0" parTransId="{D9910F90-361D-43D3-B14D-CCB057041870}" sibTransId="{DEA9733D-749F-4676-80A4-DDC132E12D07}"/>
    <dgm:cxn modelId="{38E6442B-62D3-43C7-B297-320F9AEDBC92}" srcId="{4089BC8A-9A6F-45F9-A679-2A77BBF936D1}" destId="{6D82926F-29B8-411F-80AA-EA695CE587D0}" srcOrd="0" destOrd="0" parTransId="{1C95D9EF-AB37-45AB-82CA-90914737FC8D}" sibTransId="{1D1C02CF-785D-40B5-8147-F3CA5430CF89}"/>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48420570-2F4E-4A47-B85B-494A4609937B}" type="presOf" srcId="{8EE9F1CE-5828-4C26-8BCA-8AC826BA5F42}" destId="{A6B193F9-5BB4-484C-85FB-DB09A80C9A56}" srcOrd="1" destOrd="0"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B03E757E-642F-4164-9346-03D9B41E6E1D}" type="presOf" srcId="{6D82926F-29B8-411F-80AA-EA695CE587D0}" destId="{D95A44D1-4F6A-4D5A-A9DB-9D6BE2D238EC}" srcOrd="0" destOrd="0" presId="urn:microsoft.com/office/officeart/2005/8/layout/bList2"/>
    <dgm:cxn modelId="{FE067F85-755D-4A47-97E6-E2070E32FB23}" type="presOf" srcId="{8EE9F1CE-5828-4C26-8BCA-8AC826BA5F42}" destId="{E6CBBF40-18D3-407B-BF6C-A69FB5AD7506}" srcOrd="0" destOrd="0" presId="urn:microsoft.com/office/officeart/2005/8/layout/bList2"/>
    <dgm:cxn modelId="{020BFCB4-E6D3-48B5-94F3-9DEA4950614E}" type="presOf" srcId="{3FB4AE3E-E952-44BA-B42A-618881F6D8E7}" destId="{2C297AE8-E093-4853-8A76-E5C8DEC769EE}" srcOrd="0" destOrd="1" presId="urn:microsoft.com/office/officeart/2005/8/layout/bList2"/>
    <dgm:cxn modelId="{FFEE40C5-C16E-40DC-9219-0C41D2A70E2C}" type="presOf" srcId="{E146141B-538D-412F-98BC-67D04ADE738E}" destId="{493360E5-1912-45A2-8008-A50C44F50CAB}" srcOrd="0" destOrd="0" presId="urn:microsoft.com/office/officeart/2005/8/layout/bList2"/>
    <dgm:cxn modelId="{393689CC-E5D1-4B97-A9D1-196D8D599C9C}" type="presOf" srcId="{CAC1C7B0-8753-4F4E-8A73-7348C654D46A}" destId="{E5C7A298-EDB5-49A9-A458-168F96E65636}" srcOrd="0" destOrd="0" presId="urn:microsoft.com/office/officeart/2005/8/layout/bList2"/>
    <dgm:cxn modelId="{597227ED-9DF8-463B-B0F8-FAF00A06429D}" srcId="{8EE9F1CE-5828-4C26-8BCA-8AC826BA5F42}" destId="{3FB4AE3E-E952-44BA-B42A-618881F6D8E7}" srcOrd="1"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67B95CFD-E1C7-4706-9251-BBEE2D484612}" type="presOf" srcId="{712DB191-3E38-4F92-B5C6-38EBADA3C498}" destId="{2C297AE8-E093-4853-8A76-E5C8DEC769EE}"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6D82926F-29B8-411F-80AA-EA695CE587D0}">
      <dgm:prSet/>
      <dgm:spPr/>
      <dgm:t>
        <a:bodyPr/>
        <a:lstStyle/>
        <a:p>
          <a:r>
            <a:rPr lang="en-AU" dirty="0"/>
            <a:t>Audit and monitor the effectiveness of the mine’s SOP for selecting, maintaining and using lifting plant.</a:t>
          </a:r>
        </a:p>
      </dgm:t>
    </dgm:pt>
    <dgm:pt modelId="{1C95D9EF-AB37-45AB-82CA-90914737FC8D}" type="parTrans" cxnId="{38E6442B-62D3-43C7-B297-320F9AEDBC92}">
      <dgm:prSet/>
      <dgm:spPr/>
      <dgm:t>
        <a:bodyPr/>
        <a:lstStyle/>
        <a:p>
          <a:endParaRPr lang="en-AU"/>
        </a:p>
      </dgm:t>
    </dgm:pt>
    <dgm:pt modelId="{1D1C02CF-785D-40B5-8147-F3CA5430CF89}" type="sibTrans" cxnId="{38E6442B-62D3-43C7-B297-320F9AEDBC92}">
      <dgm:prSet/>
      <dgm:spPr/>
      <dgm:t>
        <a:bodyPr/>
        <a:lstStyle/>
        <a:p>
          <a:endParaRPr lang="en-AU"/>
        </a:p>
      </dgm:t>
    </dgm:pt>
    <dgm:pt modelId="{8EE9F1CE-5828-4C26-8BCA-8AC826BA5F42}">
      <dgm:prSet/>
      <dgm:spPr/>
      <dgm:t>
        <a:bodyPr/>
        <a:lstStyle/>
        <a:p>
          <a:r>
            <a:rPr lang="en-AU" dirty="0"/>
            <a:t>Supervisors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712DB191-3E38-4F92-B5C6-38EBADA3C498}">
      <dgm:prSet/>
      <dgm:spPr/>
      <dgm:t>
        <a:bodyPr/>
        <a:lstStyle/>
        <a:p>
          <a:r>
            <a:rPr lang="en-AU" dirty="0"/>
            <a:t>Ensure work is being conducted as per the requirements of the work instruction and risk assessment.</a:t>
          </a:r>
        </a:p>
      </dgm:t>
    </dgm:pt>
    <dgm:pt modelId="{D3A6524F-19C3-49D8-A070-3430F2B24C6D}" type="parTrans" cxnId="{A101A60B-D5E9-4FAB-A17F-E4EE8CE9B782}">
      <dgm:prSet/>
      <dgm:spPr/>
      <dgm:t>
        <a:bodyPr/>
        <a:lstStyle/>
        <a:p>
          <a:endParaRPr lang="en-AU"/>
        </a:p>
      </dgm:t>
    </dgm:pt>
    <dgm:pt modelId="{55D2E7A4-E979-4664-9BE7-A23774716D18}" type="sibTrans" cxnId="{A101A60B-D5E9-4FAB-A17F-E4EE8CE9B782}">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CAC1C7B0-8753-4F4E-8A73-7348C654D46A}">
      <dgm:prSet/>
      <dgm:spPr/>
      <dgm:t>
        <a:bodyPr/>
        <a:lstStyle/>
        <a:p>
          <a:r>
            <a:rPr lang="en-AU" dirty="0"/>
            <a:t>Must ensure the type of lifting equipment specified in the work instruction is used.</a:t>
          </a:r>
        </a:p>
      </dgm:t>
    </dgm:pt>
    <dgm:pt modelId="{D9910F90-361D-43D3-B14D-CCB057041870}" type="parTrans" cxnId="{28B54727-10C2-4269-A37D-1895E82B6E68}">
      <dgm:prSet/>
      <dgm:spPr/>
      <dgm:t>
        <a:bodyPr/>
        <a:lstStyle/>
        <a:p>
          <a:endParaRPr lang="en-AU"/>
        </a:p>
      </dgm:t>
    </dgm:pt>
    <dgm:pt modelId="{DEA9733D-749F-4676-80A4-DDC132E12D07}" type="sibTrans" cxnId="{28B54727-10C2-4269-A37D-1895E82B6E68}">
      <dgm:prSet/>
      <dgm:spPr/>
      <dgm:t>
        <a:bodyPr/>
        <a:lstStyle/>
        <a:p>
          <a:endParaRPr lang="en-AU"/>
        </a:p>
      </dgm:t>
    </dgm:pt>
    <dgm:pt modelId="{3FB4AE3E-E952-44BA-B42A-618881F6D8E7}">
      <dgm:prSet/>
      <dgm:spPr/>
      <dgm:t>
        <a:bodyPr/>
        <a:lstStyle/>
        <a:p>
          <a:endParaRPr lang="en-AU"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74959D89-AB40-4614-BA2E-193564378F0D}">
      <dgm:prSet/>
      <dgm:spPr/>
      <dgm:t>
        <a:bodyPr/>
        <a:lstStyle/>
        <a:p>
          <a:r>
            <a:rPr lang="en-AU" dirty="0"/>
            <a:t>Must ensure all steps listed in the risk assessment are followed.</a:t>
          </a:r>
        </a:p>
      </dgm:t>
    </dgm:pt>
    <dgm:pt modelId="{41618FFF-5460-4971-8401-9BBA6C4C8DCC}" type="parTrans" cxnId="{151907A2-B829-47D6-983F-B1ABF63E7B8F}">
      <dgm:prSet/>
      <dgm:spPr/>
      <dgm:t>
        <a:bodyPr/>
        <a:lstStyle/>
        <a:p>
          <a:endParaRPr lang="en-AU"/>
        </a:p>
      </dgm:t>
    </dgm:pt>
    <dgm:pt modelId="{B64CA244-C808-4FF9-B669-AB65E5B97368}" type="sibTrans" cxnId="{151907A2-B829-47D6-983F-B1ABF63E7B8F}">
      <dgm:prSet/>
      <dgm:spPr/>
      <dgm:t>
        <a:bodyPr/>
        <a:lstStyle/>
        <a:p>
          <a:endParaRPr lang="en-AU"/>
        </a:p>
      </dgm:t>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101A60B-D5E9-4FAB-A17F-E4EE8CE9B782}" srcId="{8EE9F1CE-5828-4C26-8BCA-8AC826BA5F42}" destId="{712DB191-3E38-4F92-B5C6-38EBADA3C498}" srcOrd="0" destOrd="0" parTransId="{D3A6524F-19C3-49D8-A070-3430F2B24C6D}" sibTransId="{55D2E7A4-E979-4664-9BE7-A23774716D18}"/>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63DC0C26-07A9-4969-B7CF-427C055CE449}" type="presOf" srcId="{96ACF7C7-CEAB-4DAE-985A-2391699F1B2B}" destId="{798BDA79-C6AF-4986-B3F9-B9298C93A16C}" srcOrd="0" destOrd="0" presId="urn:microsoft.com/office/officeart/2005/8/layout/bList2"/>
    <dgm:cxn modelId="{28B54727-10C2-4269-A37D-1895E82B6E68}" srcId="{96ACF7C7-CEAB-4DAE-985A-2391699F1B2B}" destId="{CAC1C7B0-8753-4F4E-8A73-7348C654D46A}" srcOrd="0" destOrd="0" parTransId="{D9910F90-361D-43D3-B14D-CCB057041870}" sibTransId="{DEA9733D-749F-4676-80A4-DDC132E12D07}"/>
    <dgm:cxn modelId="{38E6442B-62D3-43C7-B297-320F9AEDBC92}" srcId="{4089BC8A-9A6F-45F9-A679-2A77BBF936D1}" destId="{6D82926F-29B8-411F-80AA-EA695CE587D0}" srcOrd="0" destOrd="0" parTransId="{1C95D9EF-AB37-45AB-82CA-90914737FC8D}" sibTransId="{1D1C02CF-785D-40B5-8147-F3CA5430CF89}"/>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ED53A46F-203C-4C29-A588-6AFB6B019DC6}" type="presOf" srcId="{74959D89-AB40-4614-BA2E-193564378F0D}" destId="{E5C7A298-EDB5-49A9-A458-168F96E65636}" srcOrd="0" destOrd="1" presId="urn:microsoft.com/office/officeart/2005/8/layout/bList2"/>
    <dgm:cxn modelId="{48420570-2F4E-4A47-B85B-494A4609937B}" type="presOf" srcId="{8EE9F1CE-5828-4C26-8BCA-8AC826BA5F42}" destId="{A6B193F9-5BB4-484C-85FB-DB09A80C9A56}" srcOrd="1" destOrd="0"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B03E757E-642F-4164-9346-03D9B41E6E1D}" type="presOf" srcId="{6D82926F-29B8-411F-80AA-EA695CE587D0}" destId="{D95A44D1-4F6A-4D5A-A9DB-9D6BE2D238EC}" srcOrd="0" destOrd="0" presId="urn:microsoft.com/office/officeart/2005/8/layout/bList2"/>
    <dgm:cxn modelId="{FE067F85-755D-4A47-97E6-E2070E32FB23}" type="presOf" srcId="{8EE9F1CE-5828-4C26-8BCA-8AC826BA5F42}" destId="{E6CBBF40-18D3-407B-BF6C-A69FB5AD7506}" srcOrd="0" destOrd="0" presId="urn:microsoft.com/office/officeart/2005/8/layout/bList2"/>
    <dgm:cxn modelId="{151907A2-B829-47D6-983F-B1ABF63E7B8F}" srcId="{96ACF7C7-CEAB-4DAE-985A-2391699F1B2B}" destId="{74959D89-AB40-4614-BA2E-193564378F0D}" srcOrd="1" destOrd="0" parTransId="{41618FFF-5460-4971-8401-9BBA6C4C8DCC}" sibTransId="{B64CA244-C808-4FF9-B669-AB65E5B97368}"/>
    <dgm:cxn modelId="{020BFCB4-E6D3-48B5-94F3-9DEA4950614E}" type="presOf" srcId="{3FB4AE3E-E952-44BA-B42A-618881F6D8E7}" destId="{2C297AE8-E093-4853-8A76-E5C8DEC769EE}" srcOrd="0" destOrd="1" presId="urn:microsoft.com/office/officeart/2005/8/layout/bList2"/>
    <dgm:cxn modelId="{FFEE40C5-C16E-40DC-9219-0C41D2A70E2C}" type="presOf" srcId="{E146141B-538D-412F-98BC-67D04ADE738E}" destId="{493360E5-1912-45A2-8008-A50C44F50CAB}" srcOrd="0" destOrd="0" presId="urn:microsoft.com/office/officeart/2005/8/layout/bList2"/>
    <dgm:cxn modelId="{393689CC-E5D1-4B97-A9D1-196D8D599C9C}" type="presOf" srcId="{CAC1C7B0-8753-4F4E-8A73-7348C654D46A}" destId="{E5C7A298-EDB5-49A9-A458-168F96E65636}" srcOrd="0" destOrd="0" presId="urn:microsoft.com/office/officeart/2005/8/layout/bList2"/>
    <dgm:cxn modelId="{597227ED-9DF8-463B-B0F8-FAF00A06429D}" srcId="{8EE9F1CE-5828-4C26-8BCA-8AC826BA5F42}" destId="{3FB4AE3E-E952-44BA-B42A-618881F6D8E7}" srcOrd="1"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67B95CFD-E1C7-4706-9251-BBEE2D484612}" type="presOf" srcId="{712DB191-3E38-4F92-B5C6-38EBADA3C498}" destId="{2C297AE8-E093-4853-8A76-E5C8DEC769EE}"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6D82926F-29B8-411F-80AA-EA695CE587D0}">
      <dgm:prSet/>
      <dgm:spPr/>
      <dgm:t>
        <a:bodyPr/>
        <a:lstStyle/>
        <a:p>
          <a:r>
            <a:rPr lang="en-AU" dirty="0"/>
            <a:t>Ensure the SHMS contains a SOP that provides for the safety of persons when heavy plant and supplies are being transported at the mine.</a:t>
          </a:r>
        </a:p>
      </dgm:t>
    </dgm:pt>
    <dgm:pt modelId="{1C95D9EF-AB37-45AB-82CA-90914737FC8D}" type="parTrans" cxnId="{38E6442B-62D3-43C7-B297-320F9AEDBC92}">
      <dgm:prSet/>
      <dgm:spPr/>
      <dgm:t>
        <a:bodyPr/>
        <a:lstStyle/>
        <a:p>
          <a:endParaRPr lang="en-AU"/>
        </a:p>
      </dgm:t>
    </dgm:pt>
    <dgm:pt modelId="{1D1C02CF-785D-40B5-8147-F3CA5430CF89}" type="sibTrans" cxnId="{38E6442B-62D3-43C7-B297-320F9AEDBC92}">
      <dgm:prSet/>
      <dgm:spPr/>
      <dgm:t>
        <a:bodyPr/>
        <a:lstStyle/>
        <a:p>
          <a:endParaRPr lang="en-AU"/>
        </a:p>
      </dgm:t>
    </dgm:pt>
    <dgm:pt modelId="{8EE9F1CE-5828-4C26-8BCA-8AC826BA5F42}">
      <dgm:prSet/>
      <dgm:spPr/>
      <dgm:t>
        <a:bodyPr/>
        <a:lstStyle/>
        <a:p>
          <a:r>
            <a:rPr lang="en-AU" dirty="0"/>
            <a:t>Supervisors / OCE’s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712DB191-3E38-4F92-B5C6-38EBADA3C498}">
      <dgm:prSet/>
      <dgm:spPr/>
      <dgm:t>
        <a:bodyPr/>
        <a:lstStyle/>
        <a:p>
          <a:r>
            <a:rPr lang="en-AU" dirty="0"/>
            <a:t>Ensure coal mine workers within their area of responsibility are complying with the mine’s SHMS.</a:t>
          </a:r>
        </a:p>
      </dgm:t>
    </dgm:pt>
    <dgm:pt modelId="{D3A6524F-19C3-49D8-A070-3430F2B24C6D}" type="parTrans" cxnId="{A101A60B-D5E9-4FAB-A17F-E4EE8CE9B782}">
      <dgm:prSet/>
      <dgm:spPr/>
      <dgm:t>
        <a:bodyPr/>
        <a:lstStyle/>
        <a:p>
          <a:endParaRPr lang="en-AU"/>
        </a:p>
      </dgm:t>
    </dgm:pt>
    <dgm:pt modelId="{55D2E7A4-E979-4664-9BE7-A23774716D18}" type="sibTrans" cxnId="{A101A60B-D5E9-4FAB-A17F-E4EE8CE9B782}">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CAC1C7B0-8753-4F4E-8A73-7348C654D46A}">
      <dgm:prSet/>
      <dgm:spPr/>
      <dgm:t>
        <a:bodyPr/>
        <a:lstStyle/>
        <a:p>
          <a:r>
            <a:rPr lang="en-AU" dirty="0"/>
            <a:t>Prior to travelling ensure that equipment placed on floats is immobilised as per the requirements of the mine’s SHMS.</a:t>
          </a:r>
        </a:p>
      </dgm:t>
    </dgm:pt>
    <dgm:pt modelId="{D9910F90-361D-43D3-B14D-CCB057041870}" type="parTrans" cxnId="{28B54727-10C2-4269-A37D-1895E82B6E68}">
      <dgm:prSet/>
      <dgm:spPr/>
      <dgm:t>
        <a:bodyPr/>
        <a:lstStyle/>
        <a:p>
          <a:endParaRPr lang="en-AU"/>
        </a:p>
      </dgm:t>
    </dgm:pt>
    <dgm:pt modelId="{DEA9733D-749F-4676-80A4-DDC132E12D07}" type="sibTrans" cxnId="{28B54727-10C2-4269-A37D-1895E82B6E68}">
      <dgm:prSet/>
      <dgm:spPr/>
      <dgm:t>
        <a:bodyPr/>
        <a:lstStyle/>
        <a:p>
          <a:endParaRPr lang="en-AU"/>
        </a:p>
      </dgm:t>
    </dgm:pt>
    <dgm:pt modelId="{3FB4AE3E-E952-44BA-B42A-618881F6D8E7}">
      <dgm:prSet/>
      <dgm:spPr/>
      <dgm:t>
        <a:bodyPr/>
        <a:lstStyle/>
        <a:p>
          <a:endParaRPr lang="en-AU"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101A60B-D5E9-4FAB-A17F-E4EE8CE9B782}" srcId="{8EE9F1CE-5828-4C26-8BCA-8AC826BA5F42}" destId="{712DB191-3E38-4F92-B5C6-38EBADA3C498}" srcOrd="0" destOrd="0" parTransId="{D3A6524F-19C3-49D8-A070-3430F2B24C6D}" sibTransId="{55D2E7A4-E979-4664-9BE7-A23774716D18}"/>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63DC0C26-07A9-4969-B7CF-427C055CE449}" type="presOf" srcId="{96ACF7C7-CEAB-4DAE-985A-2391699F1B2B}" destId="{798BDA79-C6AF-4986-B3F9-B9298C93A16C}" srcOrd="0" destOrd="0" presId="urn:microsoft.com/office/officeart/2005/8/layout/bList2"/>
    <dgm:cxn modelId="{28B54727-10C2-4269-A37D-1895E82B6E68}" srcId="{96ACF7C7-CEAB-4DAE-985A-2391699F1B2B}" destId="{CAC1C7B0-8753-4F4E-8A73-7348C654D46A}" srcOrd="0" destOrd="0" parTransId="{D9910F90-361D-43D3-B14D-CCB057041870}" sibTransId="{DEA9733D-749F-4676-80A4-DDC132E12D07}"/>
    <dgm:cxn modelId="{38E6442B-62D3-43C7-B297-320F9AEDBC92}" srcId="{4089BC8A-9A6F-45F9-A679-2A77BBF936D1}" destId="{6D82926F-29B8-411F-80AA-EA695CE587D0}" srcOrd="0" destOrd="0" parTransId="{1C95D9EF-AB37-45AB-82CA-90914737FC8D}" sibTransId="{1D1C02CF-785D-40B5-8147-F3CA5430CF89}"/>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48420570-2F4E-4A47-B85B-494A4609937B}" type="presOf" srcId="{8EE9F1CE-5828-4C26-8BCA-8AC826BA5F42}" destId="{A6B193F9-5BB4-484C-85FB-DB09A80C9A56}" srcOrd="1" destOrd="0"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B03E757E-642F-4164-9346-03D9B41E6E1D}" type="presOf" srcId="{6D82926F-29B8-411F-80AA-EA695CE587D0}" destId="{D95A44D1-4F6A-4D5A-A9DB-9D6BE2D238EC}" srcOrd="0" destOrd="0" presId="urn:microsoft.com/office/officeart/2005/8/layout/bList2"/>
    <dgm:cxn modelId="{FE067F85-755D-4A47-97E6-E2070E32FB23}" type="presOf" srcId="{8EE9F1CE-5828-4C26-8BCA-8AC826BA5F42}" destId="{E6CBBF40-18D3-407B-BF6C-A69FB5AD7506}" srcOrd="0" destOrd="0" presId="urn:microsoft.com/office/officeart/2005/8/layout/bList2"/>
    <dgm:cxn modelId="{020BFCB4-E6D3-48B5-94F3-9DEA4950614E}" type="presOf" srcId="{3FB4AE3E-E952-44BA-B42A-618881F6D8E7}" destId="{2C297AE8-E093-4853-8A76-E5C8DEC769EE}" srcOrd="0" destOrd="1" presId="urn:microsoft.com/office/officeart/2005/8/layout/bList2"/>
    <dgm:cxn modelId="{FFEE40C5-C16E-40DC-9219-0C41D2A70E2C}" type="presOf" srcId="{E146141B-538D-412F-98BC-67D04ADE738E}" destId="{493360E5-1912-45A2-8008-A50C44F50CAB}" srcOrd="0" destOrd="0" presId="urn:microsoft.com/office/officeart/2005/8/layout/bList2"/>
    <dgm:cxn modelId="{393689CC-E5D1-4B97-A9D1-196D8D599C9C}" type="presOf" srcId="{CAC1C7B0-8753-4F4E-8A73-7348C654D46A}" destId="{E5C7A298-EDB5-49A9-A458-168F96E65636}" srcOrd="0" destOrd="0" presId="urn:microsoft.com/office/officeart/2005/8/layout/bList2"/>
    <dgm:cxn modelId="{597227ED-9DF8-463B-B0F8-FAF00A06429D}" srcId="{8EE9F1CE-5828-4C26-8BCA-8AC826BA5F42}" destId="{3FB4AE3E-E952-44BA-B42A-618881F6D8E7}" srcOrd="1"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67B95CFD-E1C7-4706-9251-BBEE2D484612}" type="presOf" srcId="{712DB191-3E38-4F92-B5C6-38EBADA3C498}" destId="{2C297AE8-E093-4853-8A76-E5C8DEC769EE}"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6D82926F-29B8-411F-80AA-EA695CE587D0}">
      <dgm:prSet/>
      <dgm:spPr/>
      <dgm:t>
        <a:bodyPr/>
        <a:lstStyle/>
        <a:p>
          <a:r>
            <a:rPr lang="en-AU" dirty="0"/>
            <a:t>Ensure that the SHMS provides for controlling personal fatigue, and this is audited / monitored for its effectiveness.</a:t>
          </a:r>
        </a:p>
      </dgm:t>
    </dgm:pt>
    <dgm:pt modelId="{1C95D9EF-AB37-45AB-82CA-90914737FC8D}" type="parTrans" cxnId="{38E6442B-62D3-43C7-B297-320F9AEDBC92}">
      <dgm:prSet/>
      <dgm:spPr/>
      <dgm:t>
        <a:bodyPr/>
        <a:lstStyle/>
        <a:p>
          <a:endParaRPr lang="en-AU"/>
        </a:p>
      </dgm:t>
    </dgm:pt>
    <dgm:pt modelId="{1D1C02CF-785D-40B5-8147-F3CA5430CF89}" type="sibTrans" cxnId="{38E6442B-62D3-43C7-B297-320F9AEDBC92}">
      <dgm:prSet/>
      <dgm:spPr/>
      <dgm:t>
        <a:bodyPr/>
        <a:lstStyle/>
        <a:p>
          <a:endParaRPr lang="en-AU"/>
        </a:p>
      </dgm:t>
    </dgm:pt>
    <dgm:pt modelId="{8EE9F1CE-5828-4C26-8BCA-8AC826BA5F42}">
      <dgm:prSet/>
      <dgm:spPr/>
      <dgm:t>
        <a:bodyPr/>
        <a:lstStyle/>
        <a:p>
          <a:r>
            <a:rPr lang="en-AU" dirty="0"/>
            <a:t>Supervisors OCE’s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712DB191-3E38-4F92-B5C6-38EBADA3C498}">
      <dgm:prSet/>
      <dgm:spPr/>
      <dgm:t>
        <a:bodyPr/>
        <a:lstStyle/>
        <a:p>
          <a:r>
            <a:rPr lang="en-AU" dirty="0"/>
            <a:t>Encourage workers to report any self-fatigue.</a:t>
          </a:r>
        </a:p>
      </dgm:t>
    </dgm:pt>
    <dgm:pt modelId="{D3A6524F-19C3-49D8-A070-3430F2B24C6D}" type="parTrans" cxnId="{A101A60B-D5E9-4FAB-A17F-E4EE8CE9B782}">
      <dgm:prSet/>
      <dgm:spPr/>
      <dgm:t>
        <a:bodyPr/>
        <a:lstStyle/>
        <a:p>
          <a:endParaRPr lang="en-AU"/>
        </a:p>
      </dgm:t>
    </dgm:pt>
    <dgm:pt modelId="{55D2E7A4-E979-4664-9BE7-A23774716D18}" type="sibTrans" cxnId="{A101A60B-D5E9-4FAB-A17F-E4EE8CE9B782}">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CAC1C7B0-8753-4F4E-8A73-7348C654D46A}">
      <dgm:prSet/>
      <dgm:spPr/>
      <dgm:t>
        <a:bodyPr/>
        <a:lstStyle/>
        <a:p>
          <a:r>
            <a:rPr lang="en-AU" dirty="0"/>
            <a:t>Do not continue operating / driving if you are experiencing fatigue symptoms.  Stop and notify your supervisor.</a:t>
          </a:r>
        </a:p>
      </dgm:t>
    </dgm:pt>
    <dgm:pt modelId="{D9910F90-361D-43D3-B14D-CCB057041870}" type="parTrans" cxnId="{28B54727-10C2-4269-A37D-1895E82B6E68}">
      <dgm:prSet/>
      <dgm:spPr/>
      <dgm:t>
        <a:bodyPr/>
        <a:lstStyle/>
        <a:p>
          <a:endParaRPr lang="en-AU"/>
        </a:p>
      </dgm:t>
    </dgm:pt>
    <dgm:pt modelId="{DEA9733D-749F-4676-80A4-DDC132E12D07}" type="sibTrans" cxnId="{28B54727-10C2-4269-A37D-1895E82B6E68}">
      <dgm:prSet/>
      <dgm:spPr/>
      <dgm:t>
        <a:bodyPr/>
        <a:lstStyle/>
        <a:p>
          <a:endParaRPr lang="en-AU"/>
        </a:p>
      </dgm:t>
    </dgm:pt>
    <dgm:pt modelId="{3FB4AE3E-E952-44BA-B42A-618881F6D8E7}">
      <dgm:prSet/>
      <dgm:spPr/>
      <dgm:t>
        <a:bodyPr/>
        <a:lstStyle/>
        <a:p>
          <a:endParaRPr lang="en-AU"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FE54B2C2-766A-46F0-BFCD-F4C0B0ECD7EE}">
      <dgm:prSet/>
      <dgm:spPr/>
      <dgm:t>
        <a:bodyPr/>
        <a:lstStyle/>
        <a:p>
          <a:endParaRPr lang="en-AU" dirty="0"/>
        </a:p>
      </dgm:t>
    </dgm:pt>
    <dgm:pt modelId="{AB6B180C-B9F0-4FEE-BC77-A2F0D4916AEA}" type="parTrans" cxnId="{93BE9AE1-4D92-49D4-BA84-584797B28A32}">
      <dgm:prSet/>
      <dgm:spPr/>
    </dgm:pt>
    <dgm:pt modelId="{B40FE87C-4BD7-4F91-A15A-EAC624562B50}" type="sibTrans" cxnId="{93BE9AE1-4D92-49D4-BA84-584797B28A32}">
      <dgm:prSet/>
      <dgm:spPr/>
    </dgm:pt>
    <dgm:pt modelId="{DCF3C71C-E6BF-4CEB-A2F8-A9D3AF9DA8B2}">
      <dgm:prSet/>
      <dgm:spPr/>
      <dgm:t>
        <a:bodyPr/>
        <a:lstStyle/>
        <a:p>
          <a:r>
            <a:rPr lang="en-AU" dirty="0"/>
            <a:t>Regularly check on the wellbeing of workers within your area of responsibility.</a:t>
          </a:r>
        </a:p>
      </dgm:t>
    </dgm:pt>
    <dgm:pt modelId="{C0359F18-3A90-41A7-B86E-4CF26184F33A}" type="parTrans" cxnId="{199A40C5-A2FF-45AA-B54D-3E4861F4E268}">
      <dgm:prSet/>
      <dgm:spPr/>
    </dgm:pt>
    <dgm:pt modelId="{CEBC7654-E478-4FD0-9B22-5FB046028AB3}" type="sibTrans" cxnId="{199A40C5-A2FF-45AA-B54D-3E4861F4E268}">
      <dgm:prSet/>
      <dgm:spPr/>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8F922402-48E6-4210-9752-F22A46100C12}" type="presOf" srcId="{DCF3C71C-E6BF-4CEB-A2F8-A9D3AF9DA8B2}" destId="{2C297AE8-E093-4853-8A76-E5C8DEC769EE}" srcOrd="0" destOrd="1" presId="urn:microsoft.com/office/officeart/2005/8/layout/bList2"/>
    <dgm:cxn modelId="{A101A60B-D5E9-4FAB-A17F-E4EE8CE9B782}" srcId="{8EE9F1CE-5828-4C26-8BCA-8AC826BA5F42}" destId="{712DB191-3E38-4F92-B5C6-38EBADA3C498}" srcOrd="0" destOrd="0" parTransId="{D3A6524F-19C3-49D8-A070-3430F2B24C6D}" sibTransId="{55D2E7A4-E979-4664-9BE7-A23774716D18}"/>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63DC0C26-07A9-4969-B7CF-427C055CE449}" type="presOf" srcId="{96ACF7C7-CEAB-4DAE-985A-2391699F1B2B}" destId="{798BDA79-C6AF-4986-B3F9-B9298C93A16C}" srcOrd="0" destOrd="0" presId="urn:microsoft.com/office/officeart/2005/8/layout/bList2"/>
    <dgm:cxn modelId="{28B54727-10C2-4269-A37D-1895E82B6E68}" srcId="{96ACF7C7-CEAB-4DAE-985A-2391699F1B2B}" destId="{CAC1C7B0-8753-4F4E-8A73-7348C654D46A}" srcOrd="0" destOrd="0" parTransId="{D9910F90-361D-43D3-B14D-CCB057041870}" sibTransId="{DEA9733D-749F-4676-80A4-DDC132E12D07}"/>
    <dgm:cxn modelId="{38E6442B-62D3-43C7-B297-320F9AEDBC92}" srcId="{4089BC8A-9A6F-45F9-A679-2A77BBF936D1}" destId="{6D82926F-29B8-411F-80AA-EA695CE587D0}" srcOrd="0" destOrd="0" parTransId="{1C95D9EF-AB37-45AB-82CA-90914737FC8D}" sibTransId="{1D1C02CF-785D-40B5-8147-F3CA5430CF89}"/>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48420570-2F4E-4A47-B85B-494A4609937B}" type="presOf" srcId="{8EE9F1CE-5828-4C26-8BCA-8AC826BA5F42}" destId="{A6B193F9-5BB4-484C-85FB-DB09A80C9A56}" srcOrd="1" destOrd="0" presId="urn:microsoft.com/office/officeart/2005/8/layout/bList2"/>
    <dgm:cxn modelId="{0321E577-5A4B-4793-B3F7-EEFBCB30FF00}" type="presOf" srcId="{FE54B2C2-766A-46F0-BFCD-F4C0B0ECD7EE}" destId="{2C297AE8-E093-4853-8A76-E5C8DEC769EE}" srcOrd="0" destOrd="2"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B03E757E-642F-4164-9346-03D9B41E6E1D}" type="presOf" srcId="{6D82926F-29B8-411F-80AA-EA695CE587D0}" destId="{D95A44D1-4F6A-4D5A-A9DB-9D6BE2D238EC}" srcOrd="0" destOrd="0" presId="urn:microsoft.com/office/officeart/2005/8/layout/bList2"/>
    <dgm:cxn modelId="{FE067F85-755D-4A47-97E6-E2070E32FB23}" type="presOf" srcId="{8EE9F1CE-5828-4C26-8BCA-8AC826BA5F42}" destId="{E6CBBF40-18D3-407B-BF6C-A69FB5AD7506}" srcOrd="0" destOrd="0" presId="urn:microsoft.com/office/officeart/2005/8/layout/bList2"/>
    <dgm:cxn modelId="{020BFCB4-E6D3-48B5-94F3-9DEA4950614E}" type="presOf" srcId="{3FB4AE3E-E952-44BA-B42A-618881F6D8E7}" destId="{2C297AE8-E093-4853-8A76-E5C8DEC769EE}" srcOrd="0" destOrd="3" presId="urn:microsoft.com/office/officeart/2005/8/layout/bList2"/>
    <dgm:cxn modelId="{93BE9AE1-4D92-49D4-BA84-584797B28A32}" srcId="{8EE9F1CE-5828-4C26-8BCA-8AC826BA5F42}" destId="{FE54B2C2-766A-46F0-BFCD-F4C0B0ECD7EE}" srcOrd="2" destOrd="0" parTransId="{AB6B180C-B9F0-4FEE-BC77-A2F0D4916AEA}" sibTransId="{B40FE87C-4BD7-4F91-A15A-EAC624562B50}"/>
    <dgm:cxn modelId="{199A40C5-A2FF-45AA-B54D-3E4861F4E268}" srcId="{8EE9F1CE-5828-4C26-8BCA-8AC826BA5F42}" destId="{DCF3C71C-E6BF-4CEB-A2F8-A9D3AF9DA8B2}" srcOrd="1" destOrd="0" parTransId="{C0359F18-3A90-41A7-B86E-4CF26184F33A}" sibTransId="{CEBC7654-E478-4FD0-9B22-5FB046028AB3}"/>
    <dgm:cxn modelId="{FFEE40C5-C16E-40DC-9219-0C41D2A70E2C}" type="presOf" srcId="{E146141B-538D-412F-98BC-67D04ADE738E}" destId="{493360E5-1912-45A2-8008-A50C44F50CAB}" srcOrd="0" destOrd="0" presId="urn:microsoft.com/office/officeart/2005/8/layout/bList2"/>
    <dgm:cxn modelId="{393689CC-E5D1-4B97-A9D1-196D8D599C9C}" type="presOf" srcId="{CAC1C7B0-8753-4F4E-8A73-7348C654D46A}" destId="{E5C7A298-EDB5-49A9-A458-168F96E65636}" srcOrd="0" destOrd="0" presId="urn:microsoft.com/office/officeart/2005/8/layout/bList2"/>
    <dgm:cxn modelId="{597227ED-9DF8-463B-B0F8-FAF00A06429D}" srcId="{8EE9F1CE-5828-4C26-8BCA-8AC826BA5F42}" destId="{3FB4AE3E-E952-44BA-B42A-618881F6D8E7}" srcOrd="3"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67B95CFD-E1C7-4706-9251-BBEE2D484612}" type="presOf" srcId="{712DB191-3E38-4F92-B5C6-38EBADA3C498}" destId="{2C297AE8-E093-4853-8A76-E5C8DEC769EE}"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6D82926F-29B8-411F-80AA-EA695CE587D0}">
      <dgm:prSet/>
      <dgm:spPr/>
      <dgm:t>
        <a:bodyPr/>
        <a:lstStyle/>
        <a:p>
          <a:r>
            <a:rPr lang="en-AU" dirty="0"/>
            <a:t>Ensure the risk to coal mine workers at the mine is at an acceptable level by providing and maintaining a place of work and plant in a safe state.</a:t>
          </a:r>
        </a:p>
      </dgm:t>
    </dgm:pt>
    <dgm:pt modelId="{1C95D9EF-AB37-45AB-82CA-90914737FC8D}" type="parTrans" cxnId="{38E6442B-62D3-43C7-B297-320F9AEDBC92}">
      <dgm:prSet/>
      <dgm:spPr/>
      <dgm:t>
        <a:bodyPr/>
        <a:lstStyle/>
        <a:p>
          <a:endParaRPr lang="en-AU"/>
        </a:p>
      </dgm:t>
    </dgm:pt>
    <dgm:pt modelId="{1D1C02CF-785D-40B5-8147-F3CA5430CF89}" type="sibTrans" cxnId="{38E6442B-62D3-43C7-B297-320F9AEDBC92}">
      <dgm:prSet/>
      <dgm:spPr/>
      <dgm:t>
        <a:bodyPr/>
        <a:lstStyle/>
        <a:p>
          <a:endParaRPr lang="en-AU"/>
        </a:p>
      </dgm:t>
    </dgm:pt>
    <dgm:pt modelId="{8EE9F1CE-5828-4C26-8BCA-8AC826BA5F42}">
      <dgm:prSet/>
      <dgm:spPr/>
      <dgm:t>
        <a:bodyPr/>
        <a:lstStyle/>
        <a:p>
          <a:r>
            <a:rPr lang="en-AU" dirty="0"/>
            <a:t>Supervisors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712DB191-3E38-4F92-B5C6-38EBADA3C498}">
      <dgm:prSet/>
      <dgm:spPr/>
      <dgm:t>
        <a:bodyPr/>
        <a:lstStyle/>
        <a:p>
          <a:r>
            <a:rPr lang="en-AU" dirty="0"/>
            <a:t>Observe and monitor work being conducted to ensure all hazards are being controlled.</a:t>
          </a:r>
        </a:p>
      </dgm:t>
    </dgm:pt>
    <dgm:pt modelId="{D3A6524F-19C3-49D8-A070-3430F2B24C6D}" type="parTrans" cxnId="{A101A60B-D5E9-4FAB-A17F-E4EE8CE9B782}">
      <dgm:prSet/>
      <dgm:spPr/>
      <dgm:t>
        <a:bodyPr/>
        <a:lstStyle/>
        <a:p>
          <a:endParaRPr lang="en-AU"/>
        </a:p>
      </dgm:t>
    </dgm:pt>
    <dgm:pt modelId="{55D2E7A4-E979-4664-9BE7-A23774716D18}" type="sibTrans" cxnId="{A101A60B-D5E9-4FAB-A17F-E4EE8CE9B782}">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CAC1C7B0-8753-4F4E-8A73-7348C654D46A}">
      <dgm:prSet/>
      <dgm:spPr/>
      <dgm:t>
        <a:bodyPr/>
        <a:lstStyle/>
        <a:p>
          <a:r>
            <a:rPr lang="en-AU" dirty="0"/>
            <a:t>Must assess all tasks for potential hazards / risks prior to commencing, and ensure effective controls are in place.</a:t>
          </a:r>
        </a:p>
      </dgm:t>
    </dgm:pt>
    <dgm:pt modelId="{D9910F90-361D-43D3-B14D-CCB057041870}" type="parTrans" cxnId="{28B54727-10C2-4269-A37D-1895E82B6E68}">
      <dgm:prSet/>
      <dgm:spPr/>
      <dgm:t>
        <a:bodyPr/>
        <a:lstStyle/>
        <a:p>
          <a:endParaRPr lang="en-AU"/>
        </a:p>
      </dgm:t>
    </dgm:pt>
    <dgm:pt modelId="{DEA9733D-749F-4676-80A4-DDC132E12D07}" type="sibTrans" cxnId="{28B54727-10C2-4269-A37D-1895E82B6E68}">
      <dgm:prSet/>
      <dgm:spPr/>
      <dgm:t>
        <a:bodyPr/>
        <a:lstStyle/>
        <a:p>
          <a:endParaRPr lang="en-AU"/>
        </a:p>
      </dgm:t>
    </dgm:pt>
    <dgm:pt modelId="{3FB4AE3E-E952-44BA-B42A-618881F6D8E7}">
      <dgm:prSet/>
      <dgm:spPr/>
      <dgm:t>
        <a:bodyPr/>
        <a:lstStyle/>
        <a:p>
          <a:endParaRPr lang="en-AU"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DD4D9E88-0FAC-410A-99CA-1E3AE26CA366}">
      <dgm:prSet/>
      <dgm:spPr/>
      <dgm:t>
        <a:bodyPr/>
        <a:lstStyle/>
        <a:p>
          <a:r>
            <a:rPr lang="en-AU" dirty="0"/>
            <a:t>Check the quality and effectiveness of personal risk assessments conducted by workers within their area of responsibility.</a:t>
          </a:r>
        </a:p>
      </dgm:t>
    </dgm:pt>
    <dgm:pt modelId="{CA433B18-26ED-4A6A-B5BF-AB6F1D14C2BC}" type="parTrans" cxnId="{D964F781-2D9F-4143-9BBF-35396DBD58E4}">
      <dgm:prSet/>
      <dgm:spPr/>
    </dgm:pt>
    <dgm:pt modelId="{C0D7C2D0-C3FD-4379-9901-AB063C9697AA}" type="sibTrans" cxnId="{D964F781-2D9F-4143-9BBF-35396DBD58E4}">
      <dgm:prSet/>
      <dgm:spPr/>
    </dgm:pt>
    <dgm:pt modelId="{FE04627F-CD38-49A7-8F9B-C4E00631BB15}">
      <dgm:prSet/>
      <dgm:spPr/>
      <dgm:t>
        <a:bodyPr/>
        <a:lstStyle/>
        <a:p>
          <a:r>
            <a:rPr lang="en-AU" dirty="0"/>
            <a:t>Deadman switches should be one part of a two step process for activating the start-up of machinery.</a:t>
          </a:r>
        </a:p>
      </dgm:t>
    </dgm:pt>
    <dgm:pt modelId="{FF19BE50-29AD-40C7-962F-DE1A48990F62}" type="parTrans" cxnId="{7A61BEC9-7F38-4632-BBF7-3D903DE04755}">
      <dgm:prSet/>
      <dgm:spPr/>
    </dgm:pt>
    <dgm:pt modelId="{A09471B4-9194-4A9E-ADE5-A1FEDEEF527B}" type="sibTrans" cxnId="{7A61BEC9-7F38-4632-BBF7-3D903DE04755}">
      <dgm:prSet/>
      <dgm:spPr/>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custLinFactNeighborX="547" custLinFactNeighborY="1467">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327E5C0A-7D73-449E-94F4-636D457DB6D5}" type="presOf" srcId="{DD4D9E88-0FAC-410A-99CA-1E3AE26CA366}" destId="{2C297AE8-E093-4853-8A76-E5C8DEC769EE}" srcOrd="0" destOrd="1" presId="urn:microsoft.com/office/officeart/2005/8/layout/bList2"/>
    <dgm:cxn modelId="{A101A60B-D5E9-4FAB-A17F-E4EE8CE9B782}" srcId="{8EE9F1CE-5828-4C26-8BCA-8AC826BA5F42}" destId="{712DB191-3E38-4F92-B5C6-38EBADA3C498}" srcOrd="0" destOrd="0" parTransId="{D3A6524F-19C3-49D8-A070-3430F2B24C6D}" sibTransId="{55D2E7A4-E979-4664-9BE7-A23774716D18}"/>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63DC0C26-07A9-4969-B7CF-427C055CE449}" type="presOf" srcId="{96ACF7C7-CEAB-4DAE-985A-2391699F1B2B}" destId="{798BDA79-C6AF-4986-B3F9-B9298C93A16C}" srcOrd="0" destOrd="0" presId="urn:microsoft.com/office/officeart/2005/8/layout/bList2"/>
    <dgm:cxn modelId="{28B54727-10C2-4269-A37D-1895E82B6E68}" srcId="{96ACF7C7-CEAB-4DAE-985A-2391699F1B2B}" destId="{CAC1C7B0-8753-4F4E-8A73-7348C654D46A}" srcOrd="0" destOrd="0" parTransId="{D9910F90-361D-43D3-B14D-CCB057041870}" sibTransId="{DEA9733D-749F-4676-80A4-DDC132E12D07}"/>
    <dgm:cxn modelId="{38E6442B-62D3-43C7-B297-320F9AEDBC92}" srcId="{4089BC8A-9A6F-45F9-A679-2A77BBF936D1}" destId="{6D82926F-29B8-411F-80AA-EA695CE587D0}" srcOrd="0" destOrd="0" parTransId="{1C95D9EF-AB37-45AB-82CA-90914737FC8D}" sibTransId="{1D1C02CF-785D-40B5-8147-F3CA5430CF89}"/>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48420570-2F4E-4A47-B85B-494A4609937B}" type="presOf" srcId="{8EE9F1CE-5828-4C26-8BCA-8AC826BA5F42}" destId="{A6B193F9-5BB4-484C-85FB-DB09A80C9A56}" srcOrd="1" destOrd="0" presId="urn:microsoft.com/office/officeart/2005/8/layout/bList2"/>
    <dgm:cxn modelId="{81254850-37BF-43CB-BD17-2E34C5AEF082}" type="presOf" srcId="{FE04627F-CD38-49A7-8F9B-C4E00631BB15}" destId="{D95A44D1-4F6A-4D5A-A9DB-9D6BE2D238EC}" srcOrd="0" destOrd="1"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B03E757E-642F-4164-9346-03D9B41E6E1D}" type="presOf" srcId="{6D82926F-29B8-411F-80AA-EA695CE587D0}" destId="{D95A44D1-4F6A-4D5A-A9DB-9D6BE2D238EC}" srcOrd="0" destOrd="0" presId="urn:microsoft.com/office/officeart/2005/8/layout/bList2"/>
    <dgm:cxn modelId="{D964F781-2D9F-4143-9BBF-35396DBD58E4}" srcId="{8EE9F1CE-5828-4C26-8BCA-8AC826BA5F42}" destId="{DD4D9E88-0FAC-410A-99CA-1E3AE26CA366}" srcOrd="1" destOrd="0" parTransId="{CA433B18-26ED-4A6A-B5BF-AB6F1D14C2BC}" sibTransId="{C0D7C2D0-C3FD-4379-9901-AB063C9697AA}"/>
    <dgm:cxn modelId="{FE067F85-755D-4A47-97E6-E2070E32FB23}" type="presOf" srcId="{8EE9F1CE-5828-4C26-8BCA-8AC826BA5F42}" destId="{E6CBBF40-18D3-407B-BF6C-A69FB5AD7506}" srcOrd="0" destOrd="0" presId="urn:microsoft.com/office/officeart/2005/8/layout/bList2"/>
    <dgm:cxn modelId="{020BFCB4-E6D3-48B5-94F3-9DEA4950614E}" type="presOf" srcId="{3FB4AE3E-E952-44BA-B42A-618881F6D8E7}" destId="{2C297AE8-E093-4853-8A76-E5C8DEC769EE}" srcOrd="0" destOrd="2" presId="urn:microsoft.com/office/officeart/2005/8/layout/bList2"/>
    <dgm:cxn modelId="{FFEE40C5-C16E-40DC-9219-0C41D2A70E2C}" type="presOf" srcId="{E146141B-538D-412F-98BC-67D04ADE738E}" destId="{493360E5-1912-45A2-8008-A50C44F50CAB}" srcOrd="0" destOrd="0" presId="urn:microsoft.com/office/officeart/2005/8/layout/bList2"/>
    <dgm:cxn modelId="{7A61BEC9-7F38-4632-BBF7-3D903DE04755}" srcId="{4089BC8A-9A6F-45F9-A679-2A77BBF936D1}" destId="{FE04627F-CD38-49A7-8F9B-C4E00631BB15}" srcOrd="1" destOrd="0" parTransId="{FF19BE50-29AD-40C7-962F-DE1A48990F62}" sibTransId="{A09471B4-9194-4A9E-ADE5-A1FEDEEF527B}"/>
    <dgm:cxn modelId="{393689CC-E5D1-4B97-A9D1-196D8D599C9C}" type="presOf" srcId="{CAC1C7B0-8753-4F4E-8A73-7348C654D46A}" destId="{E5C7A298-EDB5-49A9-A458-168F96E65636}" srcOrd="0" destOrd="0" presId="urn:microsoft.com/office/officeart/2005/8/layout/bList2"/>
    <dgm:cxn modelId="{597227ED-9DF8-463B-B0F8-FAF00A06429D}" srcId="{8EE9F1CE-5828-4C26-8BCA-8AC826BA5F42}" destId="{3FB4AE3E-E952-44BA-B42A-618881F6D8E7}" srcOrd="2"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67B95CFD-E1C7-4706-9251-BBEE2D484612}" type="presOf" srcId="{712DB191-3E38-4F92-B5C6-38EBADA3C498}" destId="{2C297AE8-E093-4853-8A76-E5C8DEC769EE}"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937F9-064E-4AEE-AC79-0371F004783C}">
      <dsp:nvSpPr>
        <dsp:cNvPr id="0" name=""/>
        <dsp:cNvSpPr/>
      </dsp:nvSpPr>
      <dsp:spPr>
        <a:xfrm>
          <a:off x="48991" y="681856"/>
          <a:ext cx="3559092" cy="265678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AU" sz="1900" kern="1200" dirty="0"/>
            <a:t>Ensure the mine’s SHMS contains effective specifications for the design and construction of mine roads as per the requirements of Section 128 of the Qld Coal Mining Safety &amp; Health Regulation 2017 and Recognised Standard #19.</a:t>
          </a:r>
        </a:p>
      </dsp:txBody>
      <dsp:txXfrm>
        <a:off x="111243" y="744108"/>
        <a:ext cx="3434588" cy="2594535"/>
      </dsp:txXfrm>
    </dsp:sp>
    <dsp:sp modelId="{960B93B4-B242-4DD6-9B99-45829B3A5AA0}">
      <dsp:nvSpPr>
        <dsp:cNvPr id="0" name=""/>
        <dsp:cNvSpPr/>
      </dsp:nvSpPr>
      <dsp:spPr>
        <a:xfrm>
          <a:off x="48991" y="3338643"/>
          <a:ext cx="3559092" cy="11424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Site Senior Executive</a:t>
          </a:r>
        </a:p>
      </dsp:txBody>
      <dsp:txXfrm>
        <a:off x="48991" y="3338643"/>
        <a:ext cx="2506403" cy="1142418"/>
      </dsp:txXfrm>
    </dsp:sp>
    <dsp:sp modelId="{F37CA99D-EB48-46DE-B245-C9873E5412C1}">
      <dsp:nvSpPr>
        <dsp:cNvPr id="0" name=""/>
        <dsp:cNvSpPr/>
      </dsp:nvSpPr>
      <dsp:spPr>
        <a:xfrm>
          <a:off x="2656120" y="3520106"/>
          <a:ext cx="1245682" cy="124568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7E7C37-44AE-40A2-A004-40CB033414D1}">
      <dsp:nvSpPr>
        <dsp:cNvPr id="0" name=""/>
        <dsp:cNvSpPr/>
      </dsp:nvSpPr>
      <dsp:spPr>
        <a:xfrm>
          <a:off x="4169616" y="681856"/>
          <a:ext cx="3559092" cy="265678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AU" sz="1900" kern="1200" dirty="0"/>
            <a:t>Carry out routine inspections of their respective work areas, including mine roads.</a:t>
          </a:r>
        </a:p>
        <a:p>
          <a:pPr marL="171450" lvl="1" indent="-171450" algn="l" defTabSz="844550">
            <a:lnSpc>
              <a:spcPct val="90000"/>
            </a:lnSpc>
            <a:spcBef>
              <a:spcPct val="0"/>
            </a:spcBef>
            <a:spcAft>
              <a:spcPct val="15000"/>
            </a:spcAft>
            <a:buChar char="•"/>
          </a:pPr>
          <a:r>
            <a:rPr lang="en-AU" sz="1900" kern="1200" dirty="0"/>
            <a:t>Ensure any abnormalities / defects in mine roads are dealt with as per the requirements of Section 107 Qld Coal Mining Safety &amp; Health Regulation 2017.</a:t>
          </a:r>
        </a:p>
      </dsp:txBody>
      <dsp:txXfrm>
        <a:off x="4231868" y="744108"/>
        <a:ext cx="3434588" cy="2594535"/>
      </dsp:txXfrm>
    </dsp:sp>
    <dsp:sp modelId="{5DEED22C-9D3F-40EF-BD29-C64E328F91DC}">
      <dsp:nvSpPr>
        <dsp:cNvPr id="0" name=""/>
        <dsp:cNvSpPr/>
      </dsp:nvSpPr>
      <dsp:spPr>
        <a:xfrm>
          <a:off x="4169616" y="3338643"/>
          <a:ext cx="3559092" cy="11424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Supervisors / OCE’s </a:t>
          </a:r>
        </a:p>
      </dsp:txBody>
      <dsp:txXfrm>
        <a:off x="4169616" y="3338643"/>
        <a:ext cx="2506403" cy="1142418"/>
      </dsp:txXfrm>
    </dsp:sp>
    <dsp:sp modelId="{84197519-728B-4A4E-91C5-F56FFD28C0CC}">
      <dsp:nvSpPr>
        <dsp:cNvPr id="0" name=""/>
        <dsp:cNvSpPr/>
      </dsp:nvSpPr>
      <dsp:spPr>
        <a:xfrm>
          <a:off x="6776700" y="3520106"/>
          <a:ext cx="1245682" cy="124568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E44F2C-680D-4319-94A2-5A86BF4DC475}">
      <dsp:nvSpPr>
        <dsp:cNvPr id="0" name=""/>
        <dsp:cNvSpPr/>
      </dsp:nvSpPr>
      <dsp:spPr>
        <a:xfrm>
          <a:off x="8322593" y="673460"/>
          <a:ext cx="3559092" cy="265678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AU" sz="1900" kern="1200" dirty="0"/>
            <a:t>Carry out inspections of their work area prior to commencing work.</a:t>
          </a:r>
        </a:p>
        <a:p>
          <a:pPr marL="171450" lvl="1" indent="-171450" algn="l" defTabSz="844550">
            <a:lnSpc>
              <a:spcPct val="90000"/>
            </a:lnSpc>
            <a:spcBef>
              <a:spcPct val="0"/>
            </a:spcBef>
            <a:spcAft>
              <a:spcPct val="15000"/>
            </a:spcAft>
            <a:buChar char="•"/>
          </a:pPr>
          <a:r>
            <a:rPr lang="en-AU" sz="1900" kern="1200" dirty="0"/>
            <a:t>Immediately report any hazards / defects that can cause harm to a person’s safety and health.</a:t>
          </a:r>
        </a:p>
        <a:p>
          <a:pPr marL="171450" lvl="1" indent="-171450" algn="l" defTabSz="844550">
            <a:lnSpc>
              <a:spcPct val="90000"/>
            </a:lnSpc>
            <a:spcBef>
              <a:spcPct val="0"/>
            </a:spcBef>
            <a:spcAft>
              <a:spcPct val="15000"/>
            </a:spcAft>
            <a:buChar char="•"/>
          </a:pPr>
          <a:endParaRPr lang="en-AU" sz="1900" kern="1200" dirty="0"/>
        </a:p>
        <a:p>
          <a:pPr marL="171450" lvl="1" indent="-171450" algn="l" defTabSz="844550">
            <a:lnSpc>
              <a:spcPct val="90000"/>
            </a:lnSpc>
            <a:spcBef>
              <a:spcPct val="0"/>
            </a:spcBef>
            <a:spcAft>
              <a:spcPct val="15000"/>
            </a:spcAft>
            <a:buChar char="•"/>
          </a:pPr>
          <a:endParaRPr lang="en-AU" sz="1900" kern="1200" dirty="0"/>
        </a:p>
      </dsp:txBody>
      <dsp:txXfrm>
        <a:off x="8384845" y="735712"/>
        <a:ext cx="3434588" cy="2594535"/>
      </dsp:txXfrm>
    </dsp:sp>
    <dsp:sp modelId="{CAEBDAFE-100F-4433-82D2-1AD87D3D62DA}">
      <dsp:nvSpPr>
        <dsp:cNvPr id="0" name=""/>
        <dsp:cNvSpPr/>
      </dsp:nvSpPr>
      <dsp:spPr>
        <a:xfrm>
          <a:off x="8330993" y="3338643"/>
          <a:ext cx="3559092" cy="11424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Coal mine workers </a:t>
          </a:r>
        </a:p>
      </dsp:txBody>
      <dsp:txXfrm>
        <a:off x="8330993" y="3338643"/>
        <a:ext cx="2506403" cy="1142418"/>
      </dsp:txXfrm>
    </dsp:sp>
    <dsp:sp modelId="{02E478B0-0DFA-44A2-AB0C-9FCBB438A171}">
      <dsp:nvSpPr>
        <dsp:cNvPr id="0" name=""/>
        <dsp:cNvSpPr/>
      </dsp:nvSpPr>
      <dsp:spPr>
        <a:xfrm>
          <a:off x="10938077" y="3520106"/>
          <a:ext cx="1245682" cy="124568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AU" sz="1700" kern="1200" dirty="0"/>
            <a:t>Ensure the SHMS provides for an acceptable level of risk for other road users when maintenance activities are being carried out on mine roads.</a:t>
          </a:r>
        </a:p>
        <a:p>
          <a:pPr marL="171450" lvl="1" indent="-171450" algn="l" defTabSz="755650">
            <a:lnSpc>
              <a:spcPct val="90000"/>
            </a:lnSpc>
            <a:spcBef>
              <a:spcPct val="0"/>
            </a:spcBef>
            <a:spcAft>
              <a:spcPct val="15000"/>
            </a:spcAft>
            <a:buChar char="•"/>
          </a:pPr>
          <a:endParaRPr lang="en-AU" sz="1700" kern="1200" dirty="0"/>
        </a:p>
      </dsp:txBody>
      <dsp:txXfrm>
        <a:off x="64247" y="613869"/>
        <a:ext cx="3130329" cy="2364693"/>
      </dsp:txXfrm>
    </dsp:sp>
    <dsp:sp modelId="{DFC1BCCB-4436-4820-B68B-9BEF2EC8538C}">
      <dsp:nvSpPr>
        <dsp:cNvPr id="0" name=""/>
        <dsp:cNvSpPr/>
      </dsp:nvSpPr>
      <dsp:spPr>
        <a:xfrm>
          <a:off x="7510"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2978562"/>
        <a:ext cx="2284368" cy="1041215"/>
      </dsp:txXfrm>
    </dsp:sp>
    <dsp:sp modelId="{B920F3C8-EB6E-42BA-9256-091266C38A4F}">
      <dsp:nvSpPr>
        <dsp:cNvPr id="0" name=""/>
        <dsp:cNvSpPr/>
      </dsp:nvSpPr>
      <dsp:spPr>
        <a:xfrm>
          <a:off x="2383640"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0242"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AU" sz="1700" kern="1200" dirty="0"/>
            <a:t>Ensure road users are made aware of any potential hazards when maintenance activities are being carried out on mine roads.</a:t>
          </a:r>
        </a:p>
        <a:p>
          <a:pPr marL="171450" lvl="1" indent="-171450" algn="l" defTabSz="755650">
            <a:lnSpc>
              <a:spcPct val="90000"/>
            </a:lnSpc>
            <a:spcBef>
              <a:spcPct val="0"/>
            </a:spcBef>
            <a:spcAft>
              <a:spcPct val="15000"/>
            </a:spcAft>
            <a:buChar char="•"/>
          </a:pPr>
          <a:r>
            <a:rPr lang="en-AU" sz="1700" kern="1200" dirty="0"/>
            <a:t>Ensure appropriate controls are in place for managing the above potential hazards.</a:t>
          </a:r>
        </a:p>
        <a:p>
          <a:pPr marL="171450" lvl="1" indent="-171450" algn="l" defTabSz="755650">
            <a:lnSpc>
              <a:spcPct val="90000"/>
            </a:lnSpc>
            <a:spcBef>
              <a:spcPct val="0"/>
            </a:spcBef>
            <a:spcAft>
              <a:spcPct val="15000"/>
            </a:spcAft>
            <a:buChar char="•"/>
          </a:pPr>
          <a:endParaRPr lang="en-AU" sz="1700" kern="1200" dirty="0"/>
        </a:p>
        <a:p>
          <a:pPr marL="171450" lvl="1" indent="-171450" algn="l" defTabSz="755650">
            <a:lnSpc>
              <a:spcPct val="90000"/>
            </a:lnSpc>
            <a:spcBef>
              <a:spcPct val="0"/>
            </a:spcBef>
            <a:spcAft>
              <a:spcPct val="15000"/>
            </a:spcAft>
            <a:buChar char="•"/>
          </a:pPr>
          <a:endParaRPr lang="en-AU" sz="1700" kern="1200" dirty="0"/>
        </a:p>
      </dsp:txBody>
      <dsp:txXfrm>
        <a:off x="3856979" y="613869"/>
        <a:ext cx="3130329" cy="2364693"/>
      </dsp:txXfrm>
    </dsp:sp>
    <dsp:sp modelId="{A6B193F9-5BB4-484C-85FB-DB09A80C9A56}">
      <dsp:nvSpPr>
        <dsp:cNvPr id="0" name=""/>
        <dsp:cNvSpPr/>
      </dsp:nvSpPr>
      <dsp:spPr>
        <a:xfrm>
          <a:off x="3800242" y="2951928"/>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 OCE’s</a:t>
          </a:r>
        </a:p>
      </dsp:txBody>
      <dsp:txXfrm>
        <a:off x="3800242" y="2951928"/>
        <a:ext cx="2284368" cy="1041215"/>
      </dsp:txXfrm>
    </dsp:sp>
    <dsp:sp modelId="{A4A56FE1-5795-4BF5-90D2-227415A07AB9}">
      <dsp:nvSpPr>
        <dsp:cNvPr id="0" name=""/>
        <dsp:cNvSpPr/>
      </dsp:nvSpPr>
      <dsp:spPr>
        <a:xfrm>
          <a:off x="6176373"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AU" sz="1700" kern="1200" dirty="0"/>
            <a:t>Comply with their mine’s procedures when operating mobile equipment.</a:t>
          </a:r>
        </a:p>
        <a:p>
          <a:pPr marL="171450" lvl="1" indent="-171450" algn="l" defTabSz="755650">
            <a:lnSpc>
              <a:spcPct val="90000"/>
            </a:lnSpc>
            <a:spcBef>
              <a:spcPct val="0"/>
            </a:spcBef>
            <a:spcAft>
              <a:spcPct val="15000"/>
            </a:spcAft>
            <a:buChar char="•"/>
          </a:pPr>
          <a:r>
            <a:rPr lang="en-AU" sz="1700" kern="1200" dirty="0"/>
            <a:t>Must always be vigilant when operating, and on the lookout for the unexpected to happen.</a:t>
          </a:r>
        </a:p>
        <a:p>
          <a:pPr marL="171450" lvl="1" indent="-171450" algn="l" defTabSz="755650">
            <a:lnSpc>
              <a:spcPct val="90000"/>
            </a:lnSpc>
            <a:spcBef>
              <a:spcPct val="0"/>
            </a:spcBef>
            <a:spcAft>
              <a:spcPct val="15000"/>
            </a:spcAft>
            <a:buChar char="•"/>
          </a:pPr>
          <a:r>
            <a:rPr lang="en-AU" sz="1700" kern="1200" dirty="0"/>
            <a:t>Drive to conditions</a:t>
          </a:r>
        </a:p>
      </dsp:txBody>
      <dsp:txXfrm>
        <a:off x="7649712" y="613869"/>
        <a:ext cx="3130329" cy="2364693"/>
      </dsp:txXfrm>
    </dsp:sp>
    <dsp:sp modelId="{01DE0CCE-AD28-4C57-B43E-7F4F6558A12A}">
      <dsp:nvSpPr>
        <dsp:cNvPr id="0" name=""/>
        <dsp:cNvSpPr/>
      </dsp:nvSpPr>
      <dsp:spPr>
        <a:xfrm>
          <a:off x="7592975"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2978562"/>
        <a:ext cx="2284368" cy="1041215"/>
      </dsp:txXfrm>
    </dsp:sp>
    <dsp:sp modelId="{BFED6A1C-E76F-4B08-AA25-534D27473E83}">
      <dsp:nvSpPr>
        <dsp:cNvPr id="0" name=""/>
        <dsp:cNvSpPr/>
      </dsp:nvSpPr>
      <dsp:spPr>
        <a:xfrm>
          <a:off x="9969105"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DC64-19D7-4F17-BAE7-692A16EFCB7F}">
      <dsp:nvSpPr>
        <dsp:cNvPr id="0" name=""/>
        <dsp:cNvSpPr/>
      </dsp:nvSpPr>
      <dsp:spPr>
        <a:xfrm>
          <a:off x="89829" y="534966"/>
          <a:ext cx="3493249" cy="260763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AU" sz="2500" kern="1200" dirty="0"/>
            <a:t>Ensure the risk to persons from any plant provided by the site senior executive for the performance of work is at an acceptable level.</a:t>
          </a:r>
        </a:p>
      </dsp:txBody>
      <dsp:txXfrm>
        <a:off x="150929" y="596066"/>
        <a:ext cx="3371049" cy="2546536"/>
      </dsp:txXfrm>
    </dsp:sp>
    <dsp:sp modelId="{27E5BCF9-65F7-42B2-9632-938C9C2EF899}">
      <dsp:nvSpPr>
        <dsp:cNvPr id="0" name=""/>
        <dsp:cNvSpPr/>
      </dsp:nvSpPr>
      <dsp:spPr>
        <a:xfrm>
          <a:off x="89829" y="3142603"/>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Site Senior Executive</a:t>
          </a:r>
        </a:p>
      </dsp:txBody>
      <dsp:txXfrm>
        <a:off x="89829" y="3142603"/>
        <a:ext cx="2460034" cy="1121283"/>
      </dsp:txXfrm>
    </dsp:sp>
    <dsp:sp modelId="{A0C54B7D-74B6-4158-B4D9-5E61BEED2237}">
      <dsp:nvSpPr>
        <dsp:cNvPr id="0" name=""/>
        <dsp:cNvSpPr/>
      </dsp:nvSpPr>
      <dsp:spPr>
        <a:xfrm>
          <a:off x="2648613" y="3320709"/>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F4B83-2C9D-4BAC-AFEB-0AC32BCA0AB0}">
      <dsp:nvSpPr>
        <dsp:cNvPr id="0" name=""/>
        <dsp:cNvSpPr/>
      </dsp:nvSpPr>
      <dsp:spPr>
        <a:xfrm>
          <a:off x="4086121" y="534966"/>
          <a:ext cx="3493249" cy="260763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AU" sz="2500" kern="1200" dirty="0"/>
            <a:t>Ensure that activities under their supervision can not be hazardous to any other activities being performed.</a:t>
          </a:r>
        </a:p>
      </dsp:txBody>
      <dsp:txXfrm>
        <a:off x="4147221" y="596066"/>
        <a:ext cx="3371049" cy="2546536"/>
      </dsp:txXfrm>
    </dsp:sp>
    <dsp:sp modelId="{97FBDFEF-A2E8-4D2A-98FA-F2E75659D3D8}">
      <dsp:nvSpPr>
        <dsp:cNvPr id="0" name=""/>
        <dsp:cNvSpPr/>
      </dsp:nvSpPr>
      <dsp:spPr>
        <a:xfrm>
          <a:off x="4092478" y="3142603"/>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Supervisors</a:t>
          </a:r>
        </a:p>
      </dsp:txBody>
      <dsp:txXfrm>
        <a:off x="4092478" y="3142603"/>
        <a:ext cx="2460034" cy="1121283"/>
      </dsp:txXfrm>
    </dsp:sp>
    <dsp:sp modelId="{666CDFCF-2A5C-4238-82D9-1E9C9C5BAA11}">
      <dsp:nvSpPr>
        <dsp:cNvPr id="0" name=""/>
        <dsp:cNvSpPr/>
      </dsp:nvSpPr>
      <dsp:spPr>
        <a:xfrm>
          <a:off x="6651331" y="3320709"/>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9A47B-EBEE-4EB0-8868-AF6D07C928D3}">
      <dsp:nvSpPr>
        <dsp:cNvPr id="0" name=""/>
        <dsp:cNvSpPr/>
      </dsp:nvSpPr>
      <dsp:spPr>
        <a:xfrm>
          <a:off x="8176869" y="534966"/>
          <a:ext cx="3493249" cy="260763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AU" sz="2500" kern="1200" dirty="0"/>
            <a:t>Conduct their work in a way that does not expose themselves or someone else to an unacceptable level of risk.</a:t>
          </a:r>
        </a:p>
      </dsp:txBody>
      <dsp:txXfrm>
        <a:off x="8237969" y="596066"/>
        <a:ext cx="3371049" cy="2546536"/>
      </dsp:txXfrm>
    </dsp:sp>
    <dsp:sp modelId="{0D99EF99-2E2D-483D-9879-B2D5A027336C}">
      <dsp:nvSpPr>
        <dsp:cNvPr id="0" name=""/>
        <dsp:cNvSpPr/>
      </dsp:nvSpPr>
      <dsp:spPr>
        <a:xfrm>
          <a:off x="8176869" y="3142603"/>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Coal mine workers </a:t>
          </a:r>
        </a:p>
      </dsp:txBody>
      <dsp:txXfrm>
        <a:off x="8176869" y="3142603"/>
        <a:ext cx="2460034" cy="1121283"/>
      </dsp:txXfrm>
    </dsp:sp>
    <dsp:sp modelId="{2B6A4CED-70F6-4B9C-8C67-2C0B3C087A03}">
      <dsp:nvSpPr>
        <dsp:cNvPr id="0" name=""/>
        <dsp:cNvSpPr/>
      </dsp:nvSpPr>
      <dsp:spPr>
        <a:xfrm>
          <a:off x="10735722" y="3320709"/>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1650-9284-41DC-94BC-64BFCAA97DCC}">
      <dsp:nvSpPr>
        <dsp:cNvPr id="0" name=""/>
        <dsp:cNvSpPr/>
      </dsp:nvSpPr>
      <dsp:spPr>
        <a:xfrm>
          <a:off x="89366" y="317429"/>
          <a:ext cx="3408943" cy="25447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 Ensure the SHMS contains an effective maintenance strategy for maintaining mobile equipment including light vehicles.</a:t>
          </a:r>
        </a:p>
        <a:p>
          <a:pPr marL="228600" lvl="1" indent="-228600" algn="l" defTabSz="1022350">
            <a:lnSpc>
              <a:spcPct val="90000"/>
            </a:lnSpc>
            <a:spcBef>
              <a:spcPct val="0"/>
            </a:spcBef>
            <a:spcAft>
              <a:spcPct val="15000"/>
            </a:spcAft>
            <a:buChar char="•"/>
          </a:pPr>
          <a:endParaRPr lang="en-AU" sz="2300" kern="1200" dirty="0"/>
        </a:p>
      </dsp:txBody>
      <dsp:txXfrm>
        <a:off x="148991" y="377054"/>
        <a:ext cx="3289693" cy="2485079"/>
      </dsp:txXfrm>
    </dsp:sp>
    <dsp:sp modelId="{1F9A7402-A62E-4324-9F4F-AFAB95412106}">
      <dsp:nvSpPr>
        <dsp:cNvPr id="0" name=""/>
        <dsp:cNvSpPr/>
      </dsp:nvSpPr>
      <dsp:spPr>
        <a:xfrm>
          <a:off x="89366" y="2862133"/>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Site Senior Executive</a:t>
          </a:r>
        </a:p>
      </dsp:txBody>
      <dsp:txXfrm>
        <a:off x="89366" y="2862133"/>
        <a:ext cx="2400664" cy="1094222"/>
      </dsp:txXfrm>
    </dsp:sp>
    <dsp:sp modelId="{53EB85EF-1C38-4291-A4F2-FBF44BAD5F2C}">
      <dsp:nvSpPr>
        <dsp:cNvPr id="0" name=""/>
        <dsp:cNvSpPr/>
      </dsp:nvSpPr>
      <dsp:spPr>
        <a:xfrm>
          <a:off x="2586600" y="3035941"/>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808E5-1320-4C2C-AA3C-25573115E166}">
      <dsp:nvSpPr>
        <dsp:cNvPr id="0" name=""/>
        <dsp:cNvSpPr/>
      </dsp:nvSpPr>
      <dsp:spPr>
        <a:xfrm>
          <a:off x="3993711" y="317429"/>
          <a:ext cx="3408943" cy="25447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Ensure that maintenance steps are carried out as required.</a:t>
          </a:r>
        </a:p>
      </dsp:txBody>
      <dsp:txXfrm>
        <a:off x="4053336" y="377054"/>
        <a:ext cx="3289693" cy="2485079"/>
      </dsp:txXfrm>
    </dsp:sp>
    <dsp:sp modelId="{97BF4825-2D53-445C-BF36-625C2530A6E8}">
      <dsp:nvSpPr>
        <dsp:cNvPr id="0" name=""/>
        <dsp:cNvSpPr/>
      </dsp:nvSpPr>
      <dsp:spPr>
        <a:xfrm>
          <a:off x="3993711" y="2862133"/>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Supervisors </a:t>
          </a:r>
        </a:p>
      </dsp:txBody>
      <dsp:txXfrm>
        <a:off x="3993711" y="2862133"/>
        <a:ext cx="2400664" cy="1094222"/>
      </dsp:txXfrm>
    </dsp:sp>
    <dsp:sp modelId="{C2F66397-53CD-435D-ABEF-064B9969CD1A}">
      <dsp:nvSpPr>
        <dsp:cNvPr id="0" name=""/>
        <dsp:cNvSpPr/>
      </dsp:nvSpPr>
      <dsp:spPr>
        <a:xfrm>
          <a:off x="6490808" y="3035941"/>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F8C5A-5736-41DC-A4E1-D9DD4CD3BB96}">
      <dsp:nvSpPr>
        <dsp:cNvPr id="0" name=""/>
        <dsp:cNvSpPr/>
      </dsp:nvSpPr>
      <dsp:spPr>
        <a:xfrm>
          <a:off x="7979529" y="317429"/>
          <a:ext cx="3408943" cy="25447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800" kern="1200" dirty="0">
              <a:solidFill>
                <a:prstClr val="black">
                  <a:hueOff val="0"/>
                  <a:satOff val="0"/>
                  <a:lumOff val="0"/>
                  <a:alphaOff val="0"/>
                </a:prstClr>
              </a:solidFill>
              <a:latin typeface="+mn-lt"/>
              <a:ea typeface="+mn-ea"/>
              <a:cs typeface="+mn-cs"/>
            </a:rPr>
            <a:t>Carry out pre-start inspections as per the requirements of the mine’s SHMS.</a:t>
          </a:r>
          <a:endParaRPr lang="en-AU" sz="1800" kern="1200" dirty="0">
            <a:solidFill>
              <a:prstClr val="black">
                <a:hueOff val="0"/>
                <a:satOff val="0"/>
                <a:lumOff val="0"/>
                <a:alphaOff val="0"/>
              </a:prstClr>
            </a:solidFill>
            <a:latin typeface="Calibri" panose="020F0502020204030204"/>
            <a:ea typeface="+mn-ea"/>
            <a:cs typeface="+mn-cs"/>
          </a:endParaRPr>
        </a:p>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800" kern="1200" dirty="0">
              <a:solidFill>
                <a:prstClr val="black">
                  <a:hueOff val="0"/>
                  <a:satOff val="0"/>
                  <a:lumOff val="0"/>
                  <a:alphaOff val="0"/>
                </a:prstClr>
              </a:solidFill>
              <a:latin typeface="+mn-lt"/>
              <a:ea typeface="+mn-ea"/>
              <a:cs typeface="+mn-cs"/>
            </a:rPr>
            <a:t>Identify and report / record defects.</a:t>
          </a:r>
        </a:p>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dsp:txBody>
      <dsp:txXfrm>
        <a:off x="8039154" y="377054"/>
        <a:ext cx="3289693" cy="2485079"/>
      </dsp:txXfrm>
    </dsp:sp>
    <dsp:sp modelId="{7AF47B5C-9D51-4E7A-A1D2-D9B875DE9320}">
      <dsp:nvSpPr>
        <dsp:cNvPr id="0" name=""/>
        <dsp:cNvSpPr/>
      </dsp:nvSpPr>
      <dsp:spPr>
        <a:xfrm>
          <a:off x="7979529" y="2862133"/>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Coal mine workers </a:t>
          </a:r>
        </a:p>
      </dsp:txBody>
      <dsp:txXfrm>
        <a:off x="7979529" y="2862133"/>
        <a:ext cx="2400664" cy="1094222"/>
      </dsp:txXfrm>
    </dsp:sp>
    <dsp:sp modelId="{9656A9C2-6CE7-4A12-9650-DE8EE6814E00}">
      <dsp:nvSpPr>
        <dsp:cNvPr id="0" name=""/>
        <dsp:cNvSpPr/>
      </dsp:nvSpPr>
      <dsp:spPr>
        <a:xfrm>
          <a:off x="10476627" y="3035941"/>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478EF-1D57-45BE-9350-C846C3C1A194}">
      <dsp:nvSpPr>
        <dsp:cNvPr id="0" name=""/>
        <dsp:cNvSpPr/>
      </dsp:nvSpPr>
      <dsp:spPr>
        <a:xfrm>
          <a:off x="208153" y="155425"/>
          <a:ext cx="3511044" cy="26209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AU" sz="1300" kern="1200"/>
            <a:t>Conduct a gap analysis of the mines SHMS against QGN32 “Managing exposure to heat in surface coal mines and surface areas of underground coal mines” and address deficiencies.</a:t>
          </a:r>
          <a:endParaRPr lang="en-AU" sz="1300" kern="1200" dirty="0"/>
        </a:p>
        <a:p>
          <a:pPr marL="114300" lvl="1" indent="-114300" algn="l" defTabSz="577850">
            <a:lnSpc>
              <a:spcPct val="90000"/>
            </a:lnSpc>
            <a:spcBef>
              <a:spcPct val="0"/>
            </a:spcBef>
            <a:spcAft>
              <a:spcPct val="15000"/>
            </a:spcAft>
            <a:buChar char="•"/>
          </a:pPr>
          <a:r>
            <a:rPr lang="en-AU" sz="1300" kern="1200"/>
            <a:t>Ensure systems are in place to adequately assess the risk to workers who are required to work in heat. Consideration to be given to type of work, PPE and clothing that may restrict heat transfer, measurement of the thermal environment, appropriate work / rest regimes.</a:t>
          </a:r>
          <a:endParaRPr lang="en-AU" sz="1300" kern="1200" dirty="0"/>
        </a:p>
        <a:p>
          <a:pPr marL="114300" lvl="1" indent="-114300" algn="l" defTabSz="577850">
            <a:lnSpc>
              <a:spcPct val="90000"/>
            </a:lnSpc>
            <a:spcBef>
              <a:spcPct val="0"/>
            </a:spcBef>
            <a:spcAft>
              <a:spcPct val="15000"/>
            </a:spcAft>
            <a:buChar char="•"/>
          </a:pPr>
          <a:r>
            <a:rPr lang="en-AU" sz="1300" kern="1200" dirty="0"/>
            <a:t>Ensure processes in place to recognise and treat heat related illness.</a:t>
          </a:r>
        </a:p>
      </dsp:txBody>
      <dsp:txXfrm>
        <a:off x="269564" y="216836"/>
        <a:ext cx="3388222" cy="2559509"/>
      </dsp:txXfrm>
    </dsp:sp>
    <dsp:sp modelId="{CF09EFBF-D0D8-4DCE-814B-98ADEC82CB8C}">
      <dsp:nvSpPr>
        <dsp:cNvPr id="0" name=""/>
        <dsp:cNvSpPr/>
      </dsp:nvSpPr>
      <dsp:spPr>
        <a:xfrm>
          <a:off x="208153" y="2776346"/>
          <a:ext cx="3511044" cy="11269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Site Senior Executive</a:t>
          </a:r>
        </a:p>
      </dsp:txBody>
      <dsp:txXfrm>
        <a:off x="208153" y="2776346"/>
        <a:ext cx="2472566" cy="1126995"/>
      </dsp:txXfrm>
    </dsp:sp>
    <dsp:sp modelId="{B9E9361B-9344-4EA1-A2C5-FF32143668FB}">
      <dsp:nvSpPr>
        <dsp:cNvPr id="0" name=""/>
        <dsp:cNvSpPr/>
      </dsp:nvSpPr>
      <dsp:spPr>
        <a:xfrm>
          <a:off x="2580017" y="2955359"/>
          <a:ext cx="1228865" cy="122886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8F563-71C1-45EB-9EB5-1D2759E5656E}">
      <dsp:nvSpPr>
        <dsp:cNvPr id="0" name=""/>
        <dsp:cNvSpPr/>
      </dsp:nvSpPr>
      <dsp:spPr>
        <a:xfrm>
          <a:off x="4113326" y="155425"/>
          <a:ext cx="3511044" cy="26209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AU" sz="1300" kern="1200" dirty="0"/>
            <a:t>Ensure that protections are made available to workers who maybe subjected to working in heat, for example by providing cool drinking  water, portable air conditioners/ fans, shade, job rotation and etc. </a:t>
          </a:r>
        </a:p>
        <a:p>
          <a:pPr marL="114300" lvl="1" indent="-114300" algn="l" defTabSz="577850">
            <a:lnSpc>
              <a:spcPct val="90000"/>
            </a:lnSpc>
            <a:spcBef>
              <a:spcPct val="0"/>
            </a:spcBef>
            <a:spcAft>
              <a:spcPct val="15000"/>
            </a:spcAft>
            <a:buChar char="•"/>
          </a:pPr>
          <a:r>
            <a:rPr lang="en-AU" sz="1300" kern="1200" dirty="0"/>
            <a:t>Monitor work conditions to identify increasing level of risk.</a:t>
          </a:r>
        </a:p>
      </dsp:txBody>
      <dsp:txXfrm>
        <a:off x="4174737" y="216836"/>
        <a:ext cx="3388222" cy="2559509"/>
      </dsp:txXfrm>
    </dsp:sp>
    <dsp:sp modelId="{15618404-AED7-42F7-A003-ED8757F3F26A}">
      <dsp:nvSpPr>
        <dsp:cNvPr id="0" name=""/>
        <dsp:cNvSpPr/>
      </dsp:nvSpPr>
      <dsp:spPr>
        <a:xfrm>
          <a:off x="4113326" y="2776346"/>
          <a:ext cx="3511044" cy="11269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Supervisors</a:t>
          </a:r>
        </a:p>
      </dsp:txBody>
      <dsp:txXfrm>
        <a:off x="4113326" y="2776346"/>
        <a:ext cx="2472566" cy="1126995"/>
      </dsp:txXfrm>
    </dsp:sp>
    <dsp:sp modelId="{030C2FE0-4154-492A-B303-A00EF2CE85A0}">
      <dsp:nvSpPr>
        <dsp:cNvPr id="0" name=""/>
        <dsp:cNvSpPr/>
      </dsp:nvSpPr>
      <dsp:spPr>
        <a:xfrm>
          <a:off x="6685215" y="2955359"/>
          <a:ext cx="1228865" cy="122886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1E1C2-0C24-4A79-9828-C3152CFFA163}">
      <dsp:nvSpPr>
        <dsp:cNvPr id="0" name=""/>
        <dsp:cNvSpPr/>
      </dsp:nvSpPr>
      <dsp:spPr>
        <a:xfrm>
          <a:off x="8218524" y="155425"/>
          <a:ext cx="3511044" cy="26209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AU" sz="1300" kern="1200"/>
            <a:t>Recognise the signs / symptoms of heat exposure and report it to your supervisor.</a:t>
          </a:r>
          <a:endParaRPr lang="en-AU" sz="1300" kern="1200" dirty="0"/>
        </a:p>
        <a:p>
          <a:pPr marL="114300" lvl="1" indent="-114300" algn="l" defTabSz="577850">
            <a:lnSpc>
              <a:spcPct val="90000"/>
            </a:lnSpc>
            <a:spcBef>
              <a:spcPct val="0"/>
            </a:spcBef>
            <a:spcAft>
              <a:spcPct val="15000"/>
            </a:spcAft>
            <a:buChar char="•"/>
          </a:pPr>
          <a:r>
            <a:rPr lang="en-AU" sz="1300" kern="1200"/>
            <a:t>Report to work in a fit state giving consideration to personal hydration levels and other personal factors that may impact heat tolerance (e.g. some prescribed medications).</a:t>
          </a:r>
          <a:endParaRPr lang="en-AU" sz="1300" kern="1200" dirty="0"/>
        </a:p>
        <a:p>
          <a:pPr marL="114300" lvl="1" indent="-114300" algn="l" defTabSz="577850">
            <a:lnSpc>
              <a:spcPct val="90000"/>
            </a:lnSpc>
            <a:spcBef>
              <a:spcPct val="0"/>
            </a:spcBef>
            <a:spcAft>
              <a:spcPct val="15000"/>
            </a:spcAft>
            <a:buChar char="•"/>
          </a:pPr>
          <a:r>
            <a:rPr lang="en-AU" sz="1300" kern="1200" dirty="0"/>
            <a:t>Further guidance provided in Section 4.3 of QGN32.</a:t>
          </a:r>
        </a:p>
        <a:p>
          <a:pPr marL="114300" lvl="1" indent="-114300" algn="l" defTabSz="577850">
            <a:lnSpc>
              <a:spcPct val="90000"/>
            </a:lnSpc>
            <a:spcBef>
              <a:spcPct val="0"/>
            </a:spcBef>
            <a:spcAft>
              <a:spcPct val="15000"/>
            </a:spcAft>
            <a:buChar char="•"/>
          </a:pPr>
          <a:endParaRPr lang="en-AU" sz="1300" kern="1200" dirty="0"/>
        </a:p>
      </dsp:txBody>
      <dsp:txXfrm>
        <a:off x="8279935" y="216836"/>
        <a:ext cx="3388222" cy="2559509"/>
      </dsp:txXfrm>
    </dsp:sp>
    <dsp:sp modelId="{480E2A9B-6BB2-4146-B804-D0925DD15F82}">
      <dsp:nvSpPr>
        <dsp:cNvPr id="0" name=""/>
        <dsp:cNvSpPr/>
      </dsp:nvSpPr>
      <dsp:spPr>
        <a:xfrm>
          <a:off x="8218524" y="2776346"/>
          <a:ext cx="3511044" cy="11269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marL="0" lvl="0" indent="0" algn="l" defTabSz="1689100">
            <a:lnSpc>
              <a:spcPct val="90000"/>
            </a:lnSpc>
            <a:spcBef>
              <a:spcPct val="0"/>
            </a:spcBef>
            <a:spcAft>
              <a:spcPct val="35000"/>
            </a:spcAft>
            <a:buNone/>
          </a:pPr>
          <a:r>
            <a:rPr lang="en-AU" sz="3800" kern="1200" dirty="0"/>
            <a:t>Coal mine workers </a:t>
          </a:r>
        </a:p>
      </dsp:txBody>
      <dsp:txXfrm>
        <a:off x="8218524" y="2776346"/>
        <a:ext cx="2472566" cy="1126995"/>
      </dsp:txXfrm>
    </dsp:sp>
    <dsp:sp modelId="{F877E399-4368-4F46-A69D-6F87BAFC6BEC}">
      <dsp:nvSpPr>
        <dsp:cNvPr id="0" name=""/>
        <dsp:cNvSpPr/>
      </dsp:nvSpPr>
      <dsp:spPr>
        <a:xfrm>
          <a:off x="10790413" y="2955359"/>
          <a:ext cx="1228865" cy="122886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Ensure all coal mine workers are made fully  aware of the immediate risk present when a person is distracted whilst operating / driving equipment.</a:t>
          </a:r>
        </a:p>
      </dsp:txBody>
      <dsp:txXfrm>
        <a:off x="64247" y="613869"/>
        <a:ext cx="3130329" cy="2364693"/>
      </dsp:txXfrm>
    </dsp:sp>
    <dsp:sp modelId="{DFC1BCCB-4436-4820-B68B-9BEF2EC8538C}">
      <dsp:nvSpPr>
        <dsp:cNvPr id="0" name=""/>
        <dsp:cNvSpPr/>
      </dsp:nvSpPr>
      <dsp:spPr>
        <a:xfrm>
          <a:off x="7510"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2978562"/>
        <a:ext cx="2284368" cy="1041215"/>
      </dsp:txXfrm>
    </dsp:sp>
    <dsp:sp modelId="{B920F3C8-EB6E-42BA-9256-091266C38A4F}">
      <dsp:nvSpPr>
        <dsp:cNvPr id="0" name=""/>
        <dsp:cNvSpPr/>
      </dsp:nvSpPr>
      <dsp:spPr>
        <a:xfrm>
          <a:off x="2383640"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0242"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Monitor driver / operator behaviour and intervene if unsafe practices are identified.</a:t>
          </a:r>
        </a:p>
        <a:p>
          <a:pPr marL="228600" lvl="1" indent="-228600" algn="l" defTabSz="1022350">
            <a:lnSpc>
              <a:spcPct val="90000"/>
            </a:lnSpc>
            <a:spcBef>
              <a:spcPct val="0"/>
            </a:spcBef>
            <a:spcAft>
              <a:spcPct val="15000"/>
            </a:spcAft>
            <a:buChar char="•"/>
          </a:pPr>
          <a:endParaRPr lang="en-AU" sz="2300" kern="1200" dirty="0"/>
        </a:p>
      </dsp:txBody>
      <dsp:txXfrm>
        <a:off x="3856979" y="613869"/>
        <a:ext cx="3130329" cy="2364693"/>
      </dsp:txXfrm>
    </dsp:sp>
    <dsp:sp modelId="{A6B193F9-5BB4-484C-85FB-DB09A80C9A56}">
      <dsp:nvSpPr>
        <dsp:cNvPr id="0" name=""/>
        <dsp:cNvSpPr/>
      </dsp:nvSpPr>
      <dsp:spPr>
        <a:xfrm>
          <a:off x="3853506"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 / OCE’s</a:t>
          </a:r>
        </a:p>
      </dsp:txBody>
      <dsp:txXfrm>
        <a:off x="3853506" y="2978562"/>
        <a:ext cx="2284368" cy="1041215"/>
      </dsp:txXfrm>
    </dsp:sp>
    <dsp:sp modelId="{A4A56FE1-5795-4BF5-90D2-227415A07AB9}">
      <dsp:nvSpPr>
        <dsp:cNvPr id="0" name=""/>
        <dsp:cNvSpPr/>
      </dsp:nvSpPr>
      <dsp:spPr>
        <a:xfrm>
          <a:off x="6176373"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Must not become distracted when operating mobile equipment of any type.</a:t>
          </a:r>
        </a:p>
      </dsp:txBody>
      <dsp:txXfrm>
        <a:off x="7649712" y="613869"/>
        <a:ext cx="3130329" cy="2364693"/>
      </dsp:txXfrm>
    </dsp:sp>
    <dsp:sp modelId="{01DE0CCE-AD28-4C57-B43E-7F4F6558A12A}">
      <dsp:nvSpPr>
        <dsp:cNvPr id="0" name=""/>
        <dsp:cNvSpPr/>
      </dsp:nvSpPr>
      <dsp:spPr>
        <a:xfrm>
          <a:off x="7592975"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2978562"/>
        <a:ext cx="2284368" cy="1041215"/>
      </dsp:txXfrm>
    </dsp:sp>
    <dsp:sp modelId="{BFED6A1C-E76F-4B08-AA25-534D27473E83}">
      <dsp:nvSpPr>
        <dsp:cNvPr id="0" name=""/>
        <dsp:cNvSpPr/>
      </dsp:nvSpPr>
      <dsp:spPr>
        <a:xfrm>
          <a:off x="9969105"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AU" sz="2100" kern="1200" dirty="0"/>
            <a:t>Audit and monitor the effectiveness of the mine’s SOP for selecting, maintaining and using lifting plant.</a:t>
          </a:r>
        </a:p>
      </dsp:txBody>
      <dsp:txXfrm>
        <a:off x="64247" y="613869"/>
        <a:ext cx="3130329" cy="2364693"/>
      </dsp:txXfrm>
    </dsp:sp>
    <dsp:sp modelId="{DFC1BCCB-4436-4820-B68B-9BEF2EC8538C}">
      <dsp:nvSpPr>
        <dsp:cNvPr id="0" name=""/>
        <dsp:cNvSpPr/>
      </dsp:nvSpPr>
      <dsp:spPr>
        <a:xfrm>
          <a:off x="7510"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2978562"/>
        <a:ext cx="2284368" cy="1041215"/>
      </dsp:txXfrm>
    </dsp:sp>
    <dsp:sp modelId="{B920F3C8-EB6E-42BA-9256-091266C38A4F}">
      <dsp:nvSpPr>
        <dsp:cNvPr id="0" name=""/>
        <dsp:cNvSpPr/>
      </dsp:nvSpPr>
      <dsp:spPr>
        <a:xfrm>
          <a:off x="2383640"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0242"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AU" sz="2100" kern="1200" dirty="0"/>
            <a:t>Ensure work is being conducted as per the requirements of the work instruction and risk assessment.</a:t>
          </a:r>
        </a:p>
        <a:p>
          <a:pPr marL="228600" lvl="1" indent="-228600" algn="l" defTabSz="933450">
            <a:lnSpc>
              <a:spcPct val="90000"/>
            </a:lnSpc>
            <a:spcBef>
              <a:spcPct val="0"/>
            </a:spcBef>
            <a:spcAft>
              <a:spcPct val="15000"/>
            </a:spcAft>
            <a:buChar char="•"/>
          </a:pPr>
          <a:endParaRPr lang="en-AU" sz="2100" kern="1200" dirty="0"/>
        </a:p>
      </dsp:txBody>
      <dsp:txXfrm>
        <a:off x="3856979" y="613869"/>
        <a:ext cx="3130329" cy="2364693"/>
      </dsp:txXfrm>
    </dsp:sp>
    <dsp:sp modelId="{A6B193F9-5BB4-484C-85FB-DB09A80C9A56}">
      <dsp:nvSpPr>
        <dsp:cNvPr id="0" name=""/>
        <dsp:cNvSpPr/>
      </dsp:nvSpPr>
      <dsp:spPr>
        <a:xfrm>
          <a:off x="3800242"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a:t>
          </a:r>
        </a:p>
      </dsp:txBody>
      <dsp:txXfrm>
        <a:off x="3800242" y="2978562"/>
        <a:ext cx="2284368" cy="1041215"/>
      </dsp:txXfrm>
    </dsp:sp>
    <dsp:sp modelId="{A4A56FE1-5795-4BF5-90D2-227415A07AB9}">
      <dsp:nvSpPr>
        <dsp:cNvPr id="0" name=""/>
        <dsp:cNvSpPr/>
      </dsp:nvSpPr>
      <dsp:spPr>
        <a:xfrm>
          <a:off x="6176373"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AU" sz="2100" kern="1200" dirty="0"/>
            <a:t>Must ensure the type of lifting equipment specified in the work instruction is used.</a:t>
          </a:r>
        </a:p>
        <a:p>
          <a:pPr marL="228600" lvl="1" indent="-228600" algn="l" defTabSz="933450">
            <a:lnSpc>
              <a:spcPct val="90000"/>
            </a:lnSpc>
            <a:spcBef>
              <a:spcPct val="0"/>
            </a:spcBef>
            <a:spcAft>
              <a:spcPct val="15000"/>
            </a:spcAft>
            <a:buChar char="•"/>
          </a:pPr>
          <a:r>
            <a:rPr lang="en-AU" sz="2100" kern="1200" dirty="0"/>
            <a:t>Must ensure all steps listed in the risk assessment are followed.</a:t>
          </a:r>
        </a:p>
      </dsp:txBody>
      <dsp:txXfrm>
        <a:off x="7649712" y="613869"/>
        <a:ext cx="3130329" cy="2364693"/>
      </dsp:txXfrm>
    </dsp:sp>
    <dsp:sp modelId="{01DE0CCE-AD28-4C57-B43E-7F4F6558A12A}">
      <dsp:nvSpPr>
        <dsp:cNvPr id="0" name=""/>
        <dsp:cNvSpPr/>
      </dsp:nvSpPr>
      <dsp:spPr>
        <a:xfrm>
          <a:off x="7592975"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2978562"/>
        <a:ext cx="2284368" cy="1041215"/>
      </dsp:txXfrm>
    </dsp:sp>
    <dsp:sp modelId="{BFED6A1C-E76F-4B08-AA25-534D27473E83}">
      <dsp:nvSpPr>
        <dsp:cNvPr id="0" name=""/>
        <dsp:cNvSpPr/>
      </dsp:nvSpPr>
      <dsp:spPr>
        <a:xfrm>
          <a:off x="9969105"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Ensure the SHMS contains a SOP that provides for the safety of persons when heavy plant and supplies are being transported at the mine.</a:t>
          </a:r>
        </a:p>
      </dsp:txBody>
      <dsp:txXfrm>
        <a:off x="64247" y="613869"/>
        <a:ext cx="3130329" cy="2364693"/>
      </dsp:txXfrm>
    </dsp:sp>
    <dsp:sp modelId="{DFC1BCCB-4436-4820-B68B-9BEF2EC8538C}">
      <dsp:nvSpPr>
        <dsp:cNvPr id="0" name=""/>
        <dsp:cNvSpPr/>
      </dsp:nvSpPr>
      <dsp:spPr>
        <a:xfrm>
          <a:off x="7510"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2978562"/>
        <a:ext cx="2284368" cy="1041215"/>
      </dsp:txXfrm>
    </dsp:sp>
    <dsp:sp modelId="{B920F3C8-EB6E-42BA-9256-091266C38A4F}">
      <dsp:nvSpPr>
        <dsp:cNvPr id="0" name=""/>
        <dsp:cNvSpPr/>
      </dsp:nvSpPr>
      <dsp:spPr>
        <a:xfrm>
          <a:off x="2383640"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0242"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Ensure coal mine workers within their area of responsibility are complying with the mine’s SHMS.</a:t>
          </a:r>
        </a:p>
        <a:p>
          <a:pPr marL="228600" lvl="1" indent="-228600" algn="l" defTabSz="1022350">
            <a:lnSpc>
              <a:spcPct val="90000"/>
            </a:lnSpc>
            <a:spcBef>
              <a:spcPct val="0"/>
            </a:spcBef>
            <a:spcAft>
              <a:spcPct val="15000"/>
            </a:spcAft>
            <a:buChar char="•"/>
          </a:pPr>
          <a:endParaRPr lang="en-AU" sz="2300" kern="1200" dirty="0"/>
        </a:p>
      </dsp:txBody>
      <dsp:txXfrm>
        <a:off x="3856979" y="613869"/>
        <a:ext cx="3130329" cy="2364693"/>
      </dsp:txXfrm>
    </dsp:sp>
    <dsp:sp modelId="{A6B193F9-5BB4-484C-85FB-DB09A80C9A56}">
      <dsp:nvSpPr>
        <dsp:cNvPr id="0" name=""/>
        <dsp:cNvSpPr/>
      </dsp:nvSpPr>
      <dsp:spPr>
        <a:xfrm>
          <a:off x="3800242"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 / OCE’s</a:t>
          </a:r>
        </a:p>
      </dsp:txBody>
      <dsp:txXfrm>
        <a:off x="3800242" y="2978562"/>
        <a:ext cx="2284368" cy="1041215"/>
      </dsp:txXfrm>
    </dsp:sp>
    <dsp:sp modelId="{A4A56FE1-5795-4BF5-90D2-227415A07AB9}">
      <dsp:nvSpPr>
        <dsp:cNvPr id="0" name=""/>
        <dsp:cNvSpPr/>
      </dsp:nvSpPr>
      <dsp:spPr>
        <a:xfrm>
          <a:off x="6176373"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AU" sz="2300" kern="1200" dirty="0"/>
            <a:t>Prior to travelling ensure that equipment placed on floats is immobilised as per the requirements of the mine’s SHMS.</a:t>
          </a:r>
        </a:p>
      </dsp:txBody>
      <dsp:txXfrm>
        <a:off x="7649712" y="613869"/>
        <a:ext cx="3130329" cy="2364693"/>
      </dsp:txXfrm>
    </dsp:sp>
    <dsp:sp modelId="{01DE0CCE-AD28-4C57-B43E-7F4F6558A12A}">
      <dsp:nvSpPr>
        <dsp:cNvPr id="0" name=""/>
        <dsp:cNvSpPr/>
      </dsp:nvSpPr>
      <dsp:spPr>
        <a:xfrm>
          <a:off x="7592975"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2978562"/>
        <a:ext cx="2284368" cy="1041215"/>
      </dsp:txXfrm>
    </dsp:sp>
    <dsp:sp modelId="{BFED6A1C-E76F-4B08-AA25-534D27473E83}">
      <dsp:nvSpPr>
        <dsp:cNvPr id="0" name=""/>
        <dsp:cNvSpPr/>
      </dsp:nvSpPr>
      <dsp:spPr>
        <a:xfrm>
          <a:off x="9969105"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Ensure that the SHMS provides for controlling personal fatigue, and this is audited / monitored for its effectiveness.</a:t>
          </a:r>
        </a:p>
      </dsp:txBody>
      <dsp:txXfrm>
        <a:off x="64247" y="613869"/>
        <a:ext cx="3130329" cy="2364693"/>
      </dsp:txXfrm>
    </dsp:sp>
    <dsp:sp modelId="{DFC1BCCB-4436-4820-B68B-9BEF2EC8538C}">
      <dsp:nvSpPr>
        <dsp:cNvPr id="0" name=""/>
        <dsp:cNvSpPr/>
      </dsp:nvSpPr>
      <dsp:spPr>
        <a:xfrm>
          <a:off x="7510"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2978562"/>
        <a:ext cx="2284368" cy="1041215"/>
      </dsp:txXfrm>
    </dsp:sp>
    <dsp:sp modelId="{B920F3C8-EB6E-42BA-9256-091266C38A4F}">
      <dsp:nvSpPr>
        <dsp:cNvPr id="0" name=""/>
        <dsp:cNvSpPr/>
      </dsp:nvSpPr>
      <dsp:spPr>
        <a:xfrm>
          <a:off x="2383640"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0242"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Encourage workers to report any self-fatigue.</a:t>
          </a:r>
        </a:p>
        <a:p>
          <a:pPr marL="228600" lvl="1" indent="-228600" algn="l" defTabSz="889000">
            <a:lnSpc>
              <a:spcPct val="90000"/>
            </a:lnSpc>
            <a:spcBef>
              <a:spcPct val="0"/>
            </a:spcBef>
            <a:spcAft>
              <a:spcPct val="15000"/>
            </a:spcAft>
            <a:buChar char="•"/>
          </a:pPr>
          <a:r>
            <a:rPr lang="en-AU" sz="2000" kern="1200" dirty="0"/>
            <a:t>Regularly check on the wellbeing of workers within your area of responsibility.</a:t>
          </a:r>
        </a:p>
        <a:p>
          <a:pPr marL="228600" lvl="1" indent="-228600" algn="l" defTabSz="889000">
            <a:lnSpc>
              <a:spcPct val="90000"/>
            </a:lnSpc>
            <a:spcBef>
              <a:spcPct val="0"/>
            </a:spcBef>
            <a:spcAft>
              <a:spcPct val="15000"/>
            </a:spcAft>
            <a:buChar char="•"/>
          </a:pPr>
          <a:endParaRPr lang="en-AU" sz="2000" kern="1200" dirty="0"/>
        </a:p>
        <a:p>
          <a:pPr marL="228600" lvl="1" indent="-228600" algn="l" defTabSz="889000">
            <a:lnSpc>
              <a:spcPct val="90000"/>
            </a:lnSpc>
            <a:spcBef>
              <a:spcPct val="0"/>
            </a:spcBef>
            <a:spcAft>
              <a:spcPct val="15000"/>
            </a:spcAft>
            <a:buChar char="•"/>
          </a:pPr>
          <a:endParaRPr lang="en-AU" sz="2000" kern="1200" dirty="0"/>
        </a:p>
      </dsp:txBody>
      <dsp:txXfrm>
        <a:off x="3856979" y="613869"/>
        <a:ext cx="3130329" cy="2364693"/>
      </dsp:txXfrm>
    </dsp:sp>
    <dsp:sp modelId="{A6B193F9-5BB4-484C-85FB-DB09A80C9A56}">
      <dsp:nvSpPr>
        <dsp:cNvPr id="0" name=""/>
        <dsp:cNvSpPr/>
      </dsp:nvSpPr>
      <dsp:spPr>
        <a:xfrm>
          <a:off x="3800242"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 OCE’s</a:t>
          </a:r>
        </a:p>
      </dsp:txBody>
      <dsp:txXfrm>
        <a:off x="3800242" y="2978562"/>
        <a:ext cx="2284368" cy="1041215"/>
      </dsp:txXfrm>
    </dsp:sp>
    <dsp:sp modelId="{A4A56FE1-5795-4BF5-90D2-227415A07AB9}">
      <dsp:nvSpPr>
        <dsp:cNvPr id="0" name=""/>
        <dsp:cNvSpPr/>
      </dsp:nvSpPr>
      <dsp:spPr>
        <a:xfrm>
          <a:off x="6176373"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Do not continue operating / driving if you are experiencing fatigue symptoms.  Stop and notify your supervisor.</a:t>
          </a:r>
        </a:p>
      </dsp:txBody>
      <dsp:txXfrm>
        <a:off x="7649712" y="613869"/>
        <a:ext cx="3130329" cy="2364693"/>
      </dsp:txXfrm>
    </dsp:sp>
    <dsp:sp modelId="{01DE0CCE-AD28-4C57-B43E-7F4F6558A12A}">
      <dsp:nvSpPr>
        <dsp:cNvPr id="0" name=""/>
        <dsp:cNvSpPr/>
      </dsp:nvSpPr>
      <dsp:spPr>
        <a:xfrm>
          <a:off x="7592975"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2978562"/>
        <a:ext cx="2284368" cy="1041215"/>
      </dsp:txXfrm>
    </dsp:sp>
    <dsp:sp modelId="{BFED6A1C-E76F-4B08-AA25-534D27473E83}">
      <dsp:nvSpPr>
        <dsp:cNvPr id="0" name=""/>
        <dsp:cNvSpPr/>
      </dsp:nvSpPr>
      <dsp:spPr>
        <a:xfrm>
          <a:off x="9969105"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AU" sz="1700" kern="1200" dirty="0"/>
            <a:t>Ensure the risk to coal mine workers at the mine is at an acceptable level by providing and maintaining a place of work and plant in a safe state.</a:t>
          </a:r>
        </a:p>
        <a:p>
          <a:pPr marL="171450" lvl="1" indent="-171450" algn="l" defTabSz="755650">
            <a:lnSpc>
              <a:spcPct val="90000"/>
            </a:lnSpc>
            <a:spcBef>
              <a:spcPct val="0"/>
            </a:spcBef>
            <a:spcAft>
              <a:spcPct val="15000"/>
            </a:spcAft>
            <a:buChar char="•"/>
          </a:pPr>
          <a:r>
            <a:rPr lang="en-AU" sz="1700" kern="1200" dirty="0"/>
            <a:t>Deadman switches should be one part of a two step process for activating the start-up of machinery.</a:t>
          </a:r>
        </a:p>
      </dsp:txBody>
      <dsp:txXfrm>
        <a:off x="64247" y="613869"/>
        <a:ext cx="3130329" cy="2364693"/>
      </dsp:txXfrm>
    </dsp:sp>
    <dsp:sp modelId="{DFC1BCCB-4436-4820-B68B-9BEF2EC8538C}">
      <dsp:nvSpPr>
        <dsp:cNvPr id="0" name=""/>
        <dsp:cNvSpPr/>
      </dsp:nvSpPr>
      <dsp:spPr>
        <a:xfrm>
          <a:off x="7510"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2978562"/>
        <a:ext cx="2284368" cy="1041215"/>
      </dsp:txXfrm>
    </dsp:sp>
    <dsp:sp modelId="{B920F3C8-EB6E-42BA-9256-091266C38A4F}">
      <dsp:nvSpPr>
        <dsp:cNvPr id="0" name=""/>
        <dsp:cNvSpPr/>
      </dsp:nvSpPr>
      <dsp:spPr>
        <a:xfrm>
          <a:off x="2383640"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17986" y="592654"/>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AU" sz="1700" kern="1200" dirty="0"/>
            <a:t>Observe and monitor work being conducted to ensure all hazards are being controlled.</a:t>
          </a:r>
        </a:p>
        <a:p>
          <a:pPr marL="171450" lvl="1" indent="-171450" algn="l" defTabSz="755650">
            <a:lnSpc>
              <a:spcPct val="90000"/>
            </a:lnSpc>
            <a:spcBef>
              <a:spcPct val="0"/>
            </a:spcBef>
            <a:spcAft>
              <a:spcPct val="15000"/>
            </a:spcAft>
            <a:buChar char="•"/>
          </a:pPr>
          <a:r>
            <a:rPr lang="en-AU" sz="1700" kern="1200" dirty="0"/>
            <a:t>Check the quality and effectiveness of personal risk assessments conducted by workers within their area of responsibility.</a:t>
          </a:r>
        </a:p>
        <a:p>
          <a:pPr marL="171450" lvl="1" indent="-171450" algn="l" defTabSz="755650">
            <a:lnSpc>
              <a:spcPct val="90000"/>
            </a:lnSpc>
            <a:spcBef>
              <a:spcPct val="0"/>
            </a:spcBef>
            <a:spcAft>
              <a:spcPct val="15000"/>
            </a:spcAft>
            <a:buChar char="•"/>
          </a:pPr>
          <a:endParaRPr lang="en-AU" sz="1700" kern="1200" dirty="0"/>
        </a:p>
      </dsp:txBody>
      <dsp:txXfrm>
        <a:off x="3874723" y="649391"/>
        <a:ext cx="3130329" cy="2364693"/>
      </dsp:txXfrm>
    </dsp:sp>
    <dsp:sp modelId="{A6B193F9-5BB4-484C-85FB-DB09A80C9A56}">
      <dsp:nvSpPr>
        <dsp:cNvPr id="0" name=""/>
        <dsp:cNvSpPr/>
      </dsp:nvSpPr>
      <dsp:spPr>
        <a:xfrm>
          <a:off x="3800242"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a:t>
          </a:r>
        </a:p>
      </dsp:txBody>
      <dsp:txXfrm>
        <a:off x="3800242" y="2978562"/>
        <a:ext cx="2284368" cy="1041215"/>
      </dsp:txXfrm>
    </dsp:sp>
    <dsp:sp modelId="{A4A56FE1-5795-4BF5-90D2-227415A07AB9}">
      <dsp:nvSpPr>
        <dsp:cNvPr id="0" name=""/>
        <dsp:cNvSpPr/>
      </dsp:nvSpPr>
      <dsp:spPr>
        <a:xfrm>
          <a:off x="6176373"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AU" sz="1700" kern="1200" dirty="0"/>
            <a:t>Must assess all tasks for potential hazards / risks prior to commencing, and ensure effective controls are in place.</a:t>
          </a:r>
        </a:p>
      </dsp:txBody>
      <dsp:txXfrm>
        <a:off x="7649712" y="613869"/>
        <a:ext cx="3130329" cy="2364693"/>
      </dsp:txXfrm>
    </dsp:sp>
    <dsp:sp modelId="{01DE0CCE-AD28-4C57-B43E-7F4F6558A12A}">
      <dsp:nvSpPr>
        <dsp:cNvPr id="0" name=""/>
        <dsp:cNvSpPr/>
      </dsp:nvSpPr>
      <dsp:spPr>
        <a:xfrm>
          <a:off x="7592975"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2978562"/>
        <a:ext cx="2284368" cy="1041215"/>
      </dsp:txXfrm>
    </dsp:sp>
    <dsp:sp modelId="{BFED6A1C-E76F-4B08-AA25-534D27473E83}">
      <dsp:nvSpPr>
        <dsp:cNvPr id="0" name=""/>
        <dsp:cNvSpPr/>
      </dsp:nvSpPr>
      <dsp:spPr>
        <a:xfrm>
          <a:off x="9969105"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95E7AB-A2AA-430A-8FBE-8B5AEE01D26F}" type="datetimeFigureOut">
              <a:rPr lang="en-AU" smtClean="0"/>
              <a:t>1/03/2022</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984318-9292-4F41-988D-2A3E40163AE8}" type="slidenum">
              <a:rPr lang="en-AU" smtClean="0"/>
              <a:t>‹#›</a:t>
            </a:fld>
            <a:endParaRPr lang="en-AU" dirty="0"/>
          </a:p>
        </p:txBody>
      </p:sp>
    </p:spTree>
    <p:extLst>
      <p:ext uri="{BB962C8B-B14F-4D97-AF65-F5344CB8AC3E}">
        <p14:creationId xmlns:p14="http://schemas.microsoft.com/office/powerpoint/2010/main" val="159890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5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8126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0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11754" y="762855"/>
            <a:ext cx="9144000" cy="2387600"/>
          </a:xfrm>
        </p:spPr>
        <p:txBody>
          <a:bodyPr anchor="b"/>
          <a:lstStyle>
            <a:lvl1pPr algn="r">
              <a:defRPr sz="6000"/>
            </a:lvl1pPr>
          </a:lstStyle>
          <a:p>
            <a:r>
              <a:rPr lang="en-US"/>
              <a:t>Click to edit Master title style</a:t>
            </a:r>
            <a:endParaRPr lang="en-AU" dirty="0"/>
          </a:p>
        </p:txBody>
      </p:sp>
      <p:sp>
        <p:nvSpPr>
          <p:cNvPr id="3" name="Subtitle 2"/>
          <p:cNvSpPr>
            <a:spLocks noGrp="1"/>
          </p:cNvSpPr>
          <p:nvPr>
            <p:ph type="subTitle" idx="1"/>
          </p:nvPr>
        </p:nvSpPr>
        <p:spPr>
          <a:xfrm>
            <a:off x="2211754" y="3359761"/>
            <a:ext cx="9144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120886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248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93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57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1379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5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2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50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11390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262" y="1599955"/>
            <a:ext cx="8782538" cy="1325563"/>
          </a:xfrm>
          <a:prstGeom prst="rect">
            <a:avLst/>
          </a:prstGeom>
        </p:spPr>
        <p:txBody>
          <a:bodyPr vert="horz" lIns="91440" tIns="45720" rIns="91440" bIns="45720" rtlCol="0" anchor="ctr">
            <a:normAutofit/>
          </a:bodyPr>
          <a:lstStyle/>
          <a:p>
            <a:r>
              <a:rPr lang="en-US" dirty="0"/>
              <a:t>Presentation name</a:t>
            </a:r>
            <a:endParaRPr lang="en-AU" dirty="0"/>
          </a:p>
        </p:txBody>
      </p:sp>
      <p:sp>
        <p:nvSpPr>
          <p:cNvPr id="3" name="Text Placeholder 2"/>
          <p:cNvSpPr>
            <a:spLocks noGrp="1"/>
          </p:cNvSpPr>
          <p:nvPr>
            <p:ph type="body" idx="1"/>
          </p:nvPr>
        </p:nvSpPr>
        <p:spPr>
          <a:xfrm>
            <a:off x="2571261" y="3102707"/>
            <a:ext cx="8782538" cy="2214563"/>
          </a:xfrm>
          <a:prstGeom prst="rect">
            <a:avLst/>
          </a:prstGeom>
        </p:spPr>
        <p:txBody>
          <a:bodyPr vert="horz" lIns="91440" tIns="45720" rIns="91440" bIns="45720" rtlCol="0">
            <a:normAutofit/>
          </a:bodyPr>
          <a:lstStyle/>
          <a:p>
            <a:pPr lvl="0"/>
            <a:r>
              <a:rPr lang="en-US" dirty="0"/>
              <a:t>Presenter’s name/s</a:t>
            </a:r>
            <a:endParaRPr lang="en-AU" dirty="0"/>
          </a:p>
        </p:txBody>
      </p:sp>
      <p:sp>
        <p:nvSpPr>
          <p:cNvPr id="4" name="TextBox 3"/>
          <p:cNvSpPr txBox="1"/>
          <p:nvPr userDrawn="1"/>
        </p:nvSpPr>
        <p:spPr>
          <a:xfrm>
            <a:off x="472966" y="5912068"/>
            <a:ext cx="3129455" cy="523220"/>
          </a:xfrm>
          <a:prstGeom prst="rect">
            <a:avLst/>
          </a:prstGeom>
          <a:noFill/>
        </p:spPr>
        <p:txBody>
          <a:bodyPr wrap="square" rtlCol="0">
            <a:spAutoFit/>
          </a:bodyPr>
          <a:lstStyle/>
          <a:p>
            <a:r>
              <a:rPr lang="en-AU" sz="2800" b="0" dirty="0">
                <a:solidFill>
                  <a:srgbClr val="61737D"/>
                </a:solidFill>
              </a:rPr>
              <a:t>Coal Inspectorate</a:t>
            </a:r>
          </a:p>
        </p:txBody>
      </p:sp>
    </p:spTree>
    <p:extLst>
      <p:ext uri="{BB962C8B-B14F-4D97-AF65-F5344CB8AC3E}">
        <p14:creationId xmlns:p14="http://schemas.microsoft.com/office/powerpoint/2010/main" val="1028497813"/>
      </p:ext>
    </p:extLst>
  </p:cSld>
  <p:clrMap bg1="lt1" tx1="dk1" bg2="lt2" tx2="dk2" accent1="accent1" accent2="accent2" accent3="accent3" accent4="accent4" accent5="accent5" accent6="accent6" hlink="hlink" folHlink="folHlink"/>
  <p:sldLayoutIdLst>
    <p:sldLayoutId id="2147483687" r:id="rId1"/>
    <p:sldLayoutId id="2147483690" r:id="rId2"/>
  </p:sldLayoutIdLst>
  <p:txStyles>
    <p:titleStyle>
      <a:lvl1pPr algn="r"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523" y="365126"/>
            <a:ext cx="11019692" cy="84626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570523" y="1367692"/>
            <a:ext cx="11019692" cy="44078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5560311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46895" y="6551177"/>
            <a:ext cx="12116504" cy="183177"/>
          </a:xfrm>
          <a:prstGeom prst="rect">
            <a:avLst/>
          </a:prstGeom>
        </p:spPr>
      </p:pic>
    </p:spTree>
    <p:extLst>
      <p:ext uri="{BB962C8B-B14F-4D97-AF65-F5344CB8AC3E}">
        <p14:creationId xmlns:p14="http://schemas.microsoft.com/office/powerpoint/2010/main" val="327826932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D74AB0-420B-40B5-82A2-C3D9CA6FA1AF}"/>
              </a:ext>
            </a:extLst>
          </p:cNvPr>
          <p:cNvSpPr>
            <a:spLocks noGrp="1" noChangeArrowheads="1"/>
          </p:cNvSpPr>
          <p:nvPr>
            <p:ph type="title"/>
          </p:nvPr>
        </p:nvSpPr>
        <p:spPr bwMode="auto">
          <a:xfrm>
            <a:off x="569913" y="365125"/>
            <a:ext cx="110204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4C483E3B-D071-4DCA-8BDC-E891D7FA7C9D}"/>
              </a:ext>
            </a:extLst>
          </p:cNvPr>
          <p:cNvSpPr>
            <a:spLocks noGrp="1" noChangeArrowheads="1"/>
          </p:cNvSpPr>
          <p:nvPr>
            <p:ph type="body" idx="1"/>
          </p:nvPr>
        </p:nvSpPr>
        <p:spPr bwMode="auto">
          <a:xfrm>
            <a:off x="569913" y="1368425"/>
            <a:ext cx="110204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extLst>
      <p:ext uri="{BB962C8B-B14F-4D97-AF65-F5344CB8AC3E}">
        <p14:creationId xmlns:p14="http://schemas.microsoft.com/office/powerpoint/2010/main" val="36022835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28BQ5XxYssk?feature=oembed" TargetMode="External"/><Relationship Id="rId1" Type="http://schemas.openxmlformats.org/officeDocument/2006/relationships/video" Target="https://www.youtube.com/embed/rvL3ElS3mZE?feature=oembed"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s://www.rshq.qld.gov.au/about-us/resources/presentation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AC84-7A8A-47E2-9038-D32DA32324E5}"/>
              </a:ext>
            </a:extLst>
          </p:cNvPr>
          <p:cNvSpPr>
            <a:spLocks noGrp="1"/>
          </p:cNvSpPr>
          <p:nvPr>
            <p:ph type="ctrTitle"/>
          </p:nvPr>
        </p:nvSpPr>
        <p:spPr>
          <a:xfrm>
            <a:off x="184150" y="576263"/>
            <a:ext cx="11871325" cy="1260475"/>
          </a:xfrm>
        </p:spPr>
        <p:txBody>
          <a:bodyPr rtlCol="0">
            <a:normAutofit fontScale="90000"/>
          </a:bodyPr>
          <a:lstStyle/>
          <a:p>
            <a:pPr fontAlgn="auto">
              <a:spcAft>
                <a:spcPts val="0"/>
              </a:spcAft>
              <a:defRPr/>
            </a:pPr>
            <a:r>
              <a:rPr lang="en-AU" altLang="en-US" sz="5600" dirty="0">
                <a:solidFill>
                  <a:prstClr val="white"/>
                </a:solidFill>
                <a:latin typeface="Arial"/>
              </a:rPr>
              <a:t>December 2021 – January 2022</a:t>
            </a:r>
            <a:br>
              <a:rPr lang="en-AU" altLang="en-US" sz="5600" dirty="0">
                <a:solidFill>
                  <a:prstClr val="white"/>
                </a:solidFill>
                <a:latin typeface="Arial"/>
              </a:rPr>
            </a:br>
            <a:r>
              <a:rPr lang="en-AU" altLang="en-US" sz="5600" dirty="0">
                <a:solidFill>
                  <a:prstClr val="white"/>
                </a:solidFill>
                <a:latin typeface="Arial"/>
              </a:rPr>
              <a:t>Incident periodical</a:t>
            </a:r>
            <a:endParaRPr lang="en-AU" sz="3200" dirty="0">
              <a:solidFill>
                <a:schemeClr val="bg1"/>
              </a:solidFill>
            </a:endParaRPr>
          </a:p>
        </p:txBody>
      </p:sp>
      <p:sp>
        <p:nvSpPr>
          <p:cNvPr id="4099" name="Subtitle 2">
            <a:extLst>
              <a:ext uri="{FF2B5EF4-FFF2-40B4-BE49-F238E27FC236}">
                <a16:creationId xmlns:a16="http://schemas.microsoft.com/office/drawing/2014/main" id="{CCF7153C-E486-4527-8632-17C21533BBC3}"/>
              </a:ext>
            </a:extLst>
          </p:cNvPr>
          <p:cNvSpPr>
            <a:spLocks noGrp="1" noChangeArrowheads="1"/>
          </p:cNvSpPr>
          <p:nvPr>
            <p:ph type="subTitle" idx="1"/>
          </p:nvPr>
        </p:nvSpPr>
        <p:spPr>
          <a:xfrm>
            <a:off x="2911475" y="1903413"/>
            <a:ext cx="9144000" cy="1525587"/>
          </a:xfrm>
        </p:spPr>
        <p:txBody>
          <a:bodyPr/>
          <a:lstStyle/>
          <a:p>
            <a:pPr>
              <a:lnSpc>
                <a:spcPct val="100000"/>
              </a:lnSpc>
              <a:spcBef>
                <a:spcPct val="0"/>
              </a:spcBef>
            </a:pPr>
            <a:r>
              <a:rPr lang="en-AU" altLang="en-US" sz="1800" dirty="0">
                <a:solidFill>
                  <a:srgbClr val="FFFFFF"/>
                </a:solidFill>
                <a:latin typeface="Arial" panose="020B0604020202020204" pitchFamily="34" charset="0"/>
              </a:rPr>
              <a:t>Recent High Potential Incidents </a:t>
            </a:r>
          </a:p>
          <a:p>
            <a:pPr>
              <a:lnSpc>
                <a:spcPct val="100000"/>
              </a:lnSpc>
              <a:spcBef>
                <a:spcPct val="0"/>
              </a:spcBef>
            </a:pPr>
            <a:r>
              <a:rPr lang="en-AU" altLang="en-US" sz="1800" dirty="0">
                <a:solidFill>
                  <a:srgbClr val="FFFFFF"/>
                </a:solidFill>
                <a:latin typeface="Arial" panose="020B0604020202020204" pitchFamily="34" charset="0"/>
              </a:rPr>
              <a:t>Learnings and Recommendations</a:t>
            </a:r>
          </a:p>
          <a:p>
            <a:pPr>
              <a:lnSpc>
                <a:spcPct val="100000"/>
              </a:lnSpc>
              <a:spcBef>
                <a:spcPct val="0"/>
              </a:spcBef>
            </a:pPr>
            <a:r>
              <a:rPr lang="en-AU" altLang="en-US" sz="1800" dirty="0">
                <a:solidFill>
                  <a:srgbClr val="FFFFFF"/>
                </a:solidFill>
                <a:latin typeface="Arial" panose="020B0604020202020204" pitchFamily="34" charset="0"/>
              </a:rPr>
              <a:t>Queensland Coal Mines Inspectorate</a:t>
            </a:r>
          </a:p>
        </p:txBody>
      </p:sp>
      <p:sp>
        <p:nvSpPr>
          <p:cNvPr id="4100" name="TextBox 3">
            <a:extLst>
              <a:ext uri="{FF2B5EF4-FFF2-40B4-BE49-F238E27FC236}">
                <a16:creationId xmlns:a16="http://schemas.microsoft.com/office/drawing/2014/main" id="{22A78204-2347-45F0-BCD1-522763F0D4B7}"/>
              </a:ext>
            </a:extLst>
          </p:cNvPr>
          <p:cNvSpPr txBox="1">
            <a:spLocks noChangeArrowheads="1"/>
          </p:cNvSpPr>
          <p:nvPr/>
        </p:nvSpPr>
        <p:spPr bwMode="auto">
          <a:xfrm>
            <a:off x="457200" y="5951538"/>
            <a:ext cx="306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1200" cap="none" spc="0" normalizeH="0" baseline="0" noProof="0" dirty="0">
                <a:ln>
                  <a:noFill/>
                </a:ln>
                <a:solidFill>
                  <a:srgbClr val="61737D"/>
                </a:solidFill>
                <a:effectLst/>
                <a:uLnTx/>
                <a:uFillTx/>
                <a:latin typeface="Calibri Light" panose="020F0302020204030204" pitchFamily="34" charset="0"/>
                <a:ea typeface="+mn-ea"/>
                <a:cs typeface="+mn-cs"/>
              </a:rPr>
              <a:t>Coal Inspectorate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973" y="1083076"/>
            <a:ext cx="6763939" cy="4285166"/>
          </a:xfrm>
        </p:spPr>
        <p:txBody>
          <a:bodyPr>
            <a:normAutofit fontScale="92500" lnSpcReduction="10000"/>
          </a:bodyPr>
          <a:lstStyle/>
          <a:p>
            <a:pPr eaLnBrk="0" hangingPunct="0">
              <a:lnSpc>
                <a:spcPct val="100000"/>
              </a:lnSpc>
              <a:spcBef>
                <a:spcPct val="0"/>
              </a:spcBef>
              <a:defRPr/>
            </a:pPr>
            <a:r>
              <a:rPr lang="en-AU" dirty="0">
                <a:solidFill>
                  <a:srgbClr val="1B4756"/>
                </a:solidFill>
              </a:rPr>
              <a:t>A coal mine worker was travelling along a </a:t>
            </a:r>
            <a:r>
              <a:rPr lang="en-AU" dirty="0" err="1">
                <a:solidFill>
                  <a:srgbClr val="1B4756"/>
                </a:solidFill>
              </a:rPr>
              <a:t>haulroad</a:t>
            </a:r>
            <a:r>
              <a:rPr lang="en-AU" dirty="0">
                <a:solidFill>
                  <a:srgbClr val="1B4756"/>
                </a:solidFill>
              </a:rPr>
              <a:t> in a hire backhoe when the person became distracted from the task of driving. The backhoe has gradually veered off the </a:t>
            </a:r>
            <a:r>
              <a:rPr lang="en-AU" dirty="0" err="1">
                <a:solidFill>
                  <a:srgbClr val="1B4756"/>
                </a:solidFill>
              </a:rPr>
              <a:t>haulroad</a:t>
            </a:r>
            <a:r>
              <a:rPr lang="en-AU" dirty="0">
                <a:solidFill>
                  <a:srgbClr val="1B4756"/>
                </a:solidFill>
              </a:rPr>
              <a:t> running up an embankment, resulting in backhoe rolling over and coming to rest on its side.</a:t>
            </a:r>
          </a:p>
          <a:p>
            <a:pPr eaLnBrk="0" hangingPunct="0">
              <a:lnSpc>
                <a:spcPct val="100000"/>
              </a:lnSpc>
              <a:spcBef>
                <a:spcPct val="0"/>
              </a:spcBef>
              <a:defRPr/>
            </a:pPr>
            <a:r>
              <a:rPr lang="en-AU" dirty="0">
                <a:solidFill>
                  <a:srgbClr val="1B4756"/>
                </a:solidFill>
              </a:rPr>
              <a:t>CMW exited the cab of the backhoe and raised the emergency by radio.</a:t>
            </a:r>
          </a:p>
          <a:p>
            <a:pPr eaLnBrk="0" hangingPunct="0">
              <a:lnSpc>
                <a:spcPct val="100000"/>
              </a:lnSpc>
              <a:spcBef>
                <a:spcPct val="0"/>
              </a:spcBef>
              <a:defRPr/>
            </a:pPr>
            <a:r>
              <a:rPr lang="en-AU" dirty="0">
                <a:solidFill>
                  <a:srgbClr val="1B4756"/>
                </a:solidFill>
              </a:rPr>
              <a:t>CMW was assessed and treated by the mine’s paramedic.</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5. Incident - Equipment Rollover – Surface  Mine</a:t>
            </a:r>
          </a:p>
        </p:txBody>
      </p:sp>
      <p:pic>
        <p:nvPicPr>
          <p:cNvPr id="3" name="Picture 2">
            <a:extLst>
              <a:ext uri="{FF2B5EF4-FFF2-40B4-BE49-F238E27FC236}">
                <a16:creationId xmlns:a16="http://schemas.microsoft.com/office/drawing/2014/main" id="{6F432D50-5304-4099-B099-594B4729A3FC}"/>
              </a:ext>
            </a:extLst>
          </p:cNvPr>
          <p:cNvPicPr>
            <a:picLocks noChangeAspect="1"/>
          </p:cNvPicPr>
          <p:nvPr/>
        </p:nvPicPr>
        <p:blipFill>
          <a:blip r:embed="rId2"/>
          <a:stretch>
            <a:fillRect/>
          </a:stretch>
        </p:blipFill>
        <p:spPr>
          <a:xfrm>
            <a:off x="7637489" y="857251"/>
            <a:ext cx="4127449" cy="2770369"/>
          </a:xfrm>
          <a:prstGeom prst="rect">
            <a:avLst/>
          </a:prstGeom>
        </p:spPr>
      </p:pic>
      <p:pic>
        <p:nvPicPr>
          <p:cNvPr id="7" name="Picture 6">
            <a:extLst>
              <a:ext uri="{FF2B5EF4-FFF2-40B4-BE49-F238E27FC236}">
                <a16:creationId xmlns:a16="http://schemas.microsoft.com/office/drawing/2014/main" id="{050CE638-4672-43FD-9A7F-C7309BB979E0}"/>
              </a:ext>
            </a:extLst>
          </p:cNvPr>
          <p:cNvPicPr>
            <a:picLocks noChangeAspect="1"/>
          </p:cNvPicPr>
          <p:nvPr/>
        </p:nvPicPr>
        <p:blipFill>
          <a:blip r:embed="rId3"/>
          <a:stretch>
            <a:fillRect/>
          </a:stretch>
        </p:blipFill>
        <p:spPr>
          <a:xfrm>
            <a:off x="7637488" y="3627620"/>
            <a:ext cx="4127449" cy="2203741"/>
          </a:xfrm>
          <a:prstGeom prst="rect">
            <a:avLst/>
          </a:prstGeom>
        </p:spPr>
      </p:pic>
    </p:spTree>
    <p:extLst>
      <p:ext uri="{BB962C8B-B14F-4D97-AF65-F5344CB8AC3E}">
        <p14:creationId xmlns:p14="http://schemas.microsoft.com/office/powerpoint/2010/main" val="308092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1546271715"/>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311288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974" y="857250"/>
            <a:ext cx="11094466" cy="1696974"/>
          </a:xfrm>
        </p:spPr>
        <p:txBody>
          <a:bodyPr>
            <a:normAutofit fontScale="92500" lnSpcReduction="20000"/>
          </a:bodyPr>
          <a:lstStyle/>
          <a:p>
            <a:pPr eaLnBrk="0" hangingPunct="0">
              <a:lnSpc>
                <a:spcPct val="100000"/>
              </a:lnSpc>
              <a:spcBef>
                <a:spcPct val="0"/>
              </a:spcBef>
              <a:defRPr/>
            </a:pPr>
            <a:r>
              <a:rPr lang="en-AU" dirty="0">
                <a:solidFill>
                  <a:srgbClr val="1B4756"/>
                </a:solidFill>
              </a:rPr>
              <a:t>While lifting a new coarse coal centrifuge basket from the ground floor of the CHPP to the centrifuge floor the soft sling that was being used has failed,  resulting in the basket being lifted falling to the ground. </a:t>
            </a:r>
          </a:p>
          <a:p>
            <a:pPr eaLnBrk="0" hangingPunct="0">
              <a:lnSpc>
                <a:spcPct val="100000"/>
              </a:lnSpc>
              <a:spcBef>
                <a:spcPct val="0"/>
              </a:spcBef>
              <a:defRPr/>
            </a:pPr>
            <a:r>
              <a:rPr lang="en-AU" dirty="0">
                <a:solidFill>
                  <a:srgbClr val="1B4756"/>
                </a:solidFill>
              </a:rPr>
              <a:t>The workers had also failed to barricade off the work area, however no one was in the area where the basket fell.</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6. Incident - Lifting and slinging – CHPP</a:t>
            </a:r>
          </a:p>
        </p:txBody>
      </p:sp>
      <p:pic>
        <p:nvPicPr>
          <p:cNvPr id="6" name="Picture 5">
            <a:extLst>
              <a:ext uri="{FF2B5EF4-FFF2-40B4-BE49-F238E27FC236}">
                <a16:creationId xmlns:a16="http://schemas.microsoft.com/office/drawing/2014/main" id="{C031E8B0-9A46-4FF9-AD26-5CD5A4A8D1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689" y="2639068"/>
            <a:ext cx="2600072" cy="3122280"/>
          </a:xfrm>
          <a:prstGeom prst="rect">
            <a:avLst/>
          </a:prstGeom>
        </p:spPr>
      </p:pic>
      <p:pic>
        <p:nvPicPr>
          <p:cNvPr id="7" name="Picture 6">
            <a:extLst>
              <a:ext uri="{FF2B5EF4-FFF2-40B4-BE49-F238E27FC236}">
                <a16:creationId xmlns:a16="http://schemas.microsoft.com/office/drawing/2014/main" id="{F502544D-BCE6-48CF-AF16-A5F147FE5BC3}"/>
              </a:ext>
            </a:extLst>
          </p:cNvPr>
          <p:cNvPicPr>
            <a:picLocks noChangeAspect="1"/>
          </p:cNvPicPr>
          <p:nvPr/>
        </p:nvPicPr>
        <p:blipFill>
          <a:blip r:embed="rId3"/>
          <a:stretch>
            <a:fillRect/>
          </a:stretch>
        </p:blipFill>
        <p:spPr>
          <a:xfrm>
            <a:off x="5596763" y="2639067"/>
            <a:ext cx="2982399" cy="3122280"/>
          </a:xfrm>
          <a:prstGeom prst="rect">
            <a:avLst/>
          </a:prstGeom>
        </p:spPr>
      </p:pic>
    </p:spTree>
    <p:extLst>
      <p:ext uri="{BB962C8B-B14F-4D97-AF65-F5344CB8AC3E}">
        <p14:creationId xmlns:p14="http://schemas.microsoft.com/office/powerpoint/2010/main" val="146400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3037792669"/>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414724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974" y="857250"/>
            <a:ext cx="5615824" cy="4510992"/>
          </a:xfrm>
        </p:spPr>
        <p:txBody>
          <a:bodyPr>
            <a:normAutofit/>
          </a:bodyPr>
          <a:lstStyle/>
          <a:p>
            <a:pPr eaLnBrk="0" hangingPunct="0">
              <a:lnSpc>
                <a:spcPct val="100000"/>
              </a:lnSpc>
              <a:spcBef>
                <a:spcPct val="0"/>
              </a:spcBef>
              <a:defRPr/>
            </a:pPr>
            <a:r>
              <a:rPr lang="en-AU" dirty="0">
                <a:solidFill>
                  <a:srgbClr val="1B4756"/>
                </a:solidFill>
              </a:rPr>
              <a:t>A soil compactor being transported on a float has moved approx. 5.6 metres whilst travelling, and came to rest against the float’s gooseneck.</a:t>
            </a:r>
          </a:p>
          <a:p>
            <a:pPr eaLnBrk="0" hangingPunct="0">
              <a:lnSpc>
                <a:spcPct val="100000"/>
              </a:lnSpc>
              <a:spcBef>
                <a:spcPct val="0"/>
              </a:spcBef>
              <a:defRPr/>
            </a:pPr>
            <a:r>
              <a:rPr lang="en-AU" dirty="0">
                <a:solidFill>
                  <a:srgbClr val="1B4756"/>
                </a:solidFill>
              </a:rPr>
              <a:t>The float operator did not feel any movement or contact, but noticed the soil compactor had moved when checking a side mirror and camera.</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7. Incident - Uncontrolled Movement – Surface Mine</a:t>
            </a:r>
          </a:p>
        </p:txBody>
      </p:sp>
      <p:pic>
        <p:nvPicPr>
          <p:cNvPr id="3" name="Picture 2">
            <a:extLst>
              <a:ext uri="{FF2B5EF4-FFF2-40B4-BE49-F238E27FC236}">
                <a16:creationId xmlns:a16="http://schemas.microsoft.com/office/drawing/2014/main" id="{71412F96-883F-4083-B81D-0E03A4633446}"/>
              </a:ext>
            </a:extLst>
          </p:cNvPr>
          <p:cNvPicPr>
            <a:picLocks noChangeAspect="1"/>
          </p:cNvPicPr>
          <p:nvPr/>
        </p:nvPicPr>
        <p:blipFill>
          <a:blip r:embed="rId2"/>
          <a:stretch>
            <a:fillRect/>
          </a:stretch>
        </p:blipFill>
        <p:spPr>
          <a:xfrm>
            <a:off x="6718973" y="920981"/>
            <a:ext cx="4619587" cy="2443694"/>
          </a:xfrm>
          <a:prstGeom prst="rect">
            <a:avLst/>
          </a:prstGeom>
        </p:spPr>
      </p:pic>
      <p:pic>
        <p:nvPicPr>
          <p:cNvPr id="7" name="Picture 6">
            <a:extLst>
              <a:ext uri="{FF2B5EF4-FFF2-40B4-BE49-F238E27FC236}">
                <a16:creationId xmlns:a16="http://schemas.microsoft.com/office/drawing/2014/main" id="{2657A9D8-5CE7-4C25-9868-DDE83210053A}"/>
              </a:ext>
            </a:extLst>
          </p:cNvPr>
          <p:cNvPicPr>
            <a:picLocks noChangeAspect="1"/>
          </p:cNvPicPr>
          <p:nvPr/>
        </p:nvPicPr>
        <p:blipFill>
          <a:blip r:embed="rId3"/>
          <a:stretch>
            <a:fillRect/>
          </a:stretch>
        </p:blipFill>
        <p:spPr>
          <a:xfrm>
            <a:off x="7887081" y="3387535"/>
            <a:ext cx="2453668" cy="2443694"/>
          </a:xfrm>
          <a:prstGeom prst="rect">
            <a:avLst/>
          </a:prstGeom>
        </p:spPr>
      </p:pic>
    </p:spTree>
    <p:extLst>
      <p:ext uri="{BB962C8B-B14F-4D97-AF65-F5344CB8AC3E}">
        <p14:creationId xmlns:p14="http://schemas.microsoft.com/office/powerpoint/2010/main" val="325834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2192832988"/>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58416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974" y="857250"/>
            <a:ext cx="11265154" cy="1684782"/>
          </a:xfrm>
        </p:spPr>
        <p:txBody>
          <a:bodyPr>
            <a:normAutofit fontScale="85000" lnSpcReduction="20000"/>
          </a:bodyPr>
          <a:lstStyle/>
          <a:p>
            <a:pPr eaLnBrk="0" hangingPunct="0">
              <a:lnSpc>
                <a:spcPct val="100000"/>
              </a:lnSpc>
              <a:spcBef>
                <a:spcPct val="0"/>
              </a:spcBef>
              <a:defRPr/>
            </a:pPr>
            <a:r>
              <a:rPr lang="en-AU" dirty="0">
                <a:solidFill>
                  <a:srgbClr val="1B4756"/>
                </a:solidFill>
              </a:rPr>
              <a:t>A medium size water truck run off the road and crossed a safety berm before coming to rest directly under an overhead powerline.</a:t>
            </a:r>
          </a:p>
          <a:p>
            <a:pPr eaLnBrk="0" hangingPunct="0">
              <a:lnSpc>
                <a:spcPct val="100000"/>
              </a:lnSpc>
              <a:spcBef>
                <a:spcPct val="0"/>
              </a:spcBef>
              <a:defRPr/>
            </a:pPr>
            <a:r>
              <a:rPr lang="en-AU" dirty="0">
                <a:solidFill>
                  <a:srgbClr val="1B4756"/>
                </a:solidFill>
              </a:rPr>
              <a:t>The water truck operator acknowledged that she may have had a microsleep which caused the loss of control.</a:t>
            </a:r>
          </a:p>
          <a:p>
            <a:pPr eaLnBrk="0" hangingPunct="0">
              <a:lnSpc>
                <a:spcPct val="100000"/>
              </a:lnSpc>
              <a:spcBef>
                <a:spcPct val="0"/>
              </a:spcBef>
              <a:defRPr/>
            </a:pPr>
            <a:r>
              <a:rPr lang="en-AU" dirty="0">
                <a:solidFill>
                  <a:srgbClr val="1B4756"/>
                </a:solidFill>
              </a:rPr>
              <a:t>The incident occurred at 11:45am.</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8. Incident - Microsleep – Surface Mine</a:t>
            </a:r>
          </a:p>
        </p:txBody>
      </p:sp>
      <p:pic>
        <p:nvPicPr>
          <p:cNvPr id="3" name="Picture 2">
            <a:extLst>
              <a:ext uri="{FF2B5EF4-FFF2-40B4-BE49-F238E27FC236}">
                <a16:creationId xmlns:a16="http://schemas.microsoft.com/office/drawing/2014/main" id="{3A788085-0CB4-4BC2-9C2C-B2E3897561ED}"/>
              </a:ext>
            </a:extLst>
          </p:cNvPr>
          <p:cNvPicPr>
            <a:picLocks noChangeAspect="1"/>
          </p:cNvPicPr>
          <p:nvPr/>
        </p:nvPicPr>
        <p:blipFill>
          <a:blip r:embed="rId2"/>
          <a:stretch>
            <a:fillRect/>
          </a:stretch>
        </p:blipFill>
        <p:spPr>
          <a:xfrm>
            <a:off x="1632775" y="2723369"/>
            <a:ext cx="3499485" cy="2952197"/>
          </a:xfrm>
          <a:prstGeom prst="rect">
            <a:avLst/>
          </a:prstGeom>
        </p:spPr>
      </p:pic>
      <p:pic>
        <p:nvPicPr>
          <p:cNvPr id="7" name="Picture 6">
            <a:extLst>
              <a:ext uri="{FF2B5EF4-FFF2-40B4-BE49-F238E27FC236}">
                <a16:creationId xmlns:a16="http://schemas.microsoft.com/office/drawing/2014/main" id="{0FBDAB0A-2137-4A6E-A5DE-7F6A708F7DE2}"/>
              </a:ext>
            </a:extLst>
          </p:cNvPr>
          <p:cNvPicPr>
            <a:picLocks noChangeAspect="1"/>
          </p:cNvPicPr>
          <p:nvPr/>
        </p:nvPicPr>
        <p:blipFill>
          <a:blip r:embed="rId3"/>
          <a:stretch>
            <a:fillRect/>
          </a:stretch>
        </p:blipFill>
        <p:spPr>
          <a:xfrm>
            <a:off x="5654068" y="2737360"/>
            <a:ext cx="5366357" cy="2938206"/>
          </a:xfrm>
          <a:prstGeom prst="rect">
            <a:avLst/>
          </a:prstGeom>
        </p:spPr>
      </p:pic>
    </p:spTree>
    <p:extLst>
      <p:ext uri="{BB962C8B-B14F-4D97-AF65-F5344CB8AC3E}">
        <p14:creationId xmlns:p14="http://schemas.microsoft.com/office/powerpoint/2010/main" val="164993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291861961"/>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344777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974" y="857250"/>
            <a:ext cx="6632194" cy="4848606"/>
          </a:xfrm>
        </p:spPr>
        <p:txBody>
          <a:bodyPr>
            <a:normAutofit/>
          </a:bodyPr>
          <a:lstStyle/>
          <a:p>
            <a:pPr eaLnBrk="0" hangingPunct="0">
              <a:lnSpc>
                <a:spcPct val="100000"/>
              </a:lnSpc>
              <a:spcBef>
                <a:spcPct val="0"/>
              </a:spcBef>
              <a:defRPr/>
            </a:pPr>
            <a:r>
              <a:rPr lang="en-AU" dirty="0">
                <a:solidFill>
                  <a:srgbClr val="1B4756"/>
                </a:solidFill>
              </a:rPr>
              <a:t>Whilst a coal mine worker was in the process of tightening a pedestal drill chuck utilising the key provided the worker has inadvertently started the drill press (via foot pedal) resulting in the chuck key lanyard entangling with his right hand little finger.</a:t>
            </a:r>
          </a:p>
          <a:p>
            <a:pPr eaLnBrk="0" hangingPunct="0">
              <a:lnSpc>
                <a:spcPct val="100000"/>
              </a:lnSpc>
              <a:spcBef>
                <a:spcPct val="0"/>
              </a:spcBef>
              <a:defRPr/>
            </a:pPr>
            <a:r>
              <a:rPr lang="en-AU" dirty="0">
                <a:solidFill>
                  <a:srgbClr val="1B4756"/>
                </a:solidFill>
              </a:rPr>
              <a:t>The injured person was transported to a local hospital for further assessment, and then transported to Brisbane for remedial surgery.</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1" y="11113"/>
            <a:ext cx="9710927"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9. Incident - Serious Accident – Surface Mine</a:t>
            </a:r>
          </a:p>
        </p:txBody>
      </p:sp>
      <p:pic>
        <p:nvPicPr>
          <p:cNvPr id="6" name="Picture 5">
            <a:extLst>
              <a:ext uri="{FF2B5EF4-FFF2-40B4-BE49-F238E27FC236}">
                <a16:creationId xmlns:a16="http://schemas.microsoft.com/office/drawing/2014/main" id="{ECFBC47D-9D46-4500-AA3E-0F23CED82D2C}"/>
              </a:ext>
            </a:extLst>
          </p:cNvPr>
          <p:cNvPicPr>
            <a:picLocks noChangeAspect="1"/>
          </p:cNvPicPr>
          <p:nvPr/>
        </p:nvPicPr>
        <p:blipFill>
          <a:blip r:embed="rId2"/>
          <a:stretch>
            <a:fillRect/>
          </a:stretch>
        </p:blipFill>
        <p:spPr>
          <a:xfrm>
            <a:off x="7039147" y="2103408"/>
            <a:ext cx="2286907" cy="3023328"/>
          </a:xfrm>
          <a:prstGeom prst="rect">
            <a:avLst/>
          </a:prstGeom>
        </p:spPr>
      </p:pic>
      <p:pic>
        <p:nvPicPr>
          <p:cNvPr id="7" name="Picture 6">
            <a:extLst>
              <a:ext uri="{FF2B5EF4-FFF2-40B4-BE49-F238E27FC236}">
                <a16:creationId xmlns:a16="http://schemas.microsoft.com/office/drawing/2014/main" id="{964F718D-7CAB-49C3-82AB-3D1B866B92DC}"/>
              </a:ext>
            </a:extLst>
          </p:cNvPr>
          <p:cNvPicPr>
            <a:picLocks noChangeAspect="1"/>
          </p:cNvPicPr>
          <p:nvPr/>
        </p:nvPicPr>
        <p:blipFill>
          <a:blip r:embed="rId3"/>
          <a:stretch>
            <a:fillRect/>
          </a:stretch>
        </p:blipFill>
        <p:spPr>
          <a:xfrm>
            <a:off x="9403985" y="2103408"/>
            <a:ext cx="2361041" cy="2980656"/>
          </a:xfrm>
          <a:prstGeom prst="rect">
            <a:avLst/>
          </a:prstGeom>
        </p:spPr>
      </p:pic>
    </p:spTree>
    <p:extLst>
      <p:ext uri="{BB962C8B-B14F-4D97-AF65-F5344CB8AC3E}">
        <p14:creationId xmlns:p14="http://schemas.microsoft.com/office/powerpoint/2010/main" val="978650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3271284456"/>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424314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5588" y="1030223"/>
            <a:ext cx="6468300" cy="4360029"/>
          </a:xfrm>
        </p:spPr>
        <p:txBody>
          <a:bodyPr>
            <a:normAutofit/>
          </a:bodyPr>
          <a:lstStyle/>
          <a:p>
            <a:pPr eaLnBrk="0" hangingPunct="0">
              <a:lnSpc>
                <a:spcPct val="100000"/>
              </a:lnSpc>
              <a:spcBef>
                <a:spcPct val="0"/>
              </a:spcBef>
              <a:defRPr/>
            </a:pPr>
            <a:r>
              <a:rPr lang="en-AU" dirty="0">
                <a:solidFill>
                  <a:srgbClr val="1B4756"/>
                </a:solidFill>
              </a:rPr>
              <a:t>An ultra class rear dump carrying approx. 380t was travelling up a 1 in 10 ramp at 16km/hr when Pos 5 and 6 wheels became stuck in a large blow hole on the right-hand side of the incline. </a:t>
            </a:r>
          </a:p>
          <a:p>
            <a:pPr eaLnBrk="0" hangingPunct="0">
              <a:lnSpc>
                <a:spcPct val="100000"/>
              </a:lnSpc>
              <a:spcBef>
                <a:spcPct val="0"/>
              </a:spcBef>
              <a:defRPr/>
            </a:pPr>
            <a:r>
              <a:rPr lang="en-AU" dirty="0">
                <a:solidFill>
                  <a:srgbClr val="1B4756"/>
                </a:solidFill>
              </a:rPr>
              <a:t>The ramp had been in use for several weeks with no signs of degradation.</a:t>
            </a:r>
          </a:p>
          <a:p>
            <a:pPr eaLnBrk="0" hangingPunct="0">
              <a:lnSpc>
                <a:spcPct val="100000"/>
              </a:lnSpc>
              <a:spcBef>
                <a:spcPct val="0"/>
              </a:spcBef>
              <a:defRPr/>
            </a:pPr>
            <a:r>
              <a:rPr lang="en-AU" dirty="0">
                <a:solidFill>
                  <a:srgbClr val="1B4756"/>
                </a:solidFill>
              </a:rPr>
              <a:t>The operator was rescued using an EWP, and was not injured.</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255588" y="0"/>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eaLnBrk="0" hangingPunct="0">
              <a:spcBef>
                <a:spcPts val="1000"/>
              </a:spcBef>
              <a:buFont typeface="+mj-lt"/>
              <a:buAutoNum type="arabicPeriod"/>
              <a:defRPr/>
            </a:pPr>
            <a:r>
              <a:rPr lang="en-AU" altLang="en-US" sz="3200" b="1" dirty="0">
                <a:solidFill>
                  <a:srgbClr val="1B4756"/>
                </a:solidFill>
                <a:latin typeface="Arial"/>
                <a:ea typeface="+mn-ea"/>
                <a:cs typeface="+mn-cs"/>
              </a:rPr>
              <a:t>Incident – Uncontrolled Movement – Surface Mine</a:t>
            </a:r>
          </a:p>
        </p:txBody>
      </p:sp>
      <p:pic>
        <p:nvPicPr>
          <p:cNvPr id="4" name="Picture 3">
            <a:extLst>
              <a:ext uri="{FF2B5EF4-FFF2-40B4-BE49-F238E27FC236}">
                <a16:creationId xmlns:a16="http://schemas.microsoft.com/office/drawing/2014/main" id="{4FBE9C03-7637-47E4-8BFF-C0701F38713E}"/>
              </a:ext>
            </a:extLst>
          </p:cNvPr>
          <p:cNvPicPr>
            <a:picLocks noChangeAspect="1"/>
          </p:cNvPicPr>
          <p:nvPr/>
        </p:nvPicPr>
        <p:blipFill>
          <a:blip r:embed="rId2"/>
          <a:stretch>
            <a:fillRect/>
          </a:stretch>
        </p:blipFill>
        <p:spPr>
          <a:xfrm>
            <a:off x="7169559" y="758311"/>
            <a:ext cx="3721919" cy="2537270"/>
          </a:xfrm>
          <a:prstGeom prst="rect">
            <a:avLst/>
          </a:prstGeom>
        </p:spPr>
      </p:pic>
      <p:pic>
        <p:nvPicPr>
          <p:cNvPr id="7" name="Picture 6">
            <a:extLst>
              <a:ext uri="{FF2B5EF4-FFF2-40B4-BE49-F238E27FC236}">
                <a16:creationId xmlns:a16="http://schemas.microsoft.com/office/drawing/2014/main" id="{FD59BD10-5F68-4425-A310-22B9C930043B}"/>
              </a:ext>
            </a:extLst>
          </p:cNvPr>
          <p:cNvPicPr>
            <a:picLocks noChangeAspect="1"/>
          </p:cNvPicPr>
          <p:nvPr/>
        </p:nvPicPr>
        <p:blipFill>
          <a:blip r:embed="rId3"/>
          <a:stretch>
            <a:fillRect/>
          </a:stretch>
        </p:blipFill>
        <p:spPr>
          <a:xfrm>
            <a:off x="7169559" y="3295581"/>
            <a:ext cx="3721919" cy="2562781"/>
          </a:xfrm>
          <a:prstGeom prst="rect">
            <a:avLst/>
          </a:prstGeom>
        </p:spPr>
      </p:pic>
    </p:spTree>
    <p:extLst>
      <p:ext uri="{BB962C8B-B14F-4D97-AF65-F5344CB8AC3E}">
        <p14:creationId xmlns:p14="http://schemas.microsoft.com/office/powerpoint/2010/main" val="397693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974" y="857250"/>
            <a:ext cx="5120386" cy="4848606"/>
          </a:xfrm>
        </p:spPr>
        <p:txBody>
          <a:bodyPr>
            <a:normAutofit fontScale="92500"/>
          </a:bodyPr>
          <a:lstStyle/>
          <a:p>
            <a:pPr eaLnBrk="0" hangingPunct="0">
              <a:lnSpc>
                <a:spcPct val="100000"/>
              </a:lnSpc>
              <a:spcBef>
                <a:spcPct val="0"/>
              </a:spcBef>
              <a:defRPr/>
            </a:pPr>
            <a:r>
              <a:rPr lang="en-AU" dirty="0">
                <a:solidFill>
                  <a:srgbClr val="1B4756"/>
                </a:solidFill>
              </a:rPr>
              <a:t>A light vehicle was rounding a corner when the driver called a grader operator on the radio for permission to pass. The sun was directly in front of the windscreen as the driver made the turn, limiting their vision. In an attempt to manoeuvre around the grader rill the LV connected with a large rock, causing the LV to roll over coming to rest on its passenger side. </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1" y="11113"/>
            <a:ext cx="9924287" cy="84613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10. Incident - Light Vehicle Rollover – Surface Mine</a:t>
            </a:r>
          </a:p>
        </p:txBody>
      </p:sp>
      <p:pic>
        <p:nvPicPr>
          <p:cNvPr id="3" name="Picture 2">
            <a:extLst>
              <a:ext uri="{FF2B5EF4-FFF2-40B4-BE49-F238E27FC236}">
                <a16:creationId xmlns:a16="http://schemas.microsoft.com/office/drawing/2014/main" id="{45FDF765-AA95-4D8A-865A-7FBFDC9EBE66}"/>
              </a:ext>
            </a:extLst>
          </p:cNvPr>
          <p:cNvPicPr>
            <a:picLocks noChangeAspect="1"/>
          </p:cNvPicPr>
          <p:nvPr/>
        </p:nvPicPr>
        <p:blipFill>
          <a:blip r:embed="rId2"/>
          <a:stretch>
            <a:fillRect/>
          </a:stretch>
        </p:blipFill>
        <p:spPr>
          <a:xfrm>
            <a:off x="5999773" y="797728"/>
            <a:ext cx="4910881" cy="2532096"/>
          </a:xfrm>
          <a:prstGeom prst="rect">
            <a:avLst/>
          </a:prstGeom>
        </p:spPr>
      </p:pic>
      <p:pic>
        <p:nvPicPr>
          <p:cNvPr id="8" name="Picture 7">
            <a:extLst>
              <a:ext uri="{FF2B5EF4-FFF2-40B4-BE49-F238E27FC236}">
                <a16:creationId xmlns:a16="http://schemas.microsoft.com/office/drawing/2014/main" id="{2DEE9036-718C-4B8A-AF6C-F0A3BD86041C}"/>
              </a:ext>
            </a:extLst>
          </p:cNvPr>
          <p:cNvPicPr>
            <a:picLocks noChangeAspect="1"/>
          </p:cNvPicPr>
          <p:nvPr/>
        </p:nvPicPr>
        <p:blipFill>
          <a:blip r:embed="rId3"/>
          <a:stretch>
            <a:fillRect/>
          </a:stretch>
        </p:blipFill>
        <p:spPr>
          <a:xfrm>
            <a:off x="5995555" y="3429000"/>
            <a:ext cx="4915099" cy="2337815"/>
          </a:xfrm>
          <a:prstGeom prst="rect">
            <a:avLst/>
          </a:prstGeom>
        </p:spPr>
      </p:pic>
    </p:spTree>
    <p:extLst>
      <p:ext uri="{BB962C8B-B14F-4D97-AF65-F5344CB8AC3E}">
        <p14:creationId xmlns:p14="http://schemas.microsoft.com/office/powerpoint/2010/main" val="117476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1940487687"/>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315167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57250"/>
            <a:ext cx="11702716" cy="4848606"/>
          </a:xfrm>
        </p:spPr>
        <p:txBody>
          <a:bodyPr>
            <a:normAutofit/>
          </a:bodyPr>
          <a:lstStyle/>
          <a:p>
            <a:pPr marL="0" indent="0" algn="l">
              <a:buNone/>
            </a:pPr>
            <a:r>
              <a:rPr lang="en-AU" sz="1800" dirty="0">
                <a:latin typeface="Calabri"/>
              </a:rPr>
              <a:t>The Queensland Coal Mines Inspectorate, as part of Resources Safety and Health Queensland, promotes improved safety and health outcomes through a variety of publications.</a:t>
            </a:r>
          </a:p>
          <a:p>
            <a:pPr marL="0" indent="0" algn="l">
              <a:buNone/>
            </a:pPr>
            <a:r>
              <a:rPr lang="en-AU" sz="1800" dirty="0">
                <a:latin typeface="Calabri"/>
              </a:rPr>
              <a:t>Two presentations on “</a:t>
            </a:r>
            <a:r>
              <a:rPr lang="en-AU" sz="1800" i="1" dirty="0">
                <a:effectLst/>
                <a:latin typeface="Calabri"/>
                <a:ea typeface="Calibri" panose="020F0502020204030204" pitchFamily="34" charset="0"/>
              </a:rPr>
              <a:t>Management of trailing cables in coal mines” </a:t>
            </a:r>
            <a:r>
              <a:rPr lang="en-AU" sz="1800" dirty="0">
                <a:effectLst/>
                <a:latin typeface="Calabri"/>
                <a:ea typeface="Calibri" panose="020F0502020204030204" pitchFamily="34" charset="0"/>
              </a:rPr>
              <a:t>and “</a:t>
            </a:r>
            <a:r>
              <a:rPr lang="en-AU" sz="1800" i="1" dirty="0">
                <a:effectLst/>
                <a:latin typeface="Calabri"/>
                <a:ea typeface="Calibri" panose="020F0502020204030204" pitchFamily="34" charset="0"/>
              </a:rPr>
              <a:t>Airborne exposure measurement”</a:t>
            </a:r>
            <a:r>
              <a:rPr lang="en-AU" sz="1800" dirty="0">
                <a:latin typeface="Calabri"/>
              </a:rPr>
              <a:t> from our subject matter experts have recently been uploaded to the </a:t>
            </a:r>
            <a:r>
              <a:rPr lang="en-AU" sz="1800" dirty="0">
                <a:latin typeface="Calabri"/>
                <a:hlinkClick r:id="rId4"/>
              </a:rPr>
              <a:t>RSHQ website</a:t>
            </a:r>
            <a:r>
              <a:rPr lang="en-AU" sz="1800" dirty="0">
                <a:latin typeface="Calabri"/>
              </a:rPr>
              <a:t>.</a:t>
            </a:r>
          </a:p>
          <a:p>
            <a:pPr marL="0" indent="0" algn="l">
              <a:buNone/>
            </a:pPr>
            <a:endParaRPr lang="en-AU" sz="1800" dirty="0">
              <a:latin typeface="Calabri"/>
            </a:endParaRPr>
          </a:p>
          <a:p>
            <a:pPr marL="0" indent="0" algn="l">
              <a:buNone/>
            </a:pPr>
            <a:r>
              <a:rPr lang="en-AU" sz="1800" b="1" dirty="0">
                <a:latin typeface="Calabri"/>
              </a:rPr>
              <a:t>MANAGEMENT OF TRAILING CABLES IN COAL MINES			AIRBORNE EXPOSURE MEASUREMENT</a:t>
            </a:r>
          </a:p>
          <a:p>
            <a:pPr marL="0" indent="0" algn="l">
              <a:buNone/>
            </a:pPr>
            <a:endParaRPr lang="en-AU" sz="2800" dirty="0">
              <a:latin typeface="Calibri" panose="020F0502020204030204" pitchFamily="34" charset="0"/>
              <a:ea typeface="Calibri" panose="020F0502020204030204" pitchFamily="34" charset="0"/>
            </a:endParaRPr>
          </a:p>
          <a:p>
            <a:pPr marL="0" indent="0" eaLnBrk="0" hangingPunct="0">
              <a:lnSpc>
                <a:spcPct val="100000"/>
              </a:lnSpc>
              <a:spcBef>
                <a:spcPct val="0"/>
              </a:spcBef>
              <a:buNone/>
              <a:defRPr/>
            </a:pPr>
            <a:endParaRPr lang="en-AU" dirty="0">
              <a:solidFill>
                <a:srgbClr val="1B4756"/>
              </a:solidFill>
            </a:endParaRP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1" y="11113"/>
            <a:ext cx="12191999"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Queensland Mines Inspectorate Presentations </a:t>
            </a:r>
          </a:p>
        </p:txBody>
      </p:sp>
      <p:pic>
        <p:nvPicPr>
          <p:cNvPr id="6" name="Online Media 1" title="Trailing cable management at coal mines">
            <a:hlinkClick r:id="" action="ppaction://media"/>
            <a:extLst>
              <a:ext uri="{FF2B5EF4-FFF2-40B4-BE49-F238E27FC236}">
                <a16:creationId xmlns:a16="http://schemas.microsoft.com/office/drawing/2014/main" id="{BEA6926A-8BC5-424E-88CA-CE16FF4E0474}"/>
              </a:ext>
            </a:extLst>
          </p:cNvPr>
          <p:cNvPicPr>
            <a:picLocks noRot="1" noChangeAspect="1"/>
          </p:cNvPicPr>
          <p:nvPr>
            <a:videoFile r:link="rId1"/>
          </p:nvPr>
        </p:nvPicPr>
        <p:blipFill>
          <a:blip r:embed="rId5"/>
          <a:stretch>
            <a:fillRect/>
          </a:stretch>
        </p:blipFill>
        <p:spPr>
          <a:xfrm>
            <a:off x="56863" y="2776080"/>
            <a:ext cx="5049902" cy="2853195"/>
          </a:xfrm>
          <a:prstGeom prst="rect">
            <a:avLst/>
          </a:prstGeom>
        </p:spPr>
      </p:pic>
      <p:pic>
        <p:nvPicPr>
          <p:cNvPr id="7" name="Online Media 3" title="Airborne exposure measurement - Biological exposure monitoring and product characterisation">
            <a:hlinkClick r:id="" action="ppaction://media"/>
            <a:extLst>
              <a:ext uri="{FF2B5EF4-FFF2-40B4-BE49-F238E27FC236}">
                <a16:creationId xmlns:a16="http://schemas.microsoft.com/office/drawing/2014/main" id="{874AE943-A051-4589-8950-93951600D005}"/>
              </a:ext>
            </a:extLst>
          </p:cNvPr>
          <p:cNvPicPr>
            <a:picLocks noRot="1" noChangeAspect="1"/>
          </p:cNvPicPr>
          <p:nvPr>
            <a:videoFile r:link="rId2"/>
          </p:nvPr>
        </p:nvPicPr>
        <p:blipFill>
          <a:blip r:embed="rId6"/>
          <a:stretch>
            <a:fillRect/>
          </a:stretch>
        </p:blipFill>
        <p:spPr>
          <a:xfrm>
            <a:off x="6608531" y="2776080"/>
            <a:ext cx="5049903" cy="2853195"/>
          </a:xfrm>
          <a:prstGeom prst="rect">
            <a:avLst/>
          </a:prstGeom>
        </p:spPr>
      </p:pic>
    </p:spTree>
    <p:extLst>
      <p:ext uri="{BB962C8B-B14F-4D97-AF65-F5344CB8AC3E}">
        <p14:creationId xmlns:p14="http://schemas.microsoft.com/office/powerpoint/2010/main" val="296280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vol="80000">
                <p:cTn id="16" fill="hold" display="0">
                  <p:stCondLst>
                    <p:cond delay="indefinite"/>
                  </p:stCondLst>
                </p:cTn>
                <p:tgtEl>
                  <p:spTgt spid="6"/>
                </p:tgtEl>
              </p:cMediaNode>
            </p:video>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535709"/>
          </a:xfrm>
        </p:spPr>
        <p:txBody>
          <a:bodyPr>
            <a:normAutofit fontScale="90000"/>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63A6D622-365B-4962-9DBC-BCE95E7A6DD4}"/>
              </a:ext>
            </a:extLst>
          </p:cNvPr>
          <p:cNvGraphicFramePr/>
          <p:nvPr>
            <p:extLst>
              <p:ext uri="{D42A27DB-BD31-4B8C-83A1-F6EECF244321}">
                <p14:modId xmlns:p14="http://schemas.microsoft.com/office/powerpoint/2010/main" val="3247248108"/>
              </p:ext>
            </p:extLst>
          </p:nvPr>
        </p:nvGraphicFramePr>
        <p:xfrm>
          <a:off x="16778" y="535709"/>
          <a:ext cx="12192000" cy="5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30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2947" y="1181100"/>
            <a:ext cx="5671405" cy="4436745"/>
          </a:xfrm>
        </p:spPr>
        <p:txBody>
          <a:bodyPr>
            <a:normAutofit fontScale="92500" lnSpcReduction="10000"/>
          </a:bodyPr>
          <a:lstStyle/>
          <a:p>
            <a:pPr eaLnBrk="0" hangingPunct="0">
              <a:lnSpc>
                <a:spcPct val="100000"/>
              </a:lnSpc>
              <a:spcBef>
                <a:spcPct val="0"/>
              </a:spcBef>
              <a:defRPr/>
            </a:pPr>
            <a:r>
              <a:rPr lang="en-AU" dirty="0">
                <a:solidFill>
                  <a:srgbClr val="1B4756"/>
                </a:solidFill>
              </a:rPr>
              <a:t>Coal slumped above the face of a tunnel entrance as a stockpile dozer was relocating in the area. </a:t>
            </a:r>
          </a:p>
          <a:p>
            <a:pPr eaLnBrk="0" hangingPunct="0">
              <a:lnSpc>
                <a:spcPct val="100000"/>
              </a:lnSpc>
              <a:spcBef>
                <a:spcPct val="0"/>
              </a:spcBef>
              <a:defRPr/>
            </a:pPr>
            <a:r>
              <a:rPr lang="en-AU" dirty="0">
                <a:solidFill>
                  <a:srgbClr val="1B4756"/>
                </a:solidFill>
              </a:rPr>
              <a:t>A coal mine worker who was performing hosing duties in the tunnel’s entrance was partially engulfed. </a:t>
            </a:r>
          </a:p>
          <a:p>
            <a:pPr eaLnBrk="0" hangingPunct="0">
              <a:lnSpc>
                <a:spcPct val="100000"/>
              </a:lnSpc>
              <a:spcBef>
                <a:spcPct val="0"/>
              </a:spcBef>
              <a:defRPr/>
            </a:pPr>
            <a:r>
              <a:rPr lang="en-AU" dirty="0">
                <a:solidFill>
                  <a:srgbClr val="1B4756"/>
                </a:solidFill>
              </a:rPr>
              <a:t>This event is a timely reminder that in December 1990 a Qld coal mine worker lost their life when fluidised coal engulfed the person in a ROM feeder.</a:t>
            </a:r>
          </a:p>
          <a:p>
            <a:pPr marL="0" indent="0" eaLnBrk="0" hangingPunct="0">
              <a:lnSpc>
                <a:spcPct val="100000"/>
              </a:lnSpc>
              <a:spcBef>
                <a:spcPct val="0"/>
              </a:spcBef>
              <a:buNone/>
              <a:defRPr/>
            </a:pPr>
            <a:endParaRPr lang="en-AU" dirty="0">
              <a:solidFill>
                <a:srgbClr val="1B4756"/>
              </a:solidFill>
            </a:endParaRP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2. Incident – Worker partially engulfed – CHPP</a:t>
            </a:r>
          </a:p>
        </p:txBody>
      </p:sp>
      <p:pic>
        <p:nvPicPr>
          <p:cNvPr id="3" name="Picture 2">
            <a:extLst>
              <a:ext uri="{FF2B5EF4-FFF2-40B4-BE49-F238E27FC236}">
                <a16:creationId xmlns:a16="http://schemas.microsoft.com/office/drawing/2014/main" id="{50A6DBF8-0466-405B-9B2D-806C3343E17C}"/>
              </a:ext>
            </a:extLst>
          </p:cNvPr>
          <p:cNvPicPr>
            <a:picLocks noChangeAspect="1"/>
          </p:cNvPicPr>
          <p:nvPr/>
        </p:nvPicPr>
        <p:blipFill>
          <a:blip r:embed="rId2"/>
          <a:stretch>
            <a:fillRect/>
          </a:stretch>
        </p:blipFill>
        <p:spPr>
          <a:xfrm>
            <a:off x="5993578" y="1025270"/>
            <a:ext cx="5845235" cy="4436745"/>
          </a:xfrm>
          <a:prstGeom prst="rect">
            <a:avLst/>
          </a:prstGeom>
        </p:spPr>
      </p:pic>
    </p:spTree>
    <p:extLst>
      <p:ext uri="{BB962C8B-B14F-4D97-AF65-F5344CB8AC3E}">
        <p14:creationId xmlns:p14="http://schemas.microsoft.com/office/powerpoint/2010/main" val="233055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304242CD-4878-4E6F-B2C8-EF653486E9EB}"/>
              </a:ext>
            </a:extLst>
          </p:cNvPr>
          <p:cNvGraphicFramePr/>
          <p:nvPr>
            <p:extLst>
              <p:ext uri="{D42A27DB-BD31-4B8C-83A1-F6EECF244321}">
                <p14:modId xmlns:p14="http://schemas.microsoft.com/office/powerpoint/2010/main" val="2691658243"/>
              </p:ext>
            </p:extLst>
          </p:nvPr>
        </p:nvGraphicFramePr>
        <p:xfrm>
          <a:off x="0" y="705177"/>
          <a:ext cx="11966448"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7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9903" y="1243584"/>
            <a:ext cx="7398577" cy="4344416"/>
          </a:xfrm>
        </p:spPr>
        <p:txBody>
          <a:bodyPr>
            <a:normAutofit/>
          </a:bodyPr>
          <a:lstStyle/>
          <a:p>
            <a:pPr eaLnBrk="0" hangingPunct="0">
              <a:lnSpc>
                <a:spcPct val="100000"/>
              </a:lnSpc>
              <a:spcBef>
                <a:spcPct val="0"/>
              </a:spcBef>
              <a:defRPr/>
            </a:pPr>
            <a:r>
              <a:rPr lang="en-AU" sz="2600" dirty="0">
                <a:solidFill>
                  <a:srgbClr val="1B4756"/>
                </a:solidFill>
              </a:rPr>
              <a:t>A Toyota Hilux Dual Cab was travelling along a mine road when the rear driver’s side wheel separated from the vehicle</a:t>
            </a:r>
          </a:p>
          <a:p>
            <a:pPr eaLnBrk="0" hangingPunct="0">
              <a:lnSpc>
                <a:spcPct val="100000"/>
              </a:lnSpc>
              <a:spcBef>
                <a:spcPct val="0"/>
              </a:spcBef>
              <a:defRPr/>
            </a:pPr>
            <a:r>
              <a:rPr lang="en-AU" dirty="0">
                <a:solidFill>
                  <a:srgbClr val="1B4756"/>
                </a:solidFill>
              </a:rPr>
              <a:t>The wheel studs sheared off after the wheel nuts worked themselves loose.</a:t>
            </a:r>
          </a:p>
          <a:p>
            <a:pPr eaLnBrk="0" hangingPunct="0">
              <a:lnSpc>
                <a:spcPct val="100000"/>
              </a:lnSpc>
              <a:spcBef>
                <a:spcPct val="0"/>
              </a:spcBef>
              <a:defRPr/>
            </a:pPr>
            <a:r>
              <a:rPr lang="en-AU" dirty="0">
                <a:solidFill>
                  <a:srgbClr val="1B4756"/>
                </a:solidFill>
              </a:rPr>
              <a:t>An operator had previously identified wheel nut indicators missing during a pre-start inspection, but didn’t have a maintainer check the vehicle.</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3. Incident – Mechanical Failure - Surface Mine</a:t>
            </a:r>
          </a:p>
        </p:txBody>
      </p:sp>
      <p:pic>
        <p:nvPicPr>
          <p:cNvPr id="4" name="Picture 3">
            <a:extLst>
              <a:ext uri="{FF2B5EF4-FFF2-40B4-BE49-F238E27FC236}">
                <a16:creationId xmlns:a16="http://schemas.microsoft.com/office/drawing/2014/main" id="{2C689AD6-91F7-453B-9C2A-1743BD252B51}"/>
              </a:ext>
            </a:extLst>
          </p:cNvPr>
          <p:cNvPicPr>
            <a:picLocks noChangeAspect="1"/>
          </p:cNvPicPr>
          <p:nvPr/>
        </p:nvPicPr>
        <p:blipFill>
          <a:blip r:embed="rId2"/>
          <a:stretch>
            <a:fillRect/>
          </a:stretch>
        </p:blipFill>
        <p:spPr>
          <a:xfrm>
            <a:off x="8060258" y="857250"/>
            <a:ext cx="3765982" cy="4800163"/>
          </a:xfrm>
          <a:prstGeom prst="rect">
            <a:avLst/>
          </a:prstGeom>
        </p:spPr>
      </p:pic>
    </p:spTree>
    <p:extLst>
      <p:ext uri="{BB962C8B-B14F-4D97-AF65-F5344CB8AC3E}">
        <p14:creationId xmlns:p14="http://schemas.microsoft.com/office/powerpoint/2010/main" val="110805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63877616-454B-4C3C-9CA5-88DBD8BEE103}"/>
              </a:ext>
            </a:extLst>
          </p:cNvPr>
          <p:cNvGraphicFramePr/>
          <p:nvPr>
            <p:extLst>
              <p:ext uri="{D42A27DB-BD31-4B8C-83A1-F6EECF244321}">
                <p14:modId xmlns:p14="http://schemas.microsoft.com/office/powerpoint/2010/main" val="1704516803"/>
              </p:ext>
            </p:extLst>
          </p:nvPr>
        </p:nvGraphicFramePr>
        <p:xfrm>
          <a:off x="0" y="1023457"/>
          <a:ext cx="11677650" cy="454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75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4. Incident – Heat Stress – Surface Mine</a:t>
            </a:r>
          </a:p>
        </p:txBody>
      </p:sp>
      <p:sp>
        <p:nvSpPr>
          <p:cNvPr id="10" name="Content Placeholder 4">
            <a:extLst>
              <a:ext uri="{FF2B5EF4-FFF2-40B4-BE49-F238E27FC236}">
                <a16:creationId xmlns:a16="http://schemas.microsoft.com/office/drawing/2014/main" id="{530CF23A-E192-40AF-99C7-FA58A63677B2}"/>
              </a:ext>
            </a:extLst>
          </p:cNvPr>
          <p:cNvSpPr txBox="1">
            <a:spLocks/>
          </p:cNvSpPr>
          <p:nvPr/>
        </p:nvSpPr>
        <p:spPr>
          <a:xfrm>
            <a:off x="402336" y="1182624"/>
            <a:ext cx="7400544" cy="440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lnSpc>
                <a:spcPct val="100000"/>
              </a:lnSpc>
              <a:spcBef>
                <a:spcPct val="0"/>
              </a:spcBef>
              <a:defRPr/>
            </a:pPr>
            <a:r>
              <a:rPr lang="en-AU" sz="2600" dirty="0">
                <a:solidFill>
                  <a:srgbClr val="1B4756"/>
                </a:solidFill>
              </a:rPr>
              <a:t>A boilermaker was repairing cracks (welding) on a dragline bucket during a planned maintenance day.</a:t>
            </a:r>
          </a:p>
          <a:p>
            <a:pPr eaLnBrk="0" hangingPunct="0">
              <a:lnSpc>
                <a:spcPct val="100000"/>
              </a:lnSpc>
              <a:spcBef>
                <a:spcPct val="0"/>
              </a:spcBef>
              <a:defRPr/>
            </a:pPr>
            <a:r>
              <a:rPr lang="en-AU" sz="2600" dirty="0">
                <a:solidFill>
                  <a:srgbClr val="1B4756"/>
                </a:solidFill>
              </a:rPr>
              <a:t>After completing the shift and travelling back into town the worker fell ill and took themself to the hospital.</a:t>
            </a:r>
          </a:p>
          <a:p>
            <a:pPr eaLnBrk="0" hangingPunct="0">
              <a:lnSpc>
                <a:spcPct val="100000"/>
              </a:lnSpc>
              <a:spcBef>
                <a:spcPct val="0"/>
              </a:spcBef>
              <a:defRPr/>
            </a:pPr>
            <a:r>
              <a:rPr lang="en-AU" sz="2600" dirty="0">
                <a:solidFill>
                  <a:srgbClr val="1B4756"/>
                </a:solidFill>
              </a:rPr>
              <a:t>The worker was admitted to hospital with heat stroke, and treated in hospital for the ensuing two days.</a:t>
            </a:r>
          </a:p>
          <a:p>
            <a:pPr eaLnBrk="0" hangingPunct="0">
              <a:lnSpc>
                <a:spcPct val="100000"/>
              </a:lnSpc>
              <a:spcBef>
                <a:spcPct val="0"/>
              </a:spcBef>
              <a:defRPr/>
            </a:pPr>
            <a:r>
              <a:rPr lang="en-AU" sz="2600" dirty="0">
                <a:solidFill>
                  <a:srgbClr val="1B4756"/>
                </a:solidFill>
              </a:rPr>
              <a:t>There were very hot conditions on the day of the planned maintenance.</a:t>
            </a:r>
          </a:p>
        </p:txBody>
      </p:sp>
    </p:spTree>
    <p:extLst>
      <p:ext uri="{BB962C8B-B14F-4D97-AF65-F5344CB8AC3E}">
        <p14:creationId xmlns:p14="http://schemas.microsoft.com/office/powerpoint/2010/main" val="105140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DDB0A6E2-158F-41EF-B916-785334B7738E}"/>
              </a:ext>
            </a:extLst>
          </p:cNvPr>
          <p:cNvGraphicFramePr/>
          <p:nvPr>
            <p:extLst>
              <p:ext uri="{D42A27DB-BD31-4B8C-83A1-F6EECF244321}">
                <p14:modId xmlns:p14="http://schemas.microsoft.com/office/powerpoint/2010/main" val="210763490"/>
              </p:ext>
            </p:extLst>
          </p:nvPr>
        </p:nvGraphicFramePr>
        <p:xfrm>
          <a:off x="0" y="1193732"/>
          <a:ext cx="12027408" cy="433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91011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E85C5291-52AA-4D6E-BEF2-4A65E708176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CB6F705-DBF0-4173-89BB-2CABF4A72387}"/>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106F2F7-FFF5-4CB1-9D18-AAFC782F6EB4}"/>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 BP 09 Serious Accident Compliance Meeting 23 07 2020" id="{12C210EF-3D45-4454-852E-6CF828AF77B1}" vid="{676B0E9B-124A-4626-85D3-C0FDC41AA21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Coal-widePPT-template (1)</Template>
  <TotalTime>0</TotalTime>
  <Words>1751</Words>
  <Application>Microsoft Office PowerPoint</Application>
  <PresentationFormat>Widescreen</PresentationFormat>
  <Paragraphs>131</Paragraphs>
  <Slides>22</Slides>
  <Notes>0</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Arial</vt:lpstr>
      <vt:lpstr>Calabri</vt:lpstr>
      <vt:lpstr>Calibri</vt:lpstr>
      <vt:lpstr>Calibri Light</vt:lpstr>
      <vt:lpstr>1_Custom Design</vt:lpstr>
      <vt:lpstr>Custom Design</vt:lpstr>
      <vt:lpstr>2_Custom Design</vt:lpstr>
      <vt:lpstr>3_Custom Design</vt:lpstr>
      <vt:lpstr>December 2021 – January 2022 Incident periodical</vt:lpstr>
      <vt:lpstr>PowerPoint Presentation</vt:lpstr>
      <vt:lpstr>Recommendations</vt:lpstr>
      <vt:lpstr>PowerPoint Presentation</vt:lpstr>
      <vt:lpstr>Recommendations</vt:lpstr>
      <vt:lpstr>PowerPoint Presentation</vt:lpstr>
      <vt:lpstr>Recommendations</vt:lpstr>
      <vt:lpstr>PowerPoint Presentation</vt:lpstr>
      <vt:lpstr>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2022-03-01T11:01:11Z</dcterms:created>
  <dcterms:modified xsi:type="dcterms:W3CDTF">2022-03-01T11:01:21Z</dcterms:modified>
</cp:coreProperties>
</file>