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1"/>
    <p:sldMasterId id="2147483670" r:id="rId2"/>
    <p:sldMasterId id="2147483688" r:id="rId3"/>
    <p:sldMasterId id="2147483691" r:id="rId4"/>
    <p:sldMasterId id="2147483697" r:id="rId5"/>
  </p:sldMasterIdLst>
  <p:notesMasterIdLst>
    <p:notesMasterId r:id="rId28"/>
  </p:notesMasterIdLst>
  <p:sldIdLst>
    <p:sldId id="274" r:id="rId6"/>
    <p:sldId id="304" r:id="rId7"/>
    <p:sldId id="305" r:id="rId8"/>
    <p:sldId id="318" r:id="rId9"/>
    <p:sldId id="319" r:id="rId10"/>
    <p:sldId id="285" r:id="rId11"/>
    <p:sldId id="286" r:id="rId12"/>
    <p:sldId id="298" r:id="rId13"/>
    <p:sldId id="299" r:id="rId14"/>
    <p:sldId id="275" r:id="rId15"/>
    <p:sldId id="314" r:id="rId16"/>
    <p:sldId id="306" r:id="rId17"/>
    <p:sldId id="308" r:id="rId18"/>
    <p:sldId id="21677" r:id="rId19"/>
    <p:sldId id="310" r:id="rId20"/>
    <p:sldId id="21678" r:id="rId21"/>
    <p:sldId id="21679" r:id="rId22"/>
    <p:sldId id="21680" r:id="rId23"/>
    <p:sldId id="21681" r:id="rId24"/>
    <p:sldId id="21682" r:id="rId25"/>
    <p:sldId id="21683" r:id="rId26"/>
    <p:sldId id="300"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7648AD-F4FB-4EEB-AA27-8561D46BADF8}">
          <p14:sldIdLst>
            <p14:sldId id="274"/>
            <p14:sldId id="304"/>
            <p14:sldId id="305"/>
            <p14:sldId id="318"/>
            <p14:sldId id="319"/>
            <p14:sldId id="285"/>
            <p14:sldId id="286"/>
            <p14:sldId id="298"/>
            <p14:sldId id="299"/>
            <p14:sldId id="275"/>
            <p14:sldId id="314"/>
            <p14:sldId id="306"/>
            <p14:sldId id="308"/>
            <p14:sldId id="21677"/>
            <p14:sldId id="310"/>
            <p14:sldId id="21678"/>
            <p14:sldId id="21679"/>
            <p14:sldId id="21680"/>
            <p14:sldId id="21681"/>
            <p14:sldId id="21682"/>
            <p14:sldId id="21683"/>
            <p14:sldId id="3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F81"/>
    <a:srgbClr val="617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3792" autoAdjust="0"/>
  </p:normalViewPr>
  <p:slideViewPr>
    <p:cSldViewPr snapToGrid="0">
      <p:cViewPr varScale="1">
        <p:scale>
          <a:sx n="107" d="100"/>
          <a:sy n="107" d="100"/>
        </p:scale>
        <p:origin x="57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8EE9F1CE-5828-4C26-8BCA-8AC826BA5F42}">
      <dgm:prSet/>
      <dgm:spPr/>
      <dgm:t>
        <a:bodyPr/>
        <a:lstStyle/>
        <a:p>
          <a:r>
            <a:rPr lang="en-AU" dirty="0"/>
            <a:t>ERZCs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3FB4AE3E-E952-44BA-B42A-618881F6D8E7}">
      <dgm:prSet/>
      <dgm:spPr/>
      <dgm:t>
        <a:bodyPr/>
        <a:lstStyle/>
        <a:p>
          <a:pPr marL="114300" lvl="1" indent="0" defTabSz="577850">
            <a:lnSpc>
              <a:spcPct val="90000"/>
            </a:lnSpc>
            <a:spcBef>
              <a:spcPct val="0"/>
            </a:spcBef>
            <a:spcAft>
              <a:spcPct val="15000"/>
            </a:spcAft>
          </a:pPr>
          <a:endParaRPr lang="en-AU" sz="1300"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498E38EE-092E-40A1-8821-52450917EA3D}">
      <dgm:prSet custT="1"/>
      <dgm:spPr/>
      <dgm:t>
        <a:bodyPr/>
        <a:lstStyle/>
        <a:p>
          <a:r>
            <a:rPr lang="en-AU" sz="1400" dirty="0"/>
            <a:t>Implement controls that prevent inadvertent contact between equipment and coal mine workers.</a:t>
          </a:r>
        </a:p>
      </dgm:t>
    </dgm:pt>
    <dgm:pt modelId="{A2F2FCDA-E8CD-44F9-A333-6A6CA9586431}" type="parTrans" cxnId="{51FB55A6-A64C-4F1B-B36A-BCBCF2B4A648}">
      <dgm:prSet/>
      <dgm:spPr/>
      <dgm:t>
        <a:bodyPr/>
        <a:lstStyle/>
        <a:p>
          <a:endParaRPr lang="en-AU"/>
        </a:p>
      </dgm:t>
    </dgm:pt>
    <dgm:pt modelId="{B67EB21E-1F19-4DFB-9EBB-C0342EBB3E84}" type="sibTrans" cxnId="{51FB55A6-A64C-4F1B-B36A-BCBCF2B4A648}">
      <dgm:prSet/>
      <dgm:spPr/>
      <dgm:t>
        <a:bodyPr/>
        <a:lstStyle/>
        <a:p>
          <a:endParaRPr lang="en-AU"/>
        </a:p>
      </dgm:t>
    </dgm:pt>
    <dgm:pt modelId="{8FF46652-417E-4E66-881C-288C82E34555}">
      <dgm:prSet/>
      <dgm:spPr/>
      <dgm:t>
        <a:bodyPr/>
        <a:lstStyle/>
        <a:p>
          <a:pPr marL="114300" lvl="1" indent="0" defTabSz="577850">
            <a:lnSpc>
              <a:spcPct val="90000"/>
            </a:lnSpc>
            <a:spcBef>
              <a:spcPct val="0"/>
            </a:spcBef>
            <a:spcAft>
              <a:spcPct val="15000"/>
            </a:spcAft>
          </a:pPr>
          <a:endParaRPr lang="en-AU" sz="1300" dirty="0"/>
        </a:p>
      </dgm:t>
    </dgm:pt>
    <dgm:pt modelId="{828914A7-AA94-41C2-82A3-AC6E38D7910E}" type="parTrans" cxnId="{514BACB7-50A4-4860-8822-8F409D4EDDB1}">
      <dgm:prSet/>
      <dgm:spPr/>
      <dgm:t>
        <a:bodyPr/>
        <a:lstStyle/>
        <a:p>
          <a:endParaRPr lang="en-AU"/>
        </a:p>
      </dgm:t>
    </dgm:pt>
    <dgm:pt modelId="{62149808-BDCD-41FB-AA51-366A4B7E60CA}" type="sibTrans" cxnId="{514BACB7-50A4-4860-8822-8F409D4EDDB1}">
      <dgm:prSet/>
      <dgm:spPr/>
      <dgm:t>
        <a:bodyPr/>
        <a:lstStyle/>
        <a:p>
          <a:endParaRPr lang="en-AU"/>
        </a:p>
      </dgm:t>
    </dgm:pt>
    <dgm:pt modelId="{3D1E4656-A57D-4631-A502-92AFE5128B03}">
      <dgm:prSet custT="1"/>
      <dgm:spPr/>
      <dgm:t>
        <a:bodyPr/>
        <a:lstStyle/>
        <a:p>
          <a:r>
            <a:rPr lang="en-AU" sz="1400" dirty="0"/>
            <a:t>Ensure the mines SHMS provides adequate processes for checking effective application of risk control measures. </a:t>
          </a:r>
        </a:p>
      </dgm:t>
    </dgm:pt>
    <dgm:pt modelId="{D22F0DBA-7519-49D1-A4DD-B26DDF71DB25}" type="parTrans" cxnId="{25AF0DA5-41AD-4323-8D13-01F3D5D71C91}">
      <dgm:prSet/>
      <dgm:spPr/>
      <dgm:t>
        <a:bodyPr/>
        <a:lstStyle/>
        <a:p>
          <a:endParaRPr lang="en-AU"/>
        </a:p>
      </dgm:t>
    </dgm:pt>
    <dgm:pt modelId="{B71EC3AD-EFB8-4520-B608-EFFFC984DD61}" type="sibTrans" cxnId="{25AF0DA5-41AD-4323-8D13-01F3D5D71C91}">
      <dgm:prSet/>
      <dgm:spPr/>
      <dgm:t>
        <a:bodyPr/>
        <a:lstStyle/>
        <a:p>
          <a:endParaRPr lang="en-AU"/>
        </a:p>
      </dgm:t>
    </dgm:pt>
    <dgm:pt modelId="{CD90E7EE-EEB2-4B4A-B9EC-5CFA7DE17CE7}">
      <dgm:prSet custT="1"/>
      <dgm:spPr/>
      <dgm:t>
        <a:bodyPr/>
        <a:lstStyle/>
        <a:p>
          <a:r>
            <a:rPr lang="en-AU" sz="1400" dirty="0"/>
            <a:t>Ensure the mines SHMS provides for appropriate action to be taken  if the SHMS risk control measures are identified as not effectively applied.</a:t>
          </a:r>
        </a:p>
      </dgm:t>
    </dgm:pt>
    <dgm:pt modelId="{48A3539B-1FF0-4471-BD44-906F617C5679}" type="parTrans" cxnId="{3BD3CF7D-EBE3-4F28-8849-7485F0AFF290}">
      <dgm:prSet/>
      <dgm:spPr/>
      <dgm:t>
        <a:bodyPr/>
        <a:lstStyle/>
        <a:p>
          <a:endParaRPr lang="en-AU"/>
        </a:p>
      </dgm:t>
    </dgm:pt>
    <dgm:pt modelId="{5D2C5720-83B8-4D8E-8403-17B7320F4C36}" type="sibTrans" cxnId="{3BD3CF7D-EBE3-4F28-8849-7485F0AFF290}">
      <dgm:prSet/>
      <dgm:spPr/>
      <dgm:t>
        <a:bodyPr/>
        <a:lstStyle/>
        <a:p>
          <a:endParaRPr lang="en-AU"/>
        </a:p>
      </dgm:t>
    </dgm:pt>
    <dgm:pt modelId="{B53C50D1-76BE-48BE-B92F-C8FA906ADD7E}">
      <dgm:prSet custT="1"/>
      <dgm:spPr/>
      <dgm:t>
        <a:bodyPr/>
        <a:lstStyle/>
        <a:p>
          <a:endParaRPr lang="en-AU" sz="1400" dirty="0"/>
        </a:p>
      </dgm:t>
    </dgm:pt>
    <dgm:pt modelId="{678BC17B-5728-46A4-85C8-7386ECFC04CA}" type="parTrans" cxnId="{24315093-CA3A-427A-8533-D7B01A32BCC8}">
      <dgm:prSet/>
      <dgm:spPr/>
      <dgm:t>
        <a:bodyPr/>
        <a:lstStyle/>
        <a:p>
          <a:endParaRPr lang="en-AU"/>
        </a:p>
      </dgm:t>
    </dgm:pt>
    <dgm:pt modelId="{E135165B-C883-4A76-A4CA-ECA44B1A1B8A}" type="sibTrans" cxnId="{24315093-CA3A-427A-8533-D7B01A32BCC8}">
      <dgm:prSet/>
      <dgm:spPr/>
      <dgm:t>
        <a:bodyPr/>
        <a:lstStyle/>
        <a:p>
          <a:endParaRPr lang="en-AU"/>
        </a:p>
      </dgm:t>
    </dgm:pt>
    <dgm:pt modelId="{020B97C2-3889-41DF-B8D4-4C2AA8974F14}">
      <dgm:prSet custT="1"/>
      <dgm:spPr/>
      <dgm:t>
        <a:bodyPr/>
        <a:lstStyle/>
        <a:p>
          <a:r>
            <a:rPr lang="en-AU" sz="1400" dirty="0">
              <a:solidFill>
                <a:schemeClr val="tx1"/>
              </a:solidFill>
            </a:rPr>
            <a:t>Be aware of the line of fire</a:t>
          </a:r>
        </a:p>
      </dgm:t>
    </dgm:pt>
    <dgm:pt modelId="{438551A5-30E5-4E6E-8493-EB6013A1BE3F}" type="parTrans" cxnId="{5F0EADF6-5ACE-4CE0-A6B3-FC2070821987}">
      <dgm:prSet/>
      <dgm:spPr/>
      <dgm:t>
        <a:bodyPr/>
        <a:lstStyle/>
        <a:p>
          <a:endParaRPr lang="en-AU"/>
        </a:p>
      </dgm:t>
    </dgm:pt>
    <dgm:pt modelId="{0AACCED9-C3AD-465D-B016-7A97D9E6D2FD}" type="sibTrans" cxnId="{5F0EADF6-5ACE-4CE0-A6B3-FC2070821987}">
      <dgm:prSet/>
      <dgm:spPr/>
      <dgm:t>
        <a:bodyPr/>
        <a:lstStyle/>
        <a:p>
          <a:endParaRPr lang="en-AU"/>
        </a:p>
      </dgm:t>
    </dgm:pt>
    <dgm:pt modelId="{BD82C387-207F-4946-96DD-5DA5EB4C494B}">
      <dgm:prSet custT="1"/>
      <dgm:spPr/>
      <dgm:t>
        <a:bodyPr/>
        <a:lstStyle/>
        <a:p>
          <a:pPr marL="114300" lvl="1" indent="0" defTabSz="622300">
            <a:lnSpc>
              <a:spcPct val="90000"/>
            </a:lnSpc>
            <a:spcBef>
              <a:spcPct val="0"/>
            </a:spcBef>
            <a:spcAft>
              <a:spcPct val="15000"/>
            </a:spcAft>
          </a:pPr>
          <a:r>
            <a:rPr lang="en-AU" sz="1400" dirty="0"/>
            <a:t>Be aware of the hazard of steel on steel and ensure effective controls are being applied.</a:t>
          </a:r>
        </a:p>
      </dgm:t>
    </dgm:pt>
    <dgm:pt modelId="{7267825C-2CBF-4781-9202-19972018AF90}" type="parTrans" cxnId="{8623C60A-382E-41D8-956C-AABD319F8599}">
      <dgm:prSet/>
      <dgm:spPr/>
      <dgm:t>
        <a:bodyPr/>
        <a:lstStyle/>
        <a:p>
          <a:endParaRPr lang="en-AU"/>
        </a:p>
      </dgm:t>
    </dgm:pt>
    <dgm:pt modelId="{3C043CF9-0F7C-4D8F-85F9-55D798221133}" type="sibTrans" cxnId="{8623C60A-382E-41D8-956C-AABD319F8599}">
      <dgm:prSet/>
      <dgm:spPr/>
      <dgm:t>
        <a:bodyPr/>
        <a:lstStyle/>
        <a:p>
          <a:endParaRPr lang="en-AU"/>
        </a:p>
      </dgm:t>
    </dgm:pt>
    <dgm:pt modelId="{425D7849-6768-456C-8617-4FE026BE7246}">
      <dgm:prSet custT="1"/>
      <dgm:spPr/>
      <dgm:t>
        <a:bodyPr/>
        <a:lstStyle/>
        <a:p>
          <a:r>
            <a:rPr lang="en-AU" sz="1400" dirty="0">
              <a:solidFill>
                <a:schemeClr val="tx1"/>
              </a:solidFill>
            </a:rPr>
            <a:t>Be aware of the hazard of steel on steel.</a:t>
          </a:r>
        </a:p>
      </dgm:t>
    </dgm:pt>
    <dgm:pt modelId="{9D775E21-103E-455B-B46F-0AB92951ADF5}" type="parTrans" cxnId="{F5EA67DB-A19C-4C73-88F0-C075FA41D627}">
      <dgm:prSet/>
      <dgm:spPr/>
      <dgm:t>
        <a:bodyPr/>
        <a:lstStyle/>
        <a:p>
          <a:endParaRPr lang="en-AU"/>
        </a:p>
      </dgm:t>
    </dgm:pt>
    <dgm:pt modelId="{F8CEB623-5B90-49A0-9594-DE346E510BA8}" type="sibTrans" cxnId="{F5EA67DB-A19C-4C73-88F0-C075FA41D627}">
      <dgm:prSet/>
      <dgm:spPr/>
      <dgm:t>
        <a:bodyPr/>
        <a:lstStyle/>
        <a:p>
          <a:endParaRPr lang="en-AU"/>
        </a:p>
      </dgm:t>
    </dgm:pt>
    <dgm:pt modelId="{E0479891-B376-41A0-A83F-94688702324B}">
      <dgm:prSet custT="1"/>
      <dgm:spPr/>
      <dgm:t>
        <a:bodyPr/>
        <a:lstStyle/>
        <a:p>
          <a:r>
            <a:rPr lang="en-AU" sz="1400" dirty="0"/>
            <a:t>If you need help to solve the problem, stop and ask the ERZC for help.</a:t>
          </a:r>
        </a:p>
      </dgm:t>
    </dgm:pt>
    <dgm:pt modelId="{6B4D0E67-F3EF-485D-80A9-87F395BCDA62}" type="parTrans" cxnId="{A923E104-2960-455B-B565-A913531333A5}">
      <dgm:prSet/>
      <dgm:spPr/>
      <dgm:t>
        <a:bodyPr/>
        <a:lstStyle/>
        <a:p>
          <a:endParaRPr lang="en-AU"/>
        </a:p>
      </dgm:t>
    </dgm:pt>
    <dgm:pt modelId="{E123EC50-34A8-4B2C-BB1A-F6B2FF3A2730}" type="sibTrans" cxnId="{A923E104-2960-455B-B565-A913531333A5}">
      <dgm:prSet/>
      <dgm:spPr/>
      <dgm:t>
        <a:bodyPr/>
        <a:lstStyle/>
        <a:p>
          <a:endParaRPr lang="en-AU"/>
        </a:p>
      </dgm:t>
    </dgm:pt>
    <dgm:pt modelId="{FD6716E6-2F6C-4243-8D55-458EDE2507CD}">
      <dgm:prSet custT="1"/>
      <dgm:spPr/>
      <dgm:t>
        <a:bodyPr/>
        <a:lstStyle/>
        <a:p>
          <a:r>
            <a:rPr lang="en-AU" sz="1400" dirty="0">
              <a:solidFill>
                <a:schemeClr val="tx1"/>
              </a:solidFill>
            </a:rPr>
            <a:t>Ensure that all of your body parts are out of the line of fire. </a:t>
          </a:r>
        </a:p>
      </dgm:t>
    </dgm:pt>
    <dgm:pt modelId="{AD436045-68F2-4BAF-9652-80D04BDC0346}" type="parTrans" cxnId="{FEF66D8A-64F6-4D9B-A72F-56F543E113B9}">
      <dgm:prSet/>
      <dgm:spPr/>
      <dgm:t>
        <a:bodyPr/>
        <a:lstStyle/>
        <a:p>
          <a:endParaRPr lang="en-AU"/>
        </a:p>
      </dgm:t>
    </dgm:pt>
    <dgm:pt modelId="{51A6EE79-8A04-480C-A1C3-EB8EBF5C8654}" type="sibTrans" cxnId="{FEF66D8A-64F6-4D9B-A72F-56F543E113B9}">
      <dgm:prSet/>
      <dgm:spPr/>
      <dgm:t>
        <a:bodyPr/>
        <a:lstStyle/>
        <a:p>
          <a:endParaRPr lang="en-AU"/>
        </a:p>
      </dgm:t>
    </dgm:pt>
    <dgm:pt modelId="{981D6164-F87C-4B23-82DE-3D40674F742B}">
      <dgm:prSet custT="1"/>
      <dgm:spPr/>
      <dgm:t>
        <a:bodyPr/>
        <a:lstStyle/>
        <a:p>
          <a:r>
            <a:rPr lang="en-AU" sz="1400" dirty="0">
              <a:solidFill>
                <a:schemeClr val="tx1"/>
              </a:solidFill>
            </a:rPr>
            <a:t> Use effective controls, don’t confuse your ambitions with your capabilities.</a:t>
          </a:r>
        </a:p>
      </dgm:t>
    </dgm:pt>
    <dgm:pt modelId="{077DCEDA-CC36-4B9D-91FE-F672E99B1572}" type="parTrans" cxnId="{C0A6A107-DF7C-41EB-8000-A2A511216389}">
      <dgm:prSet/>
      <dgm:spPr/>
      <dgm:t>
        <a:bodyPr/>
        <a:lstStyle/>
        <a:p>
          <a:endParaRPr lang="en-AU"/>
        </a:p>
      </dgm:t>
    </dgm:pt>
    <dgm:pt modelId="{40B9F3D5-FAD8-40A4-BC8F-374ED2D95544}" type="sibTrans" cxnId="{C0A6A107-DF7C-41EB-8000-A2A511216389}">
      <dgm:prSet/>
      <dgm:spPr/>
      <dgm:t>
        <a:bodyPr/>
        <a:lstStyle/>
        <a:p>
          <a:endParaRPr lang="en-AU"/>
        </a:p>
      </dgm:t>
    </dgm:pt>
    <dgm:pt modelId="{8745EAFE-6700-4CAE-BE64-9ECA1F756368}">
      <dgm:prSet custT="1"/>
      <dgm:spPr/>
      <dgm:t>
        <a:bodyPr/>
        <a:lstStyle/>
        <a:p>
          <a:pPr marL="114300" marR="0" lvl="1" indent="0"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dirty="0">
              <a:solidFill>
                <a:schemeClr val="tx1"/>
              </a:solidFill>
            </a:rPr>
            <a:t>Be aware and stay out of the line of fire.</a:t>
          </a:r>
        </a:p>
      </dgm:t>
    </dgm:pt>
    <dgm:pt modelId="{3B2E4BDB-A021-40E7-843C-7D98C2AB4A7E}" type="parTrans" cxnId="{DB18D7C7-9645-4027-BAF1-FC4A0EA5D22F}">
      <dgm:prSet/>
      <dgm:spPr/>
    </dgm:pt>
    <dgm:pt modelId="{3033A3B2-7B8F-472F-9EA6-C270E41BE3F8}" type="sibTrans" cxnId="{DB18D7C7-9645-4027-BAF1-FC4A0EA5D22F}">
      <dgm:prSet/>
      <dgm:spPr/>
    </dgm:pt>
    <dgm:pt modelId="{D5202EFB-D749-41A8-9474-DB9F72BCD3C1}">
      <dgm:prSet custT="1"/>
      <dgm:spPr/>
      <dgm:t>
        <a:bodyPr/>
        <a:lstStyle/>
        <a:p>
          <a:pPr marL="114300" marR="0" lvl="1" indent="0"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dirty="0"/>
            <a:t>Take appropriate action if the SHMS risk control measures are not being effectively applied.</a:t>
          </a:r>
          <a:endParaRPr lang="en-AU" sz="1200" dirty="0"/>
        </a:p>
        <a:p>
          <a:pPr marL="114300" lvl="1" indent="0" defTabSz="622300">
            <a:lnSpc>
              <a:spcPct val="90000"/>
            </a:lnSpc>
            <a:spcBef>
              <a:spcPct val="0"/>
            </a:spcBef>
            <a:spcAft>
              <a:spcPct val="15000"/>
            </a:spcAft>
          </a:pPr>
          <a:endParaRPr lang="en-AU" sz="1400" dirty="0"/>
        </a:p>
      </dgm:t>
    </dgm:pt>
    <dgm:pt modelId="{40BFEC1E-5CA5-4F57-BF47-DB1B18D6309E}" type="parTrans" cxnId="{E7CF04F6-9D1A-4317-A23E-B21C7B110B15}">
      <dgm:prSet/>
      <dgm:spPr/>
    </dgm:pt>
    <dgm:pt modelId="{63163359-244D-41AE-AA53-DF4A1B60D62F}" type="sibTrans" cxnId="{E7CF04F6-9D1A-4317-A23E-B21C7B110B15}">
      <dgm:prSet/>
      <dgm:spPr/>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custScaleY="152851" custLinFactNeighborX="6060" custLinFactNeighborY="11015">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custLinFactNeighborX="6060" custLinFactNeighborY="2077"/>
      <dgm:spPr/>
    </dgm:pt>
    <dgm:pt modelId="{B920F3C8-EB6E-42BA-9256-091266C38A4F}" type="pres">
      <dgm:prSet presAssocID="{4089BC8A-9A6F-45F9-A679-2A77BBF936D1}" presName="adorn" presStyleLbl="fgAccFollowNode1" presStyleIdx="0" presStyleCnt="3" custLinFactNeighborX="19230" custLinFactNeighborY="-1182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custScaleY="130821">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custScaleX="100685" custLinFactNeighborX="-319" custLinFactNeighborY="9867"/>
      <dgm:spPr/>
    </dgm:pt>
    <dgm:pt modelId="{A4A56FE1-5795-4BF5-90D2-227415A07AB9}" type="pres">
      <dgm:prSet presAssocID="{8EE9F1CE-5828-4C26-8BCA-8AC826BA5F42}" presName="adorn" presStyleLbl="fgAccFollowNode1" presStyleIdx="1" presStyleCnt="3" custLinFactNeighborX="2517" custLinFactNeighborY="-1510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custScaleY="119041">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custLinFactNeighborY="19735"/>
      <dgm:spPr/>
    </dgm:pt>
    <dgm:pt modelId="{BFED6A1C-E76F-4B08-AA25-534D27473E83}" type="pres">
      <dgm:prSet presAssocID="{96ACF7C7-CEAB-4DAE-985A-2391699F1B2B}" presName="adorn" presStyleLbl="fgAccFollowNode1" presStyleIdx="2" presStyleCnt="3" custLinFactNeighborX="-1678" custLinFactNeighborY="-1258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923E104-2960-455B-B565-A913531333A5}" srcId="{96ACF7C7-CEAB-4DAE-985A-2391699F1B2B}" destId="{E0479891-B376-41A0-A83F-94688702324B}" srcOrd="4" destOrd="0" parTransId="{6B4D0E67-F3EF-485D-80A9-87F395BCDA62}" sibTransId="{E123EC50-34A8-4B2C-BB1A-F6B2FF3A2730}"/>
    <dgm:cxn modelId="{C0A6A107-DF7C-41EB-8000-A2A511216389}" srcId="{96ACF7C7-CEAB-4DAE-985A-2391699F1B2B}" destId="{981D6164-F87C-4B23-82DE-3D40674F742B}" srcOrd="3" destOrd="0" parTransId="{077DCEDA-CC36-4B9D-91FE-F672E99B1572}" sibTransId="{40B9F3D5-FAD8-40A4-BC8F-374ED2D95544}"/>
    <dgm:cxn modelId="{8623C60A-382E-41D8-956C-AABD319F8599}" srcId="{8EE9F1CE-5828-4C26-8BCA-8AC826BA5F42}" destId="{BD82C387-207F-4946-96DD-5DA5EB4C494B}" srcOrd="0" destOrd="0" parTransId="{7267825C-2CBF-4781-9202-19972018AF90}" sibTransId="{3C043CF9-0F7C-4D8F-85F9-55D798221133}"/>
    <dgm:cxn modelId="{5459260F-2A63-4043-A078-AAD01E055F6A}" type="presOf" srcId="{4089BC8A-9A6F-45F9-A679-2A77BBF936D1}" destId="{DFC1BCCB-4436-4820-B68B-9BEF2EC8538C}" srcOrd="1" destOrd="0" presId="urn:microsoft.com/office/officeart/2005/8/layout/bList2"/>
    <dgm:cxn modelId="{AECEEC14-0801-447B-B603-C1BDAAE47E53}" type="presOf" srcId="{96ACF7C7-CEAB-4DAE-985A-2391699F1B2B}" destId="{01DE0CCE-AD28-4C57-B43E-7F4F6558A12A}" srcOrd="1" destOrd="0" presId="urn:microsoft.com/office/officeart/2005/8/layout/bList2"/>
    <dgm:cxn modelId="{49E97F16-D043-48C0-94A1-E5BBC2C5BA05}" type="presOf" srcId="{498E38EE-092E-40A1-8821-52450917EA3D}" destId="{D95A44D1-4F6A-4D5A-A9DB-9D6BE2D238EC}" srcOrd="0" destOrd="0" presId="urn:microsoft.com/office/officeart/2005/8/layout/bList2"/>
    <dgm:cxn modelId="{63DC0C26-07A9-4969-B7CF-427C055CE449}" type="presOf" srcId="{96ACF7C7-CEAB-4DAE-985A-2391699F1B2B}" destId="{798BDA79-C6AF-4986-B3F9-B9298C93A16C}" srcOrd="0" destOrd="0" presId="urn:microsoft.com/office/officeart/2005/8/layout/bList2"/>
    <dgm:cxn modelId="{363B392C-09A1-42F0-906C-E3ED94E213E5}" type="presOf" srcId="{4089BC8A-9A6F-45F9-A679-2A77BBF936D1}" destId="{0D81BD77-B288-4DF3-B51F-ACB80356FFF2}" srcOrd="0" destOrd="0" presId="urn:microsoft.com/office/officeart/2005/8/layout/bList2"/>
    <dgm:cxn modelId="{D1192234-6C03-48F5-A112-D35572C32CEA}" type="presOf" srcId="{AC377F9E-833B-48E0-AFAB-9CC472879351}" destId="{B547AA87-8CD3-464C-B12A-3EFA47B7AB3F}" srcOrd="0" destOrd="0" presId="urn:microsoft.com/office/officeart/2005/8/layout/bList2"/>
    <dgm:cxn modelId="{9D7B2136-1505-4B20-9313-B4155BB6A98F}" type="presOf" srcId="{B53C50D1-76BE-48BE-B92F-C8FA906ADD7E}" destId="{D95A44D1-4F6A-4D5A-A9DB-9D6BE2D238EC}" srcOrd="0" destOrd="3" presId="urn:microsoft.com/office/officeart/2005/8/layout/bList2"/>
    <dgm:cxn modelId="{F04AC03A-2E29-40A6-BC46-92BE5845DB2E}" type="presOf" srcId="{E0479891-B376-41A0-A83F-94688702324B}" destId="{E5C7A298-EDB5-49A9-A458-168F96E65636}" srcOrd="0" destOrd="4" presId="urn:microsoft.com/office/officeart/2005/8/layout/bList2"/>
    <dgm:cxn modelId="{2812BB64-7C42-4845-A7DA-34C6FE3AFEA9}" type="presOf" srcId="{425D7849-6768-456C-8617-4FE026BE7246}" destId="{E5C7A298-EDB5-49A9-A458-168F96E65636}" srcOrd="0" destOrd="2" presId="urn:microsoft.com/office/officeart/2005/8/layout/bList2"/>
    <dgm:cxn modelId="{05374F47-4861-4540-A3A0-7AA0E7B61A80}" type="presOf" srcId="{D5202EFB-D749-41A8-9474-DB9F72BCD3C1}" destId="{2C297AE8-E093-4853-8A76-E5C8DEC769EE}" srcOrd="0" destOrd="2" presId="urn:microsoft.com/office/officeart/2005/8/layout/bList2"/>
    <dgm:cxn modelId="{0DF18C6B-DCA3-401F-8C93-CAF6D5F41E81}" type="presOf" srcId="{3D1E4656-A57D-4631-A502-92AFE5128B03}" destId="{D95A44D1-4F6A-4D5A-A9DB-9D6BE2D238EC}" srcOrd="0" destOrd="1" presId="urn:microsoft.com/office/officeart/2005/8/layout/bList2"/>
    <dgm:cxn modelId="{48420570-2F4E-4A47-B85B-494A4609937B}" type="presOf" srcId="{8EE9F1CE-5828-4C26-8BCA-8AC826BA5F42}" destId="{A6B193F9-5BB4-484C-85FB-DB09A80C9A56}" srcOrd="1" destOrd="0" presId="urn:microsoft.com/office/officeart/2005/8/layout/bList2"/>
    <dgm:cxn modelId="{EAB7C951-DCEC-478E-8EFF-E06EEB670D65}" type="presOf" srcId="{FD6716E6-2F6C-4243-8D55-458EDE2507CD}" destId="{E5C7A298-EDB5-49A9-A458-168F96E65636}" srcOrd="0" destOrd="1" presId="urn:microsoft.com/office/officeart/2005/8/layout/bList2"/>
    <dgm:cxn modelId="{A8980D74-0188-42E1-9B52-EADB19535250}" type="presOf" srcId="{020B97C2-3889-41DF-B8D4-4C2AA8974F14}" destId="{E5C7A298-EDB5-49A9-A458-168F96E65636}" srcOrd="0" destOrd="0" presId="urn:microsoft.com/office/officeart/2005/8/layout/bList2"/>
    <dgm:cxn modelId="{71945578-B1D5-4F82-8F43-B208334E4D89}" type="presOf" srcId="{8745EAFE-6700-4CAE-BE64-9ECA1F756368}" destId="{2C297AE8-E093-4853-8A76-E5C8DEC769EE}" srcOrd="0" destOrd="1"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1F3BC07C-7D12-4A63-8C14-5DF5BDFC0751}" type="presOf" srcId="{8FF46652-417E-4E66-881C-288C82E34555}" destId="{2C297AE8-E093-4853-8A76-E5C8DEC769EE}" srcOrd="0" destOrd="3" presId="urn:microsoft.com/office/officeart/2005/8/layout/bList2"/>
    <dgm:cxn modelId="{3BD3CF7D-EBE3-4F28-8849-7485F0AFF290}" srcId="{4089BC8A-9A6F-45F9-A679-2A77BBF936D1}" destId="{CD90E7EE-EEB2-4B4A-B9EC-5CFA7DE17CE7}" srcOrd="2" destOrd="0" parTransId="{48A3539B-1FF0-4471-BD44-906F617C5679}" sibTransId="{5D2C5720-83B8-4D8E-8403-17B7320F4C36}"/>
    <dgm:cxn modelId="{FE067F85-755D-4A47-97E6-E2070E32FB23}" type="presOf" srcId="{8EE9F1CE-5828-4C26-8BCA-8AC826BA5F42}" destId="{E6CBBF40-18D3-407B-BF6C-A69FB5AD7506}" srcOrd="0" destOrd="0" presId="urn:microsoft.com/office/officeart/2005/8/layout/bList2"/>
    <dgm:cxn modelId="{FEF66D8A-64F6-4D9B-A72F-56F543E113B9}" srcId="{96ACF7C7-CEAB-4DAE-985A-2391699F1B2B}" destId="{FD6716E6-2F6C-4243-8D55-458EDE2507CD}" srcOrd="1" destOrd="0" parTransId="{AD436045-68F2-4BAF-9652-80D04BDC0346}" sibTransId="{51A6EE79-8A04-480C-A1C3-EB8EBF5C8654}"/>
    <dgm:cxn modelId="{24315093-CA3A-427A-8533-D7B01A32BCC8}" srcId="{4089BC8A-9A6F-45F9-A679-2A77BBF936D1}" destId="{B53C50D1-76BE-48BE-B92F-C8FA906ADD7E}" srcOrd="3" destOrd="0" parTransId="{678BC17B-5728-46A4-85C8-7386ECFC04CA}" sibTransId="{E135165B-C883-4A76-A4CA-ECA44B1A1B8A}"/>
    <dgm:cxn modelId="{25AF0DA5-41AD-4323-8D13-01F3D5D71C91}" srcId="{4089BC8A-9A6F-45F9-A679-2A77BBF936D1}" destId="{3D1E4656-A57D-4631-A502-92AFE5128B03}" srcOrd="1" destOrd="0" parTransId="{D22F0DBA-7519-49D1-A4DD-B26DDF71DB25}" sibTransId="{B71EC3AD-EFB8-4520-B608-EFFFC984DD61}"/>
    <dgm:cxn modelId="{51FB55A6-A64C-4F1B-B36A-BCBCF2B4A648}" srcId="{4089BC8A-9A6F-45F9-A679-2A77BBF936D1}" destId="{498E38EE-092E-40A1-8821-52450917EA3D}" srcOrd="0" destOrd="0" parTransId="{A2F2FCDA-E8CD-44F9-A333-6A6CA9586431}" sibTransId="{B67EB21E-1F19-4DFB-9EBB-C0342EBB3E84}"/>
    <dgm:cxn modelId="{020BFCB4-E6D3-48B5-94F3-9DEA4950614E}" type="presOf" srcId="{3FB4AE3E-E952-44BA-B42A-618881F6D8E7}" destId="{2C297AE8-E093-4853-8A76-E5C8DEC769EE}" srcOrd="0" destOrd="4" presId="urn:microsoft.com/office/officeart/2005/8/layout/bList2"/>
    <dgm:cxn modelId="{514BACB7-50A4-4860-8822-8F409D4EDDB1}" srcId="{8EE9F1CE-5828-4C26-8BCA-8AC826BA5F42}" destId="{8FF46652-417E-4E66-881C-288C82E34555}" srcOrd="3" destOrd="0" parTransId="{828914A7-AA94-41C2-82A3-AC6E38D7910E}" sibTransId="{62149808-BDCD-41FB-AA51-366A4B7E60CA}"/>
    <dgm:cxn modelId="{FFEE40C5-C16E-40DC-9219-0C41D2A70E2C}" type="presOf" srcId="{E146141B-538D-412F-98BC-67D04ADE738E}" destId="{493360E5-1912-45A2-8008-A50C44F50CAB}" srcOrd="0" destOrd="0" presId="urn:microsoft.com/office/officeart/2005/8/layout/bList2"/>
    <dgm:cxn modelId="{A11CE3C5-6266-4693-A014-0D9AB6A09A3E}" type="presOf" srcId="{CD90E7EE-EEB2-4B4A-B9EC-5CFA7DE17CE7}" destId="{D95A44D1-4F6A-4D5A-A9DB-9D6BE2D238EC}" srcOrd="0" destOrd="2" presId="urn:microsoft.com/office/officeart/2005/8/layout/bList2"/>
    <dgm:cxn modelId="{DB18D7C7-9645-4027-BAF1-FC4A0EA5D22F}" srcId="{8EE9F1CE-5828-4C26-8BCA-8AC826BA5F42}" destId="{8745EAFE-6700-4CAE-BE64-9ECA1F756368}" srcOrd="1" destOrd="0" parTransId="{3B2E4BDB-A021-40E7-843C-7D98C2AB4A7E}" sibTransId="{3033A3B2-7B8F-472F-9EA6-C270E41BE3F8}"/>
    <dgm:cxn modelId="{F5EA67DB-A19C-4C73-88F0-C075FA41D627}" srcId="{96ACF7C7-CEAB-4DAE-985A-2391699F1B2B}" destId="{425D7849-6768-456C-8617-4FE026BE7246}" srcOrd="2" destOrd="0" parTransId="{9D775E21-103E-455B-B46F-0AB92951ADF5}" sibTransId="{F8CEB623-5B90-49A0-9594-DE346E510BA8}"/>
    <dgm:cxn modelId="{59F560DE-08D9-4980-81EE-56B439FF2170}" type="presOf" srcId="{981D6164-F87C-4B23-82DE-3D40674F742B}" destId="{E5C7A298-EDB5-49A9-A458-168F96E65636}" srcOrd="0" destOrd="3" presId="urn:microsoft.com/office/officeart/2005/8/layout/bList2"/>
    <dgm:cxn modelId="{597227ED-9DF8-463B-B0F8-FAF00A06429D}" srcId="{8EE9F1CE-5828-4C26-8BCA-8AC826BA5F42}" destId="{3FB4AE3E-E952-44BA-B42A-618881F6D8E7}" srcOrd="4" destOrd="0" parTransId="{55BB5FE3-CA19-4313-BDFE-CDF3A8B341A3}" sibTransId="{059E6957-A342-4EFA-BB5F-AB0686ED8F3C}"/>
    <dgm:cxn modelId="{B85D67F3-C590-434E-BE14-42D93E6CA52C}" type="presOf" srcId="{BD82C387-207F-4946-96DD-5DA5EB4C494B}" destId="{2C297AE8-E093-4853-8A76-E5C8DEC769EE}" srcOrd="0" destOrd="0" presId="urn:microsoft.com/office/officeart/2005/8/layout/bList2"/>
    <dgm:cxn modelId="{AEBA60F4-3DF2-437C-BFB7-45141B037924}" type="presOf" srcId="{5AF5EDB0-1A47-4C46-BA6F-771FB4EE55ED}" destId="{91DEC9F4-57DD-4363-A42E-23A124802EEC}" srcOrd="0" destOrd="0" presId="urn:microsoft.com/office/officeart/2005/8/layout/bList2"/>
    <dgm:cxn modelId="{E7CF04F6-9D1A-4317-A23E-B21C7B110B15}" srcId="{8EE9F1CE-5828-4C26-8BCA-8AC826BA5F42}" destId="{D5202EFB-D749-41A8-9474-DB9F72BCD3C1}" srcOrd="2" destOrd="0" parTransId="{40BFEC1E-5CA5-4F57-BF47-DB1B18D6309E}" sibTransId="{63163359-244D-41AE-AA53-DF4A1B60D62F}"/>
    <dgm:cxn modelId="{5F0EADF6-5ACE-4CE0-A6B3-FC2070821987}" srcId="{96ACF7C7-CEAB-4DAE-985A-2391699F1B2B}" destId="{020B97C2-3889-41DF-B8D4-4C2AA8974F14}" srcOrd="0" destOrd="0" parTransId="{438551A5-30E5-4E6E-8493-EB6013A1BE3F}" sibTransId="{0AACCED9-C3AD-465D-B016-7A97D9E6D2FD}"/>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8EE9F1CE-5828-4C26-8BCA-8AC826BA5F42}">
      <dgm:prSet/>
      <dgm:spPr/>
      <dgm:t>
        <a:bodyPr/>
        <a:lstStyle/>
        <a:p>
          <a:r>
            <a:rPr lang="en-AU" dirty="0"/>
            <a:t>OCE and Supervisors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3FB4AE3E-E952-44BA-B42A-618881F6D8E7}">
      <dgm:prSet/>
      <dgm:spPr/>
      <dgm:t>
        <a:bodyPr/>
        <a:lstStyle/>
        <a:p>
          <a:endParaRPr lang="en-AU" sz="1300"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498E38EE-092E-40A1-8821-52450917EA3D}">
      <dgm:prSet custT="1"/>
      <dgm:spPr/>
      <dgm:t>
        <a:bodyPr/>
        <a:lstStyle/>
        <a:p>
          <a:r>
            <a:rPr lang="en-AU" sz="1400" dirty="0"/>
            <a:t>Establish effective controls for parking light vehicles.</a:t>
          </a:r>
        </a:p>
      </dgm:t>
    </dgm:pt>
    <dgm:pt modelId="{A2F2FCDA-E8CD-44F9-A333-6A6CA9586431}" type="parTrans" cxnId="{51FB55A6-A64C-4F1B-B36A-BCBCF2B4A648}">
      <dgm:prSet/>
      <dgm:spPr/>
      <dgm:t>
        <a:bodyPr/>
        <a:lstStyle/>
        <a:p>
          <a:endParaRPr lang="en-AU"/>
        </a:p>
      </dgm:t>
    </dgm:pt>
    <dgm:pt modelId="{B67EB21E-1F19-4DFB-9EBB-C0342EBB3E84}" type="sibTrans" cxnId="{51FB55A6-A64C-4F1B-B36A-BCBCF2B4A648}">
      <dgm:prSet/>
      <dgm:spPr/>
      <dgm:t>
        <a:bodyPr/>
        <a:lstStyle/>
        <a:p>
          <a:endParaRPr lang="en-AU"/>
        </a:p>
      </dgm:t>
    </dgm:pt>
    <dgm:pt modelId="{8FF46652-417E-4E66-881C-288C82E34555}">
      <dgm:prSet/>
      <dgm:spPr/>
      <dgm:t>
        <a:bodyPr/>
        <a:lstStyle/>
        <a:p>
          <a:endParaRPr lang="en-AU" sz="1300" dirty="0"/>
        </a:p>
      </dgm:t>
    </dgm:pt>
    <dgm:pt modelId="{828914A7-AA94-41C2-82A3-AC6E38D7910E}" type="parTrans" cxnId="{514BACB7-50A4-4860-8822-8F409D4EDDB1}">
      <dgm:prSet/>
      <dgm:spPr/>
      <dgm:t>
        <a:bodyPr/>
        <a:lstStyle/>
        <a:p>
          <a:endParaRPr lang="en-AU"/>
        </a:p>
      </dgm:t>
    </dgm:pt>
    <dgm:pt modelId="{62149808-BDCD-41FB-AA51-366A4B7E60CA}" type="sibTrans" cxnId="{514BACB7-50A4-4860-8822-8F409D4EDDB1}">
      <dgm:prSet/>
      <dgm:spPr/>
      <dgm:t>
        <a:bodyPr/>
        <a:lstStyle/>
        <a:p>
          <a:endParaRPr lang="en-AU"/>
        </a:p>
      </dgm:t>
    </dgm:pt>
    <dgm:pt modelId="{CB2A40DC-3404-4685-ABC5-C7CCC6D05990}">
      <dgm:prSet custT="1"/>
      <dgm:spPr/>
      <dgm:t>
        <a:bodyPr/>
        <a:lstStyle/>
        <a:p>
          <a:r>
            <a:rPr lang="en-AU" sz="1400" dirty="0"/>
            <a:t>Regularly audit CMW compliance with park up locations in and around draglines and other moving equipment. </a:t>
          </a:r>
        </a:p>
      </dgm:t>
    </dgm:pt>
    <dgm:pt modelId="{54DF02D1-0659-4BE0-AE1C-F10055F1F2CF}" type="parTrans" cxnId="{7EE90313-7D73-4D48-82D8-BFF64753A694}">
      <dgm:prSet/>
      <dgm:spPr/>
      <dgm:t>
        <a:bodyPr/>
        <a:lstStyle/>
        <a:p>
          <a:endParaRPr lang="en-AU"/>
        </a:p>
      </dgm:t>
    </dgm:pt>
    <dgm:pt modelId="{7F71CF01-6127-4F5F-9B37-1AFA4758E284}" type="sibTrans" cxnId="{7EE90313-7D73-4D48-82D8-BFF64753A694}">
      <dgm:prSet/>
      <dgm:spPr/>
      <dgm:t>
        <a:bodyPr/>
        <a:lstStyle/>
        <a:p>
          <a:endParaRPr lang="en-AU"/>
        </a:p>
      </dgm:t>
    </dgm:pt>
    <dgm:pt modelId="{DB1F007B-B364-4386-ACE7-2B94858BEA60}">
      <dgm:prSet custT="1"/>
      <dgm:spPr/>
      <dgm:t>
        <a:bodyPr/>
        <a:lstStyle/>
        <a:p>
          <a:r>
            <a:rPr lang="en-AU" sz="1400" dirty="0"/>
            <a:t>Take corrective action if the SHMS risk control measures are identified as not being effectively applied by the CMW.</a:t>
          </a:r>
        </a:p>
      </dgm:t>
    </dgm:pt>
    <dgm:pt modelId="{55919172-E0E0-440F-83FD-545417B4B4AD}" type="parTrans" cxnId="{BFDFA8E8-B73D-486B-9F4A-4456489313EA}">
      <dgm:prSet/>
      <dgm:spPr/>
      <dgm:t>
        <a:bodyPr/>
        <a:lstStyle/>
        <a:p>
          <a:endParaRPr lang="en-AU"/>
        </a:p>
      </dgm:t>
    </dgm:pt>
    <dgm:pt modelId="{83E8D316-F1D0-419B-A98A-27E072E6B69F}" type="sibTrans" cxnId="{BFDFA8E8-B73D-486B-9F4A-4456489313EA}">
      <dgm:prSet/>
      <dgm:spPr/>
      <dgm:t>
        <a:bodyPr/>
        <a:lstStyle/>
        <a:p>
          <a:endParaRPr lang="en-AU"/>
        </a:p>
      </dgm:t>
    </dgm:pt>
    <dgm:pt modelId="{251C16E6-0F16-4140-B659-C4880C1B457C}">
      <dgm:prSet/>
      <dgm:spPr/>
      <dgm:t>
        <a:bodyPr/>
        <a:lstStyle/>
        <a:p>
          <a:endParaRPr lang="en-AU" sz="1300" dirty="0"/>
        </a:p>
      </dgm:t>
    </dgm:pt>
    <dgm:pt modelId="{14C4C11C-9FF8-47C8-BFE0-7FF971296342}" type="parTrans" cxnId="{21FD48D3-7016-4B8D-9A39-838CF7E0B036}">
      <dgm:prSet/>
      <dgm:spPr/>
      <dgm:t>
        <a:bodyPr/>
        <a:lstStyle/>
        <a:p>
          <a:endParaRPr lang="en-AU"/>
        </a:p>
      </dgm:t>
    </dgm:pt>
    <dgm:pt modelId="{A7CB1704-3FE3-408D-A6C2-2801D302843F}" type="sibTrans" cxnId="{21FD48D3-7016-4B8D-9A39-838CF7E0B036}">
      <dgm:prSet/>
      <dgm:spPr/>
      <dgm:t>
        <a:bodyPr/>
        <a:lstStyle/>
        <a:p>
          <a:endParaRPr lang="en-AU"/>
        </a:p>
      </dgm:t>
    </dgm:pt>
    <dgm:pt modelId="{3D1E4656-A57D-4631-A502-92AFE5128B03}">
      <dgm:prSet custT="1"/>
      <dgm:spPr/>
      <dgm:t>
        <a:bodyPr/>
        <a:lstStyle/>
        <a:p>
          <a:r>
            <a:rPr lang="en-AU" sz="1400" dirty="0"/>
            <a:t>Ensure the mines SHMS provides monitoring for effective application of risk control measures</a:t>
          </a:r>
        </a:p>
      </dgm:t>
    </dgm:pt>
    <dgm:pt modelId="{D22F0DBA-7519-49D1-A4DD-B26DDF71DB25}" type="parTrans" cxnId="{25AF0DA5-41AD-4323-8D13-01F3D5D71C91}">
      <dgm:prSet/>
      <dgm:spPr/>
      <dgm:t>
        <a:bodyPr/>
        <a:lstStyle/>
        <a:p>
          <a:endParaRPr lang="en-AU"/>
        </a:p>
      </dgm:t>
    </dgm:pt>
    <dgm:pt modelId="{B71EC3AD-EFB8-4520-B608-EFFFC984DD61}" type="sibTrans" cxnId="{25AF0DA5-41AD-4323-8D13-01F3D5D71C91}">
      <dgm:prSet/>
      <dgm:spPr/>
      <dgm:t>
        <a:bodyPr/>
        <a:lstStyle/>
        <a:p>
          <a:endParaRPr lang="en-AU"/>
        </a:p>
      </dgm:t>
    </dgm:pt>
    <dgm:pt modelId="{B53C50D1-76BE-48BE-B92F-C8FA906ADD7E}">
      <dgm:prSet custT="1"/>
      <dgm:spPr/>
      <dgm:t>
        <a:bodyPr/>
        <a:lstStyle/>
        <a:p>
          <a:endParaRPr lang="en-AU" sz="1400" dirty="0"/>
        </a:p>
      </dgm:t>
    </dgm:pt>
    <dgm:pt modelId="{678BC17B-5728-46A4-85C8-7386ECFC04CA}" type="parTrans" cxnId="{24315093-CA3A-427A-8533-D7B01A32BCC8}">
      <dgm:prSet/>
      <dgm:spPr/>
      <dgm:t>
        <a:bodyPr/>
        <a:lstStyle/>
        <a:p>
          <a:endParaRPr lang="en-AU"/>
        </a:p>
      </dgm:t>
    </dgm:pt>
    <dgm:pt modelId="{E135165B-C883-4A76-A4CA-ECA44B1A1B8A}" type="sibTrans" cxnId="{24315093-CA3A-427A-8533-D7B01A32BCC8}">
      <dgm:prSet/>
      <dgm:spPr/>
      <dgm:t>
        <a:bodyPr/>
        <a:lstStyle/>
        <a:p>
          <a:endParaRPr lang="en-AU"/>
        </a:p>
      </dgm:t>
    </dgm:pt>
    <dgm:pt modelId="{A5747B24-B3A1-41F4-8D7A-96F23CB2369E}">
      <dgm:prSet custT="1"/>
      <dgm:spPr/>
      <dgm:t>
        <a:bodyPr/>
        <a:lstStyle/>
        <a:p>
          <a:r>
            <a:rPr lang="en-AU" sz="1400" dirty="0"/>
            <a:t>Park vehicles in the designated parking area  and use positive communication with operators to ensure your and your vehicle location is known at all times when operating in and around equipment</a:t>
          </a:r>
        </a:p>
      </dgm:t>
    </dgm:pt>
    <dgm:pt modelId="{3F957DDF-3D83-4A85-8B55-B4EE344EC25D}" type="parTrans" cxnId="{2896C2D6-826B-48D9-AE63-F5A23952C3D6}">
      <dgm:prSet/>
      <dgm:spPr/>
      <dgm:t>
        <a:bodyPr/>
        <a:lstStyle/>
        <a:p>
          <a:endParaRPr lang="en-AU"/>
        </a:p>
      </dgm:t>
    </dgm:pt>
    <dgm:pt modelId="{9FF09584-A451-49DF-B57B-1F06BBE48CCB}" type="sibTrans" cxnId="{2896C2D6-826B-48D9-AE63-F5A23952C3D6}">
      <dgm:prSet/>
      <dgm:spPr/>
      <dgm:t>
        <a:bodyPr/>
        <a:lstStyle/>
        <a:p>
          <a:endParaRPr lang="en-AU"/>
        </a:p>
      </dgm:t>
    </dgm:pt>
    <dgm:pt modelId="{C76ECC7A-A516-4BFD-A69B-D36576AD05CC}">
      <dgm:prSet custT="1"/>
      <dgm:spPr/>
      <dgm:t>
        <a:bodyPr/>
        <a:lstStyle/>
        <a:p>
          <a:r>
            <a:rPr lang="en-AU" sz="1400" dirty="0"/>
            <a:t>The mine procedures and work instructions have the risk controls to save you from getting injured.  </a:t>
          </a:r>
        </a:p>
      </dgm:t>
    </dgm:pt>
    <dgm:pt modelId="{F3BCFBA4-5FD3-4255-8D28-9DC55F1DE683}" type="parTrans" cxnId="{D6FC0FD2-9312-45EF-97A1-396D110EE877}">
      <dgm:prSet/>
      <dgm:spPr/>
      <dgm:t>
        <a:bodyPr/>
        <a:lstStyle/>
        <a:p>
          <a:endParaRPr lang="en-AU"/>
        </a:p>
      </dgm:t>
    </dgm:pt>
    <dgm:pt modelId="{3805F635-A957-4C1A-9FD5-E52CF8553E9C}" type="sibTrans" cxnId="{D6FC0FD2-9312-45EF-97A1-396D110EE877}">
      <dgm:prSet/>
      <dgm:spPr/>
      <dgm:t>
        <a:bodyPr/>
        <a:lstStyle/>
        <a:p>
          <a:endParaRPr lang="en-AU"/>
        </a:p>
      </dgm:t>
    </dgm:pt>
    <dgm:pt modelId="{A8DCF4B6-91DF-4E24-9D54-F40DDA2D3DD4}">
      <dgm:prSet custT="1"/>
      <dgm:spPr/>
      <dgm:t>
        <a:bodyPr/>
        <a:lstStyle/>
        <a:p>
          <a:r>
            <a:rPr lang="en-AU" sz="1400" dirty="0">
              <a:solidFill>
                <a:schemeClr val="tx1"/>
              </a:solidFill>
            </a:rPr>
            <a:t>Ensure that you are aware of, understand, and comply with park up site procedures relevant to your task.</a:t>
          </a:r>
        </a:p>
      </dgm:t>
    </dgm:pt>
    <dgm:pt modelId="{178D1C89-D06C-4E2C-A4ED-0580AF48FDE5}" type="parTrans" cxnId="{EDFF2AA3-AD7B-4491-8CB0-904BCBA90616}">
      <dgm:prSet/>
      <dgm:spPr/>
      <dgm:t>
        <a:bodyPr/>
        <a:lstStyle/>
        <a:p>
          <a:endParaRPr lang="en-AU"/>
        </a:p>
      </dgm:t>
    </dgm:pt>
    <dgm:pt modelId="{C34EA5EC-2F91-404F-BC60-8AA452AD462C}" type="sibTrans" cxnId="{EDFF2AA3-AD7B-4491-8CB0-904BCBA90616}">
      <dgm:prSet/>
      <dgm:spPr/>
      <dgm:t>
        <a:bodyPr/>
        <a:lstStyle/>
        <a:p>
          <a:endParaRPr lang="en-AU"/>
        </a:p>
      </dgm:t>
    </dgm:pt>
    <dgm:pt modelId="{32866A5E-4336-4771-84F0-0A5260A3A326}">
      <dgm:prSet custT="1"/>
      <dgm:spPr/>
      <dgm:t>
        <a:bodyPr/>
        <a:lstStyle/>
        <a:p>
          <a:r>
            <a:rPr lang="en-AU" sz="1400" dirty="0"/>
            <a:t>Ensure the mines SHMS provides for corrective action to be taken when the SHMS risk control measures are identified as not being effectively applied.</a:t>
          </a:r>
        </a:p>
      </dgm:t>
    </dgm:pt>
    <dgm:pt modelId="{E002C856-E8F4-4B76-BC52-653E3E754FAF}" type="parTrans" cxnId="{29F5D39E-D225-4545-A2C7-60B729C9A228}">
      <dgm:prSet/>
      <dgm:spPr/>
      <dgm:t>
        <a:bodyPr/>
        <a:lstStyle/>
        <a:p>
          <a:endParaRPr lang="en-AU"/>
        </a:p>
      </dgm:t>
    </dgm:pt>
    <dgm:pt modelId="{A96CD7A4-0ED4-40CA-9E79-CA094035E7F4}" type="sibTrans" cxnId="{29F5D39E-D225-4545-A2C7-60B729C9A228}">
      <dgm:prSet/>
      <dgm:spPr/>
      <dgm:t>
        <a:bodyPr/>
        <a:lstStyle/>
        <a:p>
          <a:endParaRPr lang="en-AU"/>
        </a:p>
      </dgm:t>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custScaleY="152851" custLinFactNeighborX="1663" custLinFactNeighborY="-1114">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custLinFactNeighborX="-232" custLinFactNeighborY="33982"/>
      <dgm:spPr/>
    </dgm:pt>
    <dgm:pt modelId="{B920F3C8-EB6E-42BA-9256-091266C38A4F}" type="pres">
      <dgm:prSet presAssocID="{4089BC8A-9A6F-45F9-A679-2A77BBF936D1}" presName="adorn" presStyleLbl="fgAccFollowNode1" presStyleIdx="0" presStyleCnt="3" custLinFactNeighborX="-13619" custLinFactNeighborY="729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custScaleY="143407" custLinFactNeighborX="-864" custLinFactNeighborY="-4667">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custLinFactNeighborX="-864" custLinFactNeighborY="39231"/>
      <dgm:spPr/>
    </dgm:pt>
    <dgm:pt modelId="{A4A56FE1-5795-4BF5-90D2-227415A07AB9}" type="pres">
      <dgm:prSet presAssocID="{8EE9F1CE-5828-4C26-8BCA-8AC826BA5F42}" presName="adorn" presStyleLbl="fgAccFollowNode1" presStyleIdx="1" presStyleCnt="3" custLinFactNeighborX="-20687" custLinFactNeighborY="487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custScaleX="101891" custScaleY="143065" custLinFactNeighborX="-2055" custLinFactNeighborY="-5054">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custLinFactNeighborX="-3734" custLinFactNeighborY="34149"/>
      <dgm:spPr/>
    </dgm:pt>
    <dgm:pt modelId="{BFED6A1C-E76F-4B08-AA25-534D27473E83}" type="pres">
      <dgm:prSet presAssocID="{96ACF7C7-CEAB-4DAE-985A-2391699F1B2B}" presName="adorn" presStyleLbl="fgAccFollowNode1" presStyleIdx="2" presStyleCnt="3" custLinFactNeighborX="-29575" custLinFactNeighborY="85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5459260F-2A63-4043-A078-AAD01E055F6A}" type="presOf" srcId="{4089BC8A-9A6F-45F9-A679-2A77BBF936D1}" destId="{DFC1BCCB-4436-4820-B68B-9BEF2EC8538C}" srcOrd="1" destOrd="0" presId="urn:microsoft.com/office/officeart/2005/8/layout/bList2"/>
    <dgm:cxn modelId="{7EE90313-7D73-4D48-82D8-BFF64753A694}" srcId="{8EE9F1CE-5828-4C26-8BCA-8AC826BA5F42}" destId="{CB2A40DC-3404-4685-ABC5-C7CCC6D05990}" srcOrd="0" destOrd="0" parTransId="{54DF02D1-0659-4BE0-AE1C-F10055F1F2CF}" sibTransId="{7F71CF01-6127-4F5F-9B37-1AFA4758E284}"/>
    <dgm:cxn modelId="{AECEEC14-0801-447B-B603-C1BDAAE47E53}" type="presOf" srcId="{96ACF7C7-CEAB-4DAE-985A-2391699F1B2B}" destId="{01DE0CCE-AD28-4C57-B43E-7F4F6558A12A}" srcOrd="1" destOrd="0" presId="urn:microsoft.com/office/officeart/2005/8/layout/bList2"/>
    <dgm:cxn modelId="{49E97F16-D043-48C0-94A1-E5BBC2C5BA05}" type="presOf" srcId="{498E38EE-092E-40A1-8821-52450917EA3D}" destId="{D95A44D1-4F6A-4D5A-A9DB-9D6BE2D238EC}" srcOrd="0" destOrd="0" presId="urn:microsoft.com/office/officeart/2005/8/layout/bList2"/>
    <dgm:cxn modelId="{F5D1B21C-A1B0-4A15-9530-F892AC651FB3}" type="presOf" srcId="{A5747B24-B3A1-41F4-8D7A-96F23CB2369E}" destId="{E5C7A298-EDB5-49A9-A458-168F96E65636}" srcOrd="0" destOrd="2" presId="urn:microsoft.com/office/officeart/2005/8/layout/bList2"/>
    <dgm:cxn modelId="{D465A022-BDB4-4C94-B77E-70C996C1B9FB}" type="presOf" srcId="{DB1F007B-B364-4386-ACE7-2B94858BEA60}" destId="{2C297AE8-E093-4853-8A76-E5C8DEC769EE}" srcOrd="0" destOrd="1" presId="urn:microsoft.com/office/officeart/2005/8/layout/bList2"/>
    <dgm:cxn modelId="{63DC0C26-07A9-4969-B7CF-427C055CE449}" type="presOf" srcId="{96ACF7C7-CEAB-4DAE-985A-2391699F1B2B}" destId="{798BDA79-C6AF-4986-B3F9-B9298C93A16C}" srcOrd="0" destOrd="0" presId="urn:microsoft.com/office/officeart/2005/8/layout/bList2"/>
    <dgm:cxn modelId="{363B392C-09A1-42F0-906C-E3ED94E213E5}" type="presOf" srcId="{4089BC8A-9A6F-45F9-A679-2A77BBF936D1}" destId="{0D81BD77-B288-4DF3-B51F-ACB80356FFF2}" srcOrd="0" destOrd="0" presId="urn:microsoft.com/office/officeart/2005/8/layout/bList2"/>
    <dgm:cxn modelId="{D1192234-6C03-48F5-A112-D35572C32CEA}" type="presOf" srcId="{AC377F9E-833B-48E0-AFAB-9CC472879351}" destId="{B547AA87-8CD3-464C-B12A-3EFA47B7AB3F}" srcOrd="0" destOrd="0" presId="urn:microsoft.com/office/officeart/2005/8/layout/bList2"/>
    <dgm:cxn modelId="{9D7B2136-1505-4B20-9313-B4155BB6A98F}" type="presOf" srcId="{B53C50D1-76BE-48BE-B92F-C8FA906ADD7E}" destId="{D95A44D1-4F6A-4D5A-A9DB-9D6BE2D238EC}" srcOrd="0" destOrd="3" presId="urn:microsoft.com/office/officeart/2005/8/layout/bList2"/>
    <dgm:cxn modelId="{BF1F9364-67FF-4E0E-9755-C57760A484D9}" type="presOf" srcId="{251C16E6-0F16-4140-B659-C4880C1B457C}" destId="{2C297AE8-E093-4853-8A76-E5C8DEC769EE}" srcOrd="0" destOrd="2" presId="urn:microsoft.com/office/officeart/2005/8/layout/bList2"/>
    <dgm:cxn modelId="{2EE28249-1994-4741-A904-C814F315EE15}" type="presOf" srcId="{32866A5E-4336-4771-84F0-0A5260A3A326}" destId="{D95A44D1-4F6A-4D5A-A9DB-9D6BE2D238EC}" srcOrd="0" destOrd="2" presId="urn:microsoft.com/office/officeart/2005/8/layout/bList2"/>
    <dgm:cxn modelId="{0DF18C6B-DCA3-401F-8C93-CAF6D5F41E81}" type="presOf" srcId="{3D1E4656-A57D-4631-A502-92AFE5128B03}" destId="{D95A44D1-4F6A-4D5A-A9DB-9D6BE2D238EC}" srcOrd="0" destOrd="1" presId="urn:microsoft.com/office/officeart/2005/8/layout/bList2"/>
    <dgm:cxn modelId="{48420570-2F4E-4A47-B85B-494A4609937B}" type="presOf" srcId="{8EE9F1CE-5828-4C26-8BCA-8AC826BA5F42}" destId="{A6B193F9-5BB4-484C-85FB-DB09A80C9A56}" srcOrd="1" destOrd="0" presId="urn:microsoft.com/office/officeart/2005/8/layout/bList2"/>
    <dgm:cxn modelId="{0963E176-EDBE-466F-A647-D23ACDD7E545}" type="presOf" srcId="{A8DCF4B6-91DF-4E24-9D54-F40DDA2D3DD4}" destId="{E5C7A298-EDB5-49A9-A458-168F96E65636}" srcOrd="0" destOrd="0"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1F3BC07C-7D12-4A63-8C14-5DF5BDFC0751}" type="presOf" srcId="{8FF46652-417E-4E66-881C-288C82E34555}" destId="{2C297AE8-E093-4853-8A76-E5C8DEC769EE}" srcOrd="0" destOrd="3" presId="urn:microsoft.com/office/officeart/2005/8/layout/bList2"/>
    <dgm:cxn modelId="{FE067F85-755D-4A47-97E6-E2070E32FB23}" type="presOf" srcId="{8EE9F1CE-5828-4C26-8BCA-8AC826BA5F42}" destId="{E6CBBF40-18D3-407B-BF6C-A69FB5AD7506}" srcOrd="0" destOrd="0" presId="urn:microsoft.com/office/officeart/2005/8/layout/bList2"/>
    <dgm:cxn modelId="{FD1E4393-E842-42CC-85A0-D0E56407E9C2}" type="presOf" srcId="{C76ECC7A-A516-4BFD-A69B-D36576AD05CC}" destId="{E5C7A298-EDB5-49A9-A458-168F96E65636}" srcOrd="0" destOrd="1" presId="urn:microsoft.com/office/officeart/2005/8/layout/bList2"/>
    <dgm:cxn modelId="{24315093-CA3A-427A-8533-D7B01A32BCC8}" srcId="{4089BC8A-9A6F-45F9-A679-2A77BBF936D1}" destId="{B53C50D1-76BE-48BE-B92F-C8FA906ADD7E}" srcOrd="3" destOrd="0" parTransId="{678BC17B-5728-46A4-85C8-7386ECFC04CA}" sibTransId="{E135165B-C883-4A76-A4CA-ECA44B1A1B8A}"/>
    <dgm:cxn modelId="{4D13C493-7306-444A-B056-F341ECD47D53}" type="presOf" srcId="{CB2A40DC-3404-4685-ABC5-C7CCC6D05990}" destId="{2C297AE8-E093-4853-8A76-E5C8DEC769EE}" srcOrd="0" destOrd="0" presId="urn:microsoft.com/office/officeart/2005/8/layout/bList2"/>
    <dgm:cxn modelId="{29F5D39E-D225-4545-A2C7-60B729C9A228}" srcId="{4089BC8A-9A6F-45F9-A679-2A77BBF936D1}" destId="{32866A5E-4336-4771-84F0-0A5260A3A326}" srcOrd="2" destOrd="0" parTransId="{E002C856-E8F4-4B76-BC52-653E3E754FAF}" sibTransId="{A96CD7A4-0ED4-40CA-9E79-CA094035E7F4}"/>
    <dgm:cxn modelId="{EDFF2AA3-AD7B-4491-8CB0-904BCBA90616}" srcId="{96ACF7C7-CEAB-4DAE-985A-2391699F1B2B}" destId="{A8DCF4B6-91DF-4E24-9D54-F40DDA2D3DD4}" srcOrd="0" destOrd="0" parTransId="{178D1C89-D06C-4E2C-A4ED-0580AF48FDE5}" sibTransId="{C34EA5EC-2F91-404F-BC60-8AA452AD462C}"/>
    <dgm:cxn modelId="{25AF0DA5-41AD-4323-8D13-01F3D5D71C91}" srcId="{4089BC8A-9A6F-45F9-A679-2A77BBF936D1}" destId="{3D1E4656-A57D-4631-A502-92AFE5128B03}" srcOrd="1" destOrd="0" parTransId="{D22F0DBA-7519-49D1-A4DD-B26DDF71DB25}" sibTransId="{B71EC3AD-EFB8-4520-B608-EFFFC984DD61}"/>
    <dgm:cxn modelId="{51FB55A6-A64C-4F1B-B36A-BCBCF2B4A648}" srcId="{4089BC8A-9A6F-45F9-A679-2A77BBF936D1}" destId="{498E38EE-092E-40A1-8821-52450917EA3D}" srcOrd="0" destOrd="0" parTransId="{A2F2FCDA-E8CD-44F9-A333-6A6CA9586431}" sibTransId="{B67EB21E-1F19-4DFB-9EBB-C0342EBB3E84}"/>
    <dgm:cxn modelId="{020BFCB4-E6D3-48B5-94F3-9DEA4950614E}" type="presOf" srcId="{3FB4AE3E-E952-44BA-B42A-618881F6D8E7}" destId="{2C297AE8-E093-4853-8A76-E5C8DEC769EE}" srcOrd="0" destOrd="4" presId="urn:microsoft.com/office/officeart/2005/8/layout/bList2"/>
    <dgm:cxn modelId="{514BACB7-50A4-4860-8822-8F409D4EDDB1}" srcId="{8EE9F1CE-5828-4C26-8BCA-8AC826BA5F42}" destId="{8FF46652-417E-4E66-881C-288C82E34555}" srcOrd="3" destOrd="0" parTransId="{828914A7-AA94-41C2-82A3-AC6E38D7910E}" sibTransId="{62149808-BDCD-41FB-AA51-366A4B7E60CA}"/>
    <dgm:cxn modelId="{FFEE40C5-C16E-40DC-9219-0C41D2A70E2C}" type="presOf" srcId="{E146141B-538D-412F-98BC-67D04ADE738E}" destId="{493360E5-1912-45A2-8008-A50C44F50CAB}" srcOrd="0" destOrd="0" presId="urn:microsoft.com/office/officeart/2005/8/layout/bList2"/>
    <dgm:cxn modelId="{D6FC0FD2-9312-45EF-97A1-396D110EE877}" srcId="{96ACF7C7-CEAB-4DAE-985A-2391699F1B2B}" destId="{C76ECC7A-A516-4BFD-A69B-D36576AD05CC}" srcOrd="1" destOrd="0" parTransId="{F3BCFBA4-5FD3-4255-8D28-9DC55F1DE683}" sibTransId="{3805F635-A957-4C1A-9FD5-E52CF8553E9C}"/>
    <dgm:cxn modelId="{21FD48D3-7016-4B8D-9A39-838CF7E0B036}" srcId="{8EE9F1CE-5828-4C26-8BCA-8AC826BA5F42}" destId="{251C16E6-0F16-4140-B659-C4880C1B457C}" srcOrd="2" destOrd="0" parTransId="{14C4C11C-9FF8-47C8-BFE0-7FF971296342}" sibTransId="{A7CB1704-3FE3-408D-A6C2-2801D302843F}"/>
    <dgm:cxn modelId="{2896C2D6-826B-48D9-AE63-F5A23952C3D6}" srcId="{96ACF7C7-CEAB-4DAE-985A-2391699F1B2B}" destId="{A5747B24-B3A1-41F4-8D7A-96F23CB2369E}" srcOrd="2" destOrd="0" parTransId="{3F957DDF-3D83-4A85-8B55-B4EE344EC25D}" sibTransId="{9FF09584-A451-49DF-B57B-1F06BBE48CCB}"/>
    <dgm:cxn modelId="{BFDFA8E8-B73D-486B-9F4A-4456489313EA}" srcId="{8EE9F1CE-5828-4C26-8BCA-8AC826BA5F42}" destId="{DB1F007B-B364-4386-ACE7-2B94858BEA60}" srcOrd="1" destOrd="0" parTransId="{55919172-E0E0-440F-83FD-545417B4B4AD}" sibTransId="{83E8D316-F1D0-419B-A98A-27E072E6B69F}"/>
    <dgm:cxn modelId="{597227ED-9DF8-463B-B0F8-FAF00A06429D}" srcId="{8EE9F1CE-5828-4C26-8BCA-8AC826BA5F42}" destId="{3FB4AE3E-E952-44BA-B42A-618881F6D8E7}" srcOrd="4" destOrd="0" parTransId="{55BB5FE3-CA19-4313-BDFE-CDF3A8B341A3}" sibTransId="{059E6957-A342-4EFA-BB5F-AB0686ED8F3C}"/>
    <dgm:cxn modelId="{AEBA60F4-3DF2-437C-BFB7-45141B037924}" type="presOf" srcId="{5AF5EDB0-1A47-4C46-BA6F-771FB4EE55ED}" destId="{91DEC9F4-57DD-4363-A42E-23A124802EEC}" srcOrd="0" destOrd="0" presId="urn:microsoft.com/office/officeart/2005/8/layout/bList2"/>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5E8D56-3378-4E32-B41D-29D9D1B7F124}"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9F2EBB66-A190-4615-9242-4FF910385D21}">
      <dgm:prSet/>
      <dgm:spPr/>
      <dgm:t>
        <a:bodyPr/>
        <a:lstStyle/>
        <a:p>
          <a:r>
            <a:rPr lang="en-AU" dirty="0"/>
            <a:t>Site Senior Executive</a:t>
          </a:r>
        </a:p>
      </dgm:t>
    </dgm:pt>
    <dgm:pt modelId="{B4F501B4-C439-4187-9657-5FB5D1E555E4}" type="parTrans" cxnId="{C91DDE61-39F5-42C7-BE76-29300B56B3CF}">
      <dgm:prSet/>
      <dgm:spPr/>
      <dgm:t>
        <a:bodyPr/>
        <a:lstStyle/>
        <a:p>
          <a:endParaRPr lang="en-AU"/>
        </a:p>
      </dgm:t>
    </dgm:pt>
    <dgm:pt modelId="{4EF18551-93A7-4142-AA78-517CA55AE2EC}" type="sibTrans" cxnId="{C91DDE61-39F5-42C7-BE76-29300B56B3CF}">
      <dgm:prSet/>
      <dgm:spPr/>
      <dgm:t>
        <a:bodyPr/>
        <a:lstStyle/>
        <a:p>
          <a:endParaRPr lang="en-AU"/>
        </a:p>
      </dgm:t>
    </dgm:pt>
    <dgm:pt modelId="{70DB044D-EFC1-49DD-BE7E-EA1D0ED9977C}">
      <dgm:prSet/>
      <dgm:spPr/>
      <dgm:t>
        <a:bodyPr/>
        <a:lstStyle/>
        <a:p>
          <a:r>
            <a:rPr lang="en-AU" dirty="0"/>
            <a:t>ERZC and maintenance supervisors</a:t>
          </a:r>
        </a:p>
      </dgm:t>
    </dgm:pt>
    <dgm:pt modelId="{0A430F64-7F98-40C1-8F09-F5107CC193EE}" type="parTrans" cxnId="{10D0430C-53E8-4424-94C9-B69E83E292AE}">
      <dgm:prSet/>
      <dgm:spPr/>
      <dgm:t>
        <a:bodyPr/>
        <a:lstStyle/>
        <a:p>
          <a:endParaRPr lang="en-AU"/>
        </a:p>
      </dgm:t>
    </dgm:pt>
    <dgm:pt modelId="{696D81D3-0A54-4205-95B1-700A492B47D4}" type="sibTrans" cxnId="{10D0430C-53E8-4424-94C9-B69E83E292AE}">
      <dgm:prSet/>
      <dgm:spPr/>
      <dgm:t>
        <a:bodyPr/>
        <a:lstStyle/>
        <a:p>
          <a:endParaRPr lang="en-AU"/>
        </a:p>
      </dgm:t>
    </dgm:pt>
    <dgm:pt modelId="{64F33C42-3E79-44F8-9B8F-6EB2450C5773}">
      <dgm:prSet/>
      <dgm:spPr/>
      <dgm:t>
        <a:bodyPr/>
        <a:lstStyle/>
        <a:p>
          <a:r>
            <a:rPr lang="en-AU" dirty="0"/>
            <a:t>Coal Mine Workers</a:t>
          </a:r>
        </a:p>
        <a:p>
          <a:endParaRPr lang="en-AU" dirty="0"/>
        </a:p>
      </dgm:t>
    </dgm:pt>
    <dgm:pt modelId="{E54759A1-34EB-4ED0-825A-00A358E709F9}" type="parTrans" cxnId="{6A4DCBEF-9826-4311-92FB-04103DE1DADE}">
      <dgm:prSet/>
      <dgm:spPr/>
      <dgm:t>
        <a:bodyPr/>
        <a:lstStyle/>
        <a:p>
          <a:endParaRPr lang="en-AU"/>
        </a:p>
      </dgm:t>
    </dgm:pt>
    <dgm:pt modelId="{D0F038B5-3CF1-4EB8-A48C-D22325819AAE}" type="sibTrans" cxnId="{6A4DCBEF-9826-4311-92FB-04103DE1DADE}">
      <dgm:prSet/>
      <dgm:spPr/>
      <dgm:t>
        <a:bodyPr/>
        <a:lstStyle/>
        <a:p>
          <a:endParaRPr lang="en-AU"/>
        </a:p>
      </dgm:t>
    </dgm:pt>
    <dgm:pt modelId="{85B4DFCD-29CE-4738-A81F-8F03B1E6A200}">
      <dgm:prSet custT="1"/>
      <dgm:spPr/>
      <dgm:t>
        <a:bodyPr/>
        <a:lstStyle/>
        <a:p>
          <a:r>
            <a:rPr lang="en-AU" sz="1400" kern="1200" dirty="0">
              <a:solidFill>
                <a:prstClr val="black">
                  <a:hueOff val="0"/>
                  <a:satOff val="0"/>
                  <a:lumOff val="0"/>
                  <a:alphaOff val="0"/>
                </a:prstClr>
              </a:solidFill>
              <a:latin typeface="Calibri" panose="020F0502020204030204"/>
              <a:ea typeface="+mn-ea"/>
              <a:cs typeface="+mn-cs"/>
            </a:rPr>
            <a:t>Ensure energy isolation devices are in a fit condition for use, have not been damaged or modified.</a:t>
          </a:r>
        </a:p>
      </dgm:t>
    </dgm:pt>
    <dgm:pt modelId="{63C207DA-7FB6-4F88-A28A-6541C812A6F3}" type="parTrans" cxnId="{ADC714DC-A85A-4A9B-B654-5C93E31C11BD}">
      <dgm:prSet/>
      <dgm:spPr/>
      <dgm:t>
        <a:bodyPr/>
        <a:lstStyle/>
        <a:p>
          <a:endParaRPr lang="en-AU"/>
        </a:p>
      </dgm:t>
    </dgm:pt>
    <dgm:pt modelId="{9DE664AF-C0ED-4EFD-8AE5-73F650CD52E9}" type="sibTrans" cxnId="{ADC714DC-A85A-4A9B-B654-5C93E31C11BD}">
      <dgm:prSet/>
      <dgm:spPr/>
      <dgm:t>
        <a:bodyPr/>
        <a:lstStyle/>
        <a:p>
          <a:endParaRPr lang="en-AU"/>
        </a:p>
      </dgm:t>
    </dgm:pt>
    <dgm:pt modelId="{430D5699-4431-4BE2-B034-807302CDE108}">
      <dgm:prSet/>
      <dgm:spPr/>
      <dgm:t>
        <a:bodyPr/>
        <a:lstStyle/>
        <a:p>
          <a:endParaRPr lang="en-AU" sz="1800" kern="1200" dirty="0"/>
        </a:p>
      </dgm:t>
    </dgm:pt>
    <dgm:pt modelId="{2BA992ED-123E-46C8-9D0B-FB727D27B7AD}" type="parTrans" cxnId="{AAEB5B38-BDCC-4440-8B2C-50BE70278B3C}">
      <dgm:prSet/>
      <dgm:spPr/>
      <dgm:t>
        <a:bodyPr/>
        <a:lstStyle/>
        <a:p>
          <a:endParaRPr lang="en-AU"/>
        </a:p>
      </dgm:t>
    </dgm:pt>
    <dgm:pt modelId="{D3CF6273-FCA3-4538-ADF7-9B02A32AAA35}" type="sibTrans" cxnId="{AAEB5B38-BDCC-4440-8B2C-50BE70278B3C}">
      <dgm:prSet/>
      <dgm:spPr/>
      <dgm:t>
        <a:bodyPr/>
        <a:lstStyle/>
        <a:p>
          <a:endParaRPr lang="en-AU"/>
        </a:p>
      </dgm:t>
    </dgm:pt>
    <dgm:pt modelId="{B95EEAC2-8FA1-4534-B353-0509AEBA909D}">
      <dgm:prSet custT="1"/>
      <dgm:spPr/>
      <dgm:t>
        <a:bodyPr/>
        <a:lstStyle/>
        <a:p>
          <a:endParaRPr lang="en-AU" sz="1400" kern="1200" dirty="0"/>
        </a:p>
      </dgm:t>
    </dgm:pt>
    <dgm:pt modelId="{73AB4A99-C28D-4C5A-8F3E-55A2675A68C1}" type="parTrans" cxnId="{8039B5B6-3B38-439C-9D87-22D7D4459496}">
      <dgm:prSet/>
      <dgm:spPr/>
      <dgm:t>
        <a:bodyPr/>
        <a:lstStyle/>
        <a:p>
          <a:endParaRPr lang="en-AU"/>
        </a:p>
      </dgm:t>
    </dgm:pt>
    <dgm:pt modelId="{ED7C173C-FD16-46F1-9F9C-1E84281B97C5}" type="sibTrans" cxnId="{8039B5B6-3B38-439C-9D87-22D7D4459496}">
      <dgm:prSet/>
      <dgm:spPr/>
      <dgm:t>
        <a:bodyPr/>
        <a:lstStyle/>
        <a:p>
          <a:endParaRPr lang="en-AU"/>
        </a:p>
      </dgm:t>
    </dgm:pt>
    <dgm:pt modelId="{0D153D77-BB8C-426D-B85E-78999BB408A3}">
      <dgm:prSet custT="1"/>
      <dgm:spPr/>
      <dgm:t>
        <a:bodyPr/>
        <a:lstStyle/>
        <a:p>
          <a:pPr>
            <a:buFont typeface="Arial" panose="020B0604020202020204" pitchFamily="34" charset="0"/>
            <a:buNone/>
          </a:pPr>
          <a:endParaRPr lang="en-AU" sz="1400" dirty="0">
            <a:solidFill>
              <a:schemeClr val="tx1"/>
            </a:solidFill>
          </a:endParaRPr>
        </a:p>
      </dgm:t>
    </dgm:pt>
    <dgm:pt modelId="{3600777B-4692-435D-AA77-16CB6A5ECD54}" type="parTrans" cxnId="{77959011-7C13-447B-86B3-295655893A55}">
      <dgm:prSet/>
      <dgm:spPr/>
      <dgm:t>
        <a:bodyPr/>
        <a:lstStyle/>
        <a:p>
          <a:endParaRPr lang="en-AU"/>
        </a:p>
      </dgm:t>
    </dgm:pt>
    <dgm:pt modelId="{E689BE78-7E4E-4B1A-8902-E8AC0C137D52}" type="sibTrans" cxnId="{77959011-7C13-447B-86B3-295655893A55}">
      <dgm:prSet/>
      <dgm:spPr/>
      <dgm:t>
        <a:bodyPr/>
        <a:lstStyle/>
        <a:p>
          <a:endParaRPr lang="en-AU"/>
        </a:p>
      </dgm:t>
    </dgm:pt>
    <dgm:pt modelId="{547FE3D8-D94E-4BFC-979C-07C39439B80E}">
      <dgm:prSet custT="1"/>
      <dgm:spPr/>
      <dgm:t>
        <a:bodyPr/>
        <a:lstStyle/>
        <a:p>
          <a:pPr>
            <a:buFont typeface="Arial" panose="020B0604020202020204" pitchFamily="34" charset="0"/>
            <a:buChar char="•"/>
          </a:pPr>
          <a:r>
            <a:rPr lang="en-AU" sz="1400" dirty="0">
              <a:solidFill>
                <a:schemeClr val="tx1"/>
              </a:solidFill>
            </a:rPr>
            <a:t>Ensure site procedures include a process that confirms the equipment used for isolation of energy is fit for purpose before it is used.</a:t>
          </a:r>
        </a:p>
      </dgm:t>
    </dgm:pt>
    <dgm:pt modelId="{DFC28A65-7817-4A82-9113-715B348AD535}" type="parTrans" cxnId="{698D6810-A546-4E8A-B9D4-E531FB2E745B}">
      <dgm:prSet/>
      <dgm:spPr/>
      <dgm:t>
        <a:bodyPr/>
        <a:lstStyle/>
        <a:p>
          <a:endParaRPr lang="en-AU"/>
        </a:p>
      </dgm:t>
    </dgm:pt>
    <dgm:pt modelId="{0F7DABF1-E744-406A-BBB4-D4FAAB0128B4}" type="sibTrans" cxnId="{698D6810-A546-4E8A-B9D4-E531FB2E745B}">
      <dgm:prSet/>
      <dgm:spPr/>
      <dgm:t>
        <a:bodyPr/>
        <a:lstStyle/>
        <a:p>
          <a:endParaRPr lang="en-AU"/>
        </a:p>
      </dgm:t>
    </dgm:pt>
    <dgm:pt modelId="{52E97211-108D-40C7-A90E-1410A932E4CB}">
      <dgm:prSet custT="1"/>
      <dgm:spPr/>
      <dgm:t>
        <a:bodyPr/>
        <a:lstStyle/>
        <a:p>
          <a:r>
            <a:rPr lang="en-AU" sz="1400" dirty="0"/>
            <a:t>Audit isolation of energy practices to ensure the devices being used are fit for purpose.</a:t>
          </a:r>
        </a:p>
      </dgm:t>
    </dgm:pt>
    <dgm:pt modelId="{7BFF1257-044E-4B73-94B8-CDDC674B090A}" type="sibTrans" cxnId="{B23777E6-AAF0-475C-B30D-68562E0C98FB}">
      <dgm:prSet/>
      <dgm:spPr/>
      <dgm:t>
        <a:bodyPr/>
        <a:lstStyle/>
        <a:p>
          <a:endParaRPr lang="en-AU"/>
        </a:p>
      </dgm:t>
    </dgm:pt>
    <dgm:pt modelId="{EAD780F8-37ED-449A-8112-19F175923E8B}" type="parTrans" cxnId="{B23777E6-AAF0-475C-B30D-68562E0C98FB}">
      <dgm:prSet/>
      <dgm:spPr/>
      <dgm:t>
        <a:bodyPr/>
        <a:lstStyle/>
        <a:p>
          <a:endParaRPr lang="en-AU"/>
        </a:p>
      </dgm:t>
    </dgm:pt>
    <dgm:pt modelId="{80667B94-1006-4B7A-944F-9616A10EB133}">
      <dgm:prSet custT="1"/>
      <dgm:spPr/>
      <dgm:t>
        <a:bodyPr/>
        <a:lstStyle/>
        <a:p>
          <a:r>
            <a:rPr lang="en-AU" sz="1400" kern="1200" dirty="0">
              <a:solidFill>
                <a:prstClr val="black">
                  <a:hueOff val="0"/>
                  <a:satOff val="0"/>
                  <a:lumOff val="0"/>
                  <a:alphaOff val="0"/>
                </a:prstClr>
              </a:solidFill>
              <a:latin typeface="Calibri" panose="020F0502020204030204"/>
              <a:ea typeface="+mn-ea"/>
              <a:cs typeface="+mn-cs"/>
            </a:rPr>
            <a:t>Learn exactly how energy isolation devices are designed to work before you use them.</a:t>
          </a:r>
        </a:p>
      </dgm:t>
    </dgm:pt>
    <dgm:pt modelId="{2C3D0AE4-81F0-4F2E-B6EF-EE0BD8D0F2BD}" type="parTrans" cxnId="{78D5DC2F-D917-4113-9BB4-551FC4E1E587}">
      <dgm:prSet/>
      <dgm:spPr/>
      <dgm:t>
        <a:bodyPr/>
        <a:lstStyle/>
        <a:p>
          <a:endParaRPr lang="en-AU"/>
        </a:p>
      </dgm:t>
    </dgm:pt>
    <dgm:pt modelId="{F0725CB1-262C-4BE3-8FA6-DAD432F94667}" type="sibTrans" cxnId="{78D5DC2F-D917-4113-9BB4-551FC4E1E587}">
      <dgm:prSet/>
      <dgm:spPr/>
      <dgm:t>
        <a:bodyPr/>
        <a:lstStyle/>
        <a:p>
          <a:endParaRPr lang="en-AU"/>
        </a:p>
      </dgm:t>
    </dgm:pt>
    <dgm:pt modelId="{CA988BE5-B83A-4B9E-9B6D-11E2F5B61C6B}">
      <dgm:prSet custT="1"/>
      <dgm:spPr/>
      <dgm:t>
        <a:bodyPr/>
        <a:lstStyle/>
        <a:p>
          <a:pPr>
            <a:buFont typeface="Arial" panose="020B0604020202020204" pitchFamily="34" charset="0"/>
            <a:buChar char="•"/>
          </a:pPr>
          <a:r>
            <a:rPr lang="en-AU" sz="1400" dirty="0">
              <a:solidFill>
                <a:schemeClr val="tx1"/>
              </a:solidFill>
            </a:rPr>
            <a:t>Review the maintenance strategy for plant to ensure that preventive maintenance inspections identify all failure modes of safety boom stops.</a:t>
          </a:r>
        </a:p>
      </dgm:t>
    </dgm:pt>
    <dgm:pt modelId="{A6EA2FFB-D55A-43DF-B5CF-23B2E00FE71A}" type="parTrans" cxnId="{729D4764-E70E-45EE-ABEC-D10A467EFB9B}">
      <dgm:prSet/>
      <dgm:spPr/>
      <dgm:t>
        <a:bodyPr/>
        <a:lstStyle/>
        <a:p>
          <a:endParaRPr lang="en-AU"/>
        </a:p>
      </dgm:t>
    </dgm:pt>
    <dgm:pt modelId="{2B2DCEA6-B7A7-4F0B-9A1C-42D1909A5277}" type="sibTrans" cxnId="{729D4764-E70E-45EE-ABEC-D10A467EFB9B}">
      <dgm:prSet/>
      <dgm:spPr/>
      <dgm:t>
        <a:bodyPr/>
        <a:lstStyle/>
        <a:p>
          <a:endParaRPr lang="en-AU"/>
        </a:p>
      </dgm:t>
    </dgm:pt>
    <dgm:pt modelId="{DD8B9746-FBD4-4289-95B1-4695A8976DE5}">
      <dgm:prSet custT="1"/>
      <dgm:spPr/>
      <dgm:t>
        <a:bodyPr/>
        <a:lstStyle/>
        <a:p>
          <a:r>
            <a:rPr lang="en-AU" sz="1400" dirty="0">
              <a:solidFill>
                <a:schemeClr val="tx1"/>
              </a:solidFill>
            </a:rPr>
            <a:t>Ensure that changes to preventive maintenance work orders are communicated to CMW.</a:t>
          </a:r>
        </a:p>
      </dgm:t>
    </dgm:pt>
    <dgm:pt modelId="{E99DF09E-EC06-4BC0-98BA-FEF150715D73}" type="parTrans" cxnId="{EC4259B2-3AF3-4832-993C-22E6C6311755}">
      <dgm:prSet/>
      <dgm:spPr/>
      <dgm:t>
        <a:bodyPr/>
        <a:lstStyle/>
        <a:p>
          <a:endParaRPr lang="en-AU"/>
        </a:p>
      </dgm:t>
    </dgm:pt>
    <dgm:pt modelId="{30F39A24-C71B-4CE3-88AE-62BD7D870148}" type="sibTrans" cxnId="{EC4259B2-3AF3-4832-993C-22E6C6311755}">
      <dgm:prSet/>
      <dgm:spPr/>
      <dgm:t>
        <a:bodyPr/>
        <a:lstStyle/>
        <a:p>
          <a:endParaRPr lang="en-AU"/>
        </a:p>
      </dgm:t>
    </dgm:pt>
    <dgm:pt modelId="{0070E1E7-484D-443A-9E00-E77F3F47E307}">
      <dgm:prSet custT="1"/>
      <dgm:spPr/>
      <dgm:t>
        <a:bodyPr/>
        <a:lstStyle/>
        <a:p>
          <a:pPr>
            <a:buFont typeface="Arial" panose="020B0604020202020204" pitchFamily="34" charset="0"/>
            <a:buChar char="•"/>
          </a:pPr>
          <a:r>
            <a:rPr lang="en-AU" sz="1400" dirty="0">
              <a:solidFill>
                <a:schemeClr val="tx1"/>
              </a:solidFill>
            </a:rPr>
            <a:t>Review OEM safety bulletins and alerts for plant and action recommendations as required.</a:t>
          </a:r>
        </a:p>
      </dgm:t>
    </dgm:pt>
    <dgm:pt modelId="{471D3B87-75EB-4689-9E07-78CD99BE141F}" type="parTrans" cxnId="{5B3971F5-7F70-4AC6-982C-11ADCC5AB60C}">
      <dgm:prSet/>
      <dgm:spPr/>
      <dgm:t>
        <a:bodyPr/>
        <a:lstStyle/>
        <a:p>
          <a:endParaRPr lang="en-AU"/>
        </a:p>
      </dgm:t>
    </dgm:pt>
    <dgm:pt modelId="{DD8C0FB5-B495-4618-BCA2-1384F8EC43FA}" type="sibTrans" cxnId="{5B3971F5-7F70-4AC6-982C-11ADCC5AB60C}">
      <dgm:prSet/>
      <dgm:spPr/>
      <dgm:t>
        <a:bodyPr/>
        <a:lstStyle/>
        <a:p>
          <a:endParaRPr lang="en-AU"/>
        </a:p>
      </dgm:t>
    </dgm:pt>
    <dgm:pt modelId="{F6DB5731-E848-4700-B9BF-99E08234912F}">
      <dgm:prSet custT="1"/>
      <dgm:spPr/>
      <dgm:t>
        <a:bodyPr/>
        <a:lstStyle/>
        <a:p>
          <a:r>
            <a:rPr lang="en-AU" sz="1400" dirty="0">
              <a:solidFill>
                <a:schemeClr val="tx1"/>
              </a:solidFill>
            </a:rPr>
            <a:t>Ensure that safety related preventive maintenance workorders are completed as a priority.</a:t>
          </a:r>
        </a:p>
      </dgm:t>
    </dgm:pt>
    <dgm:pt modelId="{651C7B50-744A-4085-B696-D9A272C5BD20}" type="parTrans" cxnId="{D5908D02-5C43-4DDC-BB98-19FD394C9B1A}">
      <dgm:prSet/>
      <dgm:spPr/>
      <dgm:t>
        <a:bodyPr/>
        <a:lstStyle/>
        <a:p>
          <a:endParaRPr lang="en-AU"/>
        </a:p>
      </dgm:t>
    </dgm:pt>
    <dgm:pt modelId="{59B32BA5-2033-4024-8E47-DC8288CA538B}" type="sibTrans" cxnId="{D5908D02-5C43-4DDC-BB98-19FD394C9B1A}">
      <dgm:prSet/>
      <dgm:spPr/>
      <dgm:t>
        <a:bodyPr/>
        <a:lstStyle/>
        <a:p>
          <a:endParaRPr lang="en-AU"/>
        </a:p>
      </dgm:t>
    </dgm:pt>
    <dgm:pt modelId="{599CE782-D7DE-4239-9531-6A5BC4E0F5C7}">
      <dgm:prSet custT="1"/>
      <dgm:spPr/>
      <dgm:t>
        <a:bodyPr/>
        <a:lstStyle/>
        <a:p>
          <a:r>
            <a:rPr lang="en-AU" sz="1400" dirty="0">
              <a:solidFill>
                <a:schemeClr val="tx1"/>
              </a:solidFill>
            </a:rPr>
            <a:t>Review / audit the quality of safety related maintenance work.</a:t>
          </a:r>
        </a:p>
      </dgm:t>
    </dgm:pt>
    <dgm:pt modelId="{91262FE1-5619-4B62-9C5E-0335F3A03922}" type="parTrans" cxnId="{3720E069-71DD-40FA-91EB-CE490A042036}">
      <dgm:prSet/>
      <dgm:spPr/>
      <dgm:t>
        <a:bodyPr/>
        <a:lstStyle/>
        <a:p>
          <a:endParaRPr lang="en-AU"/>
        </a:p>
      </dgm:t>
    </dgm:pt>
    <dgm:pt modelId="{70C290EE-1887-43A7-B84D-DCC21EA363A2}" type="sibTrans" cxnId="{3720E069-71DD-40FA-91EB-CE490A042036}">
      <dgm:prSet/>
      <dgm:spPr/>
      <dgm:t>
        <a:bodyPr/>
        <a:lstStyle/>
        <a:p>
          <a:endParaRPr lang="en-AU"/>
        </a:p>
      </dgm:t>
    </dgm:pt>
    <dgm:pt modelId="{DB3AF099-3C22-4E96-BF13-4915AD46DD5F}">
      <dgm:prSet custT="1"/>
      <dgm:spPr/>
      <dgm:t>
        <a:bodyPr/>
        <a:lstStyle/>
        <a:p>
          <a:r>
            <a:rPr lang="en-AU" sz="1400" dirty="0">
              <a:solidFill>
                <a:schemeClr val="tx1"/>
              </a:solidFill>
            </a:rPr>
            <a:t>Train / retrain CMW in the correct methods of isolating energy.</a:t>
          </a:r>
        </a:p>
      </dgm:t>
    </dgm:pt>
    <dgm:pt modelId="{6B4E6012-E609-4FB1-89CB-0D53A179CD55}" type="parTrans" cxnId="{FA64A837-F94F-4907-89FE-A91028D6D9B5}">
      <dgm:prSet/>
      <dgm:spPr/>
      <dgm:t>
        <a:bodyPr/>
        <a:lstStyle/>
        <a:p>
          <a:endParaRPr lang="en-AU"/>
        </a:p>
      </dgm:t>
    </dgm:pt>
    <dgm:pt modelId="{B87C5F0E-713C-4D3E-A302-52E0BF3EDFAD}" type="sibTrans" cxnId="{FA64A837-F94F-4907-89FE-A91028D6D9B5}">
      <dgm:prSet/>
      <dgm:spPr/>
      <dgm:t>
        <a:bodyPr/>
        <a:lstStyle/>
        <a:p>
          <a:endParaRPr lang="en-AU"/>
        </a:p>
      </dgm:t>
    </dgm:pt>
    <dgm:pt modelId="{782EEA56-8FE3-4F91-BC2F-09A52D37AC5E}">
      <dgm:prSet custT="1"/>
      <dgm:spPr/>
      <dgm:t>
        <a:bodyPr/>
        <a:lstStyle/>
        <a:p>
          <a:r>
            <a:rPr lang="en-AU" sz="1400" kern="1200" dirty="0">
              <a:solidFill>
                <a:schemeClr val="tx1"/>
              </a:solidFill>
              <a:latin typeface="Calibri" panose="020F0502020204030204"/>
              <a:ea typeface="+mn-ea"/>
              <a:cs typeface="+mn-cs"/>
            </a:rPr>
            <a:t>Never take short cuts when installing safety boom stops. E.g. if 2 pins are required fit bot pins, not just 1 pin.</a:t>
          </a:r>
        </a:p>
      </dgm:t>
    </dgm:pt>
    <dgm:pt modelId="{F0B4AC52-84BF-43C0-857D-5DBCDEAD407D}" type="parTrans" cxnId="{15A0EE05-521E-4641-B6CA-1EB07625F074}">
      <dgm:prSet/>
      <dgm:spPr/>
      <dgm:t>
        <a:bodyPr/>
        <a:lstStyle/>
        <a:p>
          <a:endParaRPr lang="en-AU"/>
        </a:p>
      </dgm:t>
    </dgm:pt>
    <dgm:pt modelId="{3EA6E374-4C28-4F61-9C13-9B90AF27BA89}" type="sibTrans" cxnId="{15A0EE05-521E-4641-B6CA-1EB07625F074}">
      <dgm:prSet/>
      <dgm:spPr/>
      <dgm:t>
        <a:bodyPr/>
        <a:lstStyle/>
        <a:p>
          <a:endParaRPr lang="en-AU"/>
        </a:p>
      </dgm:t>
    </dgm:pt>
    <dgm:pt modelId="{E528AFEF-0C81-4700-A421-B618AA187EF4}">
      <dgm:prSet custT="1"/>
      <dgm:spPr/>
      <dgm:t>
        <a:bodyPr/>
        <a:lstStyle/>
        <a:p>
          <a:r>
            <a:rPr lang="en-AU" sz="1400" kern="1200" dirty="0">
              <a:solidFill>
                <a:schemeClr val="tx1"/>
              </a:solidFill>
              <a:latin typeface="Calibri" panose="020F0502020204030204"/>
              <a:ea typeface="+mn-ea"/>
              <a:cs typeface="+mn-cs"/>
            </a:rPr>
            <a:t>Slowly lower the cutter boom onto the stops. Do NOT shear down heavily." Applying hydraulic load in addition to the weight of the boom can damage the pins and clevis support. </a:t>
          </a:r>
        </a:p>
      </dgm:t>
    </dgm:pt>
    <dgm:pt modelId="{AEF0791A-76D9-4631-A1BC-12F6B5D41EE9}" type="parTrans" cxnId="{12A90C3D-127C-4641-BAB2-80C8E1B0A2B1}">
      <dgm:prSet/>
      <dgm:spPr/>
      <dgm:t>
        <a:bodyPr/>
        <a:lstStyle/>
        <a:p>
          <a:endParaRPr lang="en-AU"/>
        </a:p>
      </dgm:t>
    </dgm:pt>
    <dgm:pt modelId="{D2AA5EDE-B184-4ADD-88C7-FEA0DB3BBBEA}" type="sibTrans" cxnId="{12A90C3D-127C-4641-BAB2-80C8E1B0A2B1}">
      <dgm:prSet/>
      <dgm:spPr/>
      <dgm:t>
        <a:bodyPr/>
        <a:lstStyle/>
        <a:p>
          <a:endParaRPr lang="en-AU"/>
        </a:p>
      </dgm:t>
    </dgm:pt>
    <dgm:pt modelId="{98618727-5835-45CC-ACE4-67BA4F49C9A4}">
      <dgm:prSet custT="1"/>
      <dgm:spPr/>
      <dgm:t>
        <a:bodyPr/>
        <a:lstStyle/>
        <a:p>
          <a:r>
            <a:rPr lang="en-AU" sz="1400" kern="1200" dirty="0">
              <a:solidFill>
                <a:schemeClr val="tx1"/>
              </a:solidFill>
              <a:latin typeface="Calibri" panose="020F0502020204030204"/>
              <a:ea typeface="+mn-ea"/>
              <a:cs typeface="+mn-cs"/>
            </a:rPr>
            <a:t>Be aware of no go zones.</a:t>
          </a:r>
        </a:p>
      </dgm:t>
    </dgm:pt>
    <dgm:pt modelId="{5A6C75F9-DC62-4BC9-B61E-CC4FB8BA6409}" type="parTrans" cxnId="{18EC22FD-826C-4615-A7E2-7B9F46B93389}">
      <dgm:prSet/>
      <dgm:spPr/>
      <dgm:t>
        <a:bodyPr/>
        <a:lstStyle/>
        <a:p>
          <a:endParaRPr lang="en-AU"/>
        </a:p>
      </dgm:t>
    </dgm:pt>
    <dgm:pt modelId="{22CD3431-29F5-4A55-8FC3-F7E8C2D86B45}" type="sibTrans" cxnId="{18EC22FD-826C-4615-A7E2-7B9F46B93389}">
      <dgm:prSet/>
      <dgm:spPr/>
      <dgm:t>
        <a:bodyPr/>
        <a:lstStyle/>
        <a:p>
          <a:endParaRPr lang="en-AU"/>
        </a:p>
      </dgm:t>
    </dgm:pt>
    <dgm:pt modelId="{DC9FAD72-FE4C-42DA-A294-83D58E29E4CB}" type="pres">
      <dgm:prSet presAssocID="{5E5E8D56-3378-4E32-B41D-29D9D1B7F124}" presName="diagram" presStyleCnt="0">
        <dgm:presLayoutVars>
          <dgm:dir/>
          <dgm:animLvl val="lvl"/>
          <dgm:resizeHandles val="exact"/>
        </dgm:presLayoutVars>
      </dgm:prSet>
      <dgm:spPr/>
    </dgm:pt>
    <dgm:pt modelId="{4FA5EE32-A5A8-44DA-A0B0-1EE555D4319F}" type="pres">
      <dgm:prSet presAssocID="{9F2EBB66-A190-4615-9242-4FF910385D21}" presName="compNode" presStyleCnt="0"/>
      <dgm:spPr/>
    </dgm:pt>
    <dgm:pt modelId="{AF3EDC64-19D7-4F17-BAE7-692A16EFCB7F}" type="pres">
      <dgm:prSet presAssocID="{9F2EBB66-A190-4615-9242-4FF910385D21}" presName="childRect" presStyleLbl="bgAcc1" presStyleIdx="0" presStyleCnt="3" custScaleY="128839" custLinFactNeighborX="4053" custLinFactNeighborY="-344">
        <dgm:presLayoutVars>
          <dgm:bulletEnabled val="1"/>
        </dgm:presLayoutVars>
      </dgm:prSet>
      <dgm:spPr/>
    </dgm:pt>
    <dgm:pt modelId="{FC4A7E73-D7FB-4967-BB16-1535803B2B4F}" type="pres">
      <dgm:prSet presAssocID="{9F2EBB66-A190-4615-9242-4FF910385D21}" presName="parentText" presStyleLbl="node1" presStyleIdx="0" presStyleCnt="0">
        <dgm:presLayoutVars>
          <dgm:chMax val="0"/>
          <dgm:bulletEnabled val="1"/>
        </dgm:presLayoutVars>
      </dgm:prSet>
      <dgm:spPr/>
    </dgm:pt>
    <dgm:pt modelId="{27E5BCF9-65F7-42B2-9632-938C9C2EF899}" type="pres">
      <dgm:prSet presAssocID="{9F2EBB66-A190-4615-9242-4FF910385D21}" presName="parentRect" presStyleLbl="alignNode1" presStyleIdx="0" presStyleCnt="3" custLinFactNeighborX="5592" custLinFactNeighborY="34379"/>
      <dgm:spPr/>
    </dgm:pt>
    <dgm:pt modelId="{A0C54B7D-74B6-4158-B4D9-5E61BEED2237}" type="pres">
      <dgm:prSet presAssocID="{9F2EBB66-A190-4615-9242-4FF910385D21}" presName="adorn" presStyleLbl="fgAccFollowNode1" presStyleIdx="0" presStyleCnt="3" custLinFactNeighborX="-13362" custLinFactNeighborY="1979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5C2C801-4BB3-45E9-863C-2B842549FE5C}" type="pres">
      <dgm:prSet presAssocID="{4EF18551-93A7-4142-AA78-517CA55AE2EC}" presName="sibTrans" presStyleLbl="sibTrans2D1" presStyleIdx="0" presStyleCnt="0"/>
      <dgm:spPr/>
    </dgm:pt>
    <dgm:pt modelId="{CA5B7878-EB8B-42C5-AF7D-E29905A19208}" type="pres">
      <dgm:prSet presAssocID="{70DB044D-EFC1-49DD-BE7E-EA1D0ED9977C}" presName="compNode" presStyleCnt="0"/>
      <dgm:spPr/>
    </dgm:pt>
    <dgm:pt modelId="{4CEF4B83-2C9D-4BAC-AFEB-0AC32BCA0AB0}" type="pres">
      <dgm:prSet presAssocID="{70DB044D-EFC1-49DD-BE7E-EA1D0ED9977C}" presName="childRect" presStyleLbl="bgAcc1" presStyleIdx="1" presStyleCnt="3" custScaleY="126774" custLinFactNeighborX="2158">
        <dgm:presLayoutVars>
          <dgm:bulletEnabled val="1"/>
        </dgm:presLayoutVars>
      </dgm:prSet>
      <dgm:spPr/>
    </dgm:pt>
    <dgm:pt modelId="{BB9C18D9-45A7-4EBE-81F5-3AFE51CAFA3F}" type="pres">
      <dgm:prSet presAssocID="{70DB044D-EFC1-49DD-BE7E-EA1D0ED9977C}" presName="parentText" presStyleLbl="node1" presStyleIdx="0" presStyleCnt="0">
        <dgm:presLayoutVars>
          <dgm:chMax val="0"/>
          <dgm:bulletEnabled val="1"/>
        </dgm:presLayoutVars>
      </dgm:prSet>
      <dgm:spPr/>
    </dgm:pt>
    <dgm:pt modelId="{97FBDFEF-A2E8-4D2A-98FA-F2E75659D3D8}" type="pres">
      <dgm:prSet presAssocID="{70DB044D-EFC1-49DD-BE7E-EA1D0ED9977C}" presName="parentRect" presStyleLbl="alignNode1" presStyleIdx="1" presStyleCnt="3" custLinFactNeighborX="2083" custLinFactNeighborY="31980"/>
      <dgm:spPr/>
    </dgm:pt>
    <dgm:pt modelId="{666CDFCF-2A5C-4238-82D9-1E9C9C5BAA11}" type="pres">
      <dgm:prSet presAssocID="{70DB044D-EFC1-49DD-BE7E-EA1D0ED9977C}" presName="adorn" presStyleLbl="fgAccFollowNode1" presStyleIdx="1" presStyleCnt="3" custLinFactNeighborX="-21916" custLinFactNeighborY="1246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70DA2138-CB4A-428A-AA5D-301E334AE0AE}" type="pres">
      <dgm:prSet presAssocID="{696D81D3-0A54-4205-95B1-700A492B47D4}" presName="sibTrans" presStyleLbl="sibTrans2D1" presStyleIdx="0" presStyleCnt="0"/>
      <dgm:spPr/>
    </dgm:pt>
    <dgm:pt modelId="{376933FA-9148-4453-91E1-133D91459A30}" type="pres">
      <dgm:prSet presAssocID="{64F33C42-3E79-44F8-9B8F-6EB2450C5773}" presName="compNode" presStyleCnt="0"/>
      <dgm:spPr/>
    </dgm:pt>
    <dgm:pt modelId="{B9A9A47B-EBEE-4EB0-8868-AF6D07C928D3}" type="pres">
      <dgm:prSet presAssocID="{64F33C42-3E79-44F8-9B8F-6EB2450C5773}" presName="childRect" presStyleLbl="bgAcc1" presStyleIdx="2" presStyleCnt="3" custScaleY="139482">
        <dgm:presLayoutVars>
          <dgm:bulletEnabled val="1"/>
        </dgm:presLayoutVars>
      </dgm:prSet>
      <dgm:spPr/>
    </dgm:pt>
    <dgm:pt modelId="{44A52620-B8E0-4793-BDDA-8EAF6C818C18}" type="pres">
      <dgm:prSet presAssocID="{64F33C42-3E79-44F8-9B8F-6EB2450C5773}" presName="parentText" presStyleLbl="node1" presStyleIdx="0" presStyleCnt="0">
        <dgm:presLayoutVars>
          <dgm:chMax val="0"/>
          <dgm:bulletEnabled val="1"/>
        </dgm:presLayoutVars>
      </dgm:prSet>
      <dgm:spPr/>
    </dgm:pt>
    <dgm:pt modelId="{0D99EF99-2E2D-483D-9879-B2D5A027336C}" type="pres">
      <dgm:prSet presAssocID="{64F33C42-3E79-44F8-9B8F-6EB2450C5773}" presName="parentRect" presStyleLbl="alignNode1" presStyleIdx="2" presStyleCnt="3" custLinFactNeighborX="-1064" custLinFactNeighborY="24786"/>
      <dgm:spPr/>
    </dgm:pt>
    <dgm:pt modelId="{2B6A4CED-70F6-4B9C-8C67-2C0B3C087A03}" type="pres">
      <dgm:prSet presAssocID="{64F33C42-3E79-44F8-9B8F-6EB2450C5773}" presName="adorn" presStyleLbl="fgAccFollowNode1" presStyleIdx="2" presStyleCnt="3" custLinFactNeighborX="-13931" custLinFactNeighborY="-1026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AE341F00-EC0B-4C6A-88BD-E9583D24E527}" type="presOf" srcId="{70DB044D-EFC1-49DD-BE7E-EA1D0ED9977C}" destId="{BB9C18D9-45A7-4EBE-81F5-3AFE51CAFA3F}" srcOrd="0" destOrd="0" presId="urn:microsoft.com/office/officeart/2005/8/layout/bList2"/>
    <dgm:cxn modelId="{D5908D02-5C43-4DDC-BB98-19FD394C9B1A}" srcId="{70DB044D-EFC1-49DD-BE7E-EA1D0ED9977C}" destId="{F6DB5731-E848-4700-B9BF-99E08234912F}" srcOrd="2" destOrd="0" parTransId="{651C7B50-744A-4085-B696-D9A272C5BD20}" sibTransId="{59B32BA5-2033-4024-8E47-DC8288CA538B}"/>
    <dgm:cxn modelId="{15A0EE05-521E-4641-B6CA-1EB07625F074}" srcId="{64F33C42-3E79-44F8-9B8F-6EB2450C5773}" destId="{782EEA56-8FE3-4F91-BC2F-09A52D37AC5E}" srcOrd="2" destOrd="0" parTransId="{F0B4AC52-84BF-43C0-857D-5DBCDEAD407D}" sibTransId="{3EA6E374-4C28-4F61-9C13-9B90AF27BA89}"/>
    <dgm:cxn modelId="{AD8A2206-F3A6-484E-B89A-94CF26810D18}" type="presOf" srcId="{9F2EBB66-A190-4615-9242-4FF910385D21}" destId="{FC4A7E73-D7FB-4967-BB16-1535803B2B4F}" srcOrd="0" destOrd="0" presId="urn:microsoft.com/office/officeart/2005/8/layout/bList2"/>
    <dgm:cxn modelId="{10D0430C-53E8-4424-94C9-B69E83E292AE}" srcId="{5E5E8D56-3378-4E32-B41D-29D9D1B7F124}" destId="{70DB044D-EFC1-49DD-BE7E-EA1D0ED9977C}" srcOrd="1" destOrd="0" parTransId="{0A430F64-7F98-40C1-8F09-F5107CC193EE}" sibTransId="{696D81D3-0A54-4205-95B1-700A492B47D4}"/>
    <dgm:cxn modelId="{698D6810-A546-4E8A-B9D4-E531FB2E745B}" srcId="{9F2EBB66-A190-4615-9242-4FF910385D21}" destId="{547FE3D8-D94E-4BFC-979C-07C39439B80E}" srcOrd="0" destOrd="0" parTransId="{DFC28A65-7817-4A82-9113-715B348AD535}" sibTransId="{0F7DABF1-E744-406A-BBB4-D4FAAB0128B4}"/>
    <dgm:cxn modelId="{77959011-7C13-447B-86B3-295655893A55}" srcId="{9F2EBB66-A190-4615-9242-4FF910385D21}" destId="{0D153D77-BB8C-426D-B85E-78999BB408A3}" srcOrd="3" destOrd="0" parTransId="{3600777B-4692-435D-AA77-16CB6A5ECD54}" sibTransId="{E689BE78-7E4E-4B1A-8902-E8AC0C137D52}"/>
    <dgm:cxn modelId="{200E8F1E-E79B-41C5-A189-2F6FDAC1A6C8}" type="presOf" srcId="{70DB044D-EFC1-49DD-BE7E-EA1D0ED9977C}" destId="{97FBDFEF-A2E8-4D2A-98FA-F2E75659D3D8}" srcOrd="1" destOrd="0" presId="urn:microsoft.com/office/officeart/2005/8/layout/bList2"/>
    <dgm:cxn modelId="{78D5DC2F-D917-4113-9BB4-551FC4E1E587}" srcId="{64F33C42-3E79-44F8-9B8F-6EB2450C5773}" destId="{80667B94-1006-4B7A-944F-9616A10EB133}" srcOrd="0" destOrd="0" parTransId="{2C3D0AE4-81F0-4F2E-B6EF-EE0BD8D0F2BD}" sibTransId="{F0725CB1-262C-4BE3-8FA6-DAD432F94667}"/>
    <dgm:cxn modelId="{FA64A837-F94F-4907-89FE-A91028D6D9B5}" srcId="{70DB044D-EFC1-49DD-BE7E-EA1D0ED9977C}" destId="{DB3AF099-3C22-4E96-BF13-4915AD46DD5F}" srcOrd="4" destOrd="0" parTransId="{6B4E6012-E609-4FB1-89CB-0D53A179CD55}" sibTransId="{B87C5F0E-713C-4D3E-A302-52E0BF3EDFAD}"/>
    <dgm:cxn modelId="{AAEB5B38-BDCC-4440-8B2C-50BE70278B3C}" srcId="{64F33C42-3E79-44F8-9B8F-6EB2450C5773}" destId="{430D5699-4431-4BE2-B034-807302CDE108}" srcOrd="6" destOrd="0" parTransId="{2BA992ED-123E-46C8-9D0B-FB727D27B7AD}" sibTransId="{D3CF6273-FCA3-4538-ADF7-9B02A32AAA35}"/>
    <dgm:cxn modelId="{E0ED4539-FC3A-4110-AEB3-EA84DEDE3A5B}" type="presOf" srcId="{B95EEAC2-8FA1-4534-B353-0509AEBA909D}" destId="{B9A9A47B-EBEE-4EB0-8868-AF6D07C928D3}" srcOrd="0" destOrd="5" presId="urn:microsoft.com/office/officeart/2005/8/layout/bList2"/>
    <dgm:cxn modelId="{12A90C3D-127C-4641-BAB2-80C8E1B0A2B1}" srcId="{64F33C42-3E79-44F8-9B8F-6EB2450C5773}" destId="{E528AFEF-0C81-4700-A421-B618AA187EF4}" srcOrd="4" destOrd="0" parTransId="{AEF0791A-76D9-4631-A1BC-12F6B5D41EE9}" sibTransId="{D2AA5EDE-B184-4ADD-88C7-FEA0DB3BBBEA}"/>
    <dgm:cxn modelId="{5ACDA440-6AD5-4BF2-BDAC-AB519A31261F}" type="presOf" srcId="{782EEA56-8FE3-4F91-BC2F-09A52D37AC5E}" destId="{B9A9A47B-EBEE-4EB0-8868-AF6D07C928D3}" srcOrd="0" destOrd="2" presId="urn:microsoft.com/office/officeart/2005/8/layout/bList2"/>
    <dgm:cxn modelId="{F5EFBB5C-E407-4011-8339-5E0DFF123DFD}" type="presOf" srcId="{CA988BE5-B83A-4B9E-9B6D-11E2F5B61C6B}" destId="{AF3EDC64-19D7-4F17-BAE7-692A16EFCB7F}" srcOrd="0" destOrd="1" presId="urn:microsoft.com/office/officeart/2005/8/layout/bList2"/>
    <dgm:cxn modelId="{99EFC641-99A7-4DC2-AA4C-0EB73104470B}" type="presOf" srcId="{430D5699-4431-4BE2-B034-807302CDE108}" destId="{B9A9A47B-EBEE-4EB0-8868-AF6D07C928D3}" srcOrd="0" destOrd="6" presId="urn:microsoft.com/office/officeart/2005/8/layout/bList2"/>
    <dgm:cxn modelId="{C91DDE61-39F5-42C7-BE76-29300B56B3CF}" srcId="{5E5E8D56-3378-4E32-B41D-29D9D1B7F124}" destId="{9F2EBB66-A190-4615-9242-4FF910385D21}" srcOrd="0" destOrd="0" parTransId="{B4F501B4-C439-4187-9657-5FB5D1E555E4}" sibTransId="{4EF18551-93A7-4142-AA78-517CA55AE2EC}"/>
    <dgm:cxn modelId="{729D4764-E70E-45EE-ABEC-D10A467EFB9B}" srcId="{9F2EBB66-A190-4615-9242-4FF910385D21}" destId="{CA988BE5-B83A-4B9E-9B6D-11E2F5B61C6B}" srcOrd="1" destOrd="0" parTransId="{A6EA2FFB-D55A-43DF-B5CF-23B2E00FE71A}" sibTransId="{2B2DCEA6-B7A7-4F0B-9A1C-42D1909A5277}"/>
    <dgm:cxn modelId="{3720E069-71DD-40FA-91EB-CE490A042036}" srcId="{70DB044D-EFC1-49DD-BE7E-EA1D0ED9977C}" destId="{599CE782-D7DE-4239-9531-6A5BC4E0F5C7}" srcOrd="3" destOrd="0" parTransId="{91262FE1-5619-4B62-9C5E-0335F3A03922}" sibTransId="{70C290EE-1887-43A7-B84D-DCC21EA363A2}"/>
    <dgm:cxn modelId="{CC8A334B-5AE6-4FAB-954C-63080E15B914}" type="presOf" srcId="{5E5E8D56-3378-4E32-B41D-29D9D1B7F124}" destId="{DC9FAD72-FE4C-42DA-A294-83D58E29E4CB}" srcOrd="0" destOrd="0" presId="urn:microsoft.com/office/officeart/2005/8/layout/bList2"/>
    <dgm:cxn modelId="{4A7C446C-EC8D-4FBE-B409-97638DD567CD}" type="presOf" srcId="{98618727-5835-45CC-ACE4-67BA4F49C9A4}" destId="{B9A9A47B-EBEE-4EB0-8868-AF6D07C928D3}" srcOrd="0" destOrd="3" presId="urn:microsoft.com/office/officeart/2005/8/layout/bList2"/>
    <dgm:cxn modelId="{D21D456F-5549-4D00-820A-B28CEF9E7EEE}" type="presOf" srcId="{0D153D77-BB8C-426D-B85E-78999BB408A3}" destId="{AF3EDC64-19D7-4F17-BAE7-692A16EFCB7F}" srcOrd="0" destOrd="3" presId="urn:microsoft.com/office/officeart/2005/8/layout/bList2"/>
    <dgm:cxn modelId="{B4D8E44F-9817-4463-BDCB-4F2E469A3950}" type="presOf" srcId="{599CE782-D7DE-4239-9531-6A5BC4E0F5C7}" destId="{4CEF4B83-2C9D-4BAC-AFEB-0AC32BCA0AB0}" srcOrd="0" destOrd="3" presId="urn:microsoft.com/office/officeart/2005/8/layout/bList2"/>
    <dgm:cxn modelId="{648F1978-5FD7-4AC3-B7A7-33C22B20CAE8}" type="presOf" srcId="{696D81D3-0A54-4205-95B1-700A492B47D4}" destId="{70DA2138-CB4A-428A-AA5D-301E334AE0AE}" srcOrd="0" destOrd="0" presId="urn:microsoft.com/office/officeart/2005/8/layout/bList2"/>
    <dgm:cxn modelId="{2B25D578-D783-43D0-95B2-70D348158530}" type="presOf" srcId="{64F33C42-3E79-44F8-9B8F-6EB2450C5773}" destId="{44A52620-B8E0-4793-BDDA-8EAF6C818C18}" srcOrd="0" destOrd="0" presId="urn:microsoft.com/office/officeart/2005/8/layout/bList2"/>
    <dgm:cxn modelId="{2A8BAA84-A9D4-4FDD-AAA1-485A4BA9CA3A}" type="presOf" srcId="{4EF18551-93A7-4142-AA78-517CA55AE2EC}" destId="{F5C2C801-4BB3-45E9-863C-2B842549FE5C}" srcOrd="0" destOrd="0" presId="urn:microsoft.com/office/officeart/2005/8/layout/bList2"/>
    <dgm:cxn modelId="{D7449488-6C9A-423A-9580-636BF57F08F8}" type="presOf" srcId="{F6DB5731-E848-4700-B9BF-99E08234912F}" destId="{4CEF4B83-2C9D-4BAC-AFEB-0AC32BCA0AB0}" srcOrd="0" destOrd="2" presId="urn:microsoft.com/office/officeart/2005/8/layout/bList2"/>
    <dgm:cxn modelId="{7BB6AC89-E67F-4608-ABC9-EF1F177F45B4}" type="presOf" srcId="{547FE3D8-D94E-4BFC-979C-07C39439B80E}" destId="{AF3EDC64-19D7-4F17-BAE7-692A16EFCB7F}" srcOrd="0" destOrd="0" presId="urn:microsoft.com/office/officeart/2005/8/layout/bList2"/>
    <dgm:cxn modelId="{93F8668C-2D21-404C-86B2-69900261BA5B}" type="presOf" srcId="{52E97211-108D-40C7-A90E-1410A932E4CB}" destId="{4CEF4B83-2C9D-4BAC-AFEB-0AC32BCA0AB0}" srcOrd="0" destOrd="0" presId="urn:microsoft.com/office/officeart/2005/8/layout/bList2"/>
    <dgm:cxn modelId="{00EB719E-A76B-4A0B-A266-D3D148852AED}" type="presOf" srcId="{DD8B9746-FBD4-4289-95B1-4695A8976DE5}" destId="{4CEF4B83-2C9D-4BAC-AFEB-0AC32BCA0AB0}" srcOrd="0" destOrd="1" presId="urn:microsoft.com/office/officeart/2005/8/layout/bList2"/>
    <dgm:cxn modelId="{EC4259B2-3AF3-4832-993C-22E6C6311755}" srcId="{70DB044D-EFC1-49DD-BE7E-EA1D0ED9977C}" destId="{DD8B9746-FBD4-4289-95B1-4695A8976DE5}" srcOrd="1" destOrd="0" parTransId="{E99DF09E-EC06-4BC0-98BA-FEF150715D73}" sibTransId="{30F39A24-C71B-4CE3-88AE-62BD7D870148}"/>
    <dgm:cxn modelId="{8039B5B6-3B38-439C-9D87-22D7D4459496}" srcId="{64F33C42-3E79-44F8-9B8F-6EB2450C5773}" destId="{B95EEAC2-8FA1-4534-B353-0509AEBA909D}" srcOrd="5" destOrd="0" parTransId="{73AB4A99-C28D-4C5A-8F3E-55A2675A68C1}" sibTransId="{ED7C173C-FD16-46F1-9F9C-1E84281B97C5}"/>
    <dgm:cxn modelId="{285854BF-2F2A-400A-8620-0CEFB362BBC5}" type="presOf" srcId="{85B4DFCD-29CE-4738-A81F-8F03B1E6A200}" destId="{B9A9A47B-EBEE-4EB0-8868-AF6D07C928D3}" srcOrd="0" destOrd="1" presId="urn:microsoft.com/office/officeart/2005/8/layout/bList2"/>
    <dgm:cxn modelId="{350872C9-FAB2-4DF9-9DA5-A184FBE38713}" type="presOf" srcId="{E528AFEF-0C81-4700-A421-B618AA187EF4}" destId="{B9A9A47B-EBEE-4EB0-8868-AF6D07C928D3}" srcOrd="0" destOrd="4" presId="urn:microsoft.com/office/officeart/2005/8/layout/bList2"/>
    <dgm:cxn modelId="{C4C63ED3-DD01-4B0F-9ED5-BACE1398103D}" type="presOf" srcId="{80667B94-1006-4B7A-944F-9616A10EB133}" destId="{B9A9A47B-EBEE-4EB0-8868-AF6D07C928D3}" srcOrd="0" destOrd="0" presId="urn:microsoft.com/office/officeart/2005/8/layout/bList2"/>
    <dgm:cxn modelId="{FC6973D3-C65D-4A01-AD4F-3C9EE92A9385}" type="presOf" srcId="{DB3AF099-3C22-4E96-BF13-4915AD46DD5F}" destId="{4CEF4B83-2C9D-4BAC-AFEB-0AC32BCA0AB0}" srcOrd="0" destOrd="4" presId="urn:microsoft.com/office/officeart/2005/8/layout/bList2"/>
    <dgm:cxn modelId="{ADC714DC-A85A-4A9B-B654-5C93E31C11BD}" srcId="{64F33C42-3E79-44F8-9B8F-6EB2450C5773}" destId="{85B4DFCD-29CE-4738-A81F-8F03B1E6A200}" srcOrd="1" destOrd="0" parTransId="{63C207DA-7FB6-4F88-A28A-6541C812A6F3}" sibTransId="{9DE664AF-C0ED-4EFD-8AE5-73F650CD52E9}"/>
    <dgm:cxn modelId="{B23777E6-AAF0-475C-B30D-68562E0C98FB}" srcId="{70DB044D-EFC1-49DD-BE7E-EA1D0ED9977C}" destId="{52E97211-108D-40C7-A90E-1410A932E4CB}" srcOrd="0" destOrd="0" parTransId="{EAD780F8-37ED-449A-8112-19F175923E8B}" sibTransId="{7BFF1257-044E-4B73-94B8-CDDC674B090A}"/>
    <dgm:cxn modelId="{CA524FE7-4926-4822-8773-19EDAB3C12B7}" type="presOf" srcId="{64F33C42-3E79-44F8-9B8F-6EB2450C5773}" destId="{0D99EF99-2E2D-483D-9879-B2D5A027336C}" srcOrd="1" destOrd="0" presId="urn:microsoft.com/office/officeart/2005/8/layout/bList2"/>
    <dgm:cxn modelId="{CF4D80E9-AE61-4BAD-9402-B4C6F9B03222}" type="presOf" srcId="{0070E1E7-484D-443A-9E00-E77F3F47E307}" destId="{AF3EDC64-19D7-4F17-BAE7-692A16EFCB7F}" srcOrd="0" destOrd="2" presId="urn:microsoft.com/office/officeart/2005/8/layout/bList2"/>
    <dgm:cxn modelId="{967EE9E9-672B-4C88-BACA-8C6BDEC277D7}" type="presOf" srcId="{9F2EBB66-A190-4615-9242-4FF910385D21}" destId="{27E5BCF9-65F7-42B2-9632-938C9C2EF899}" srcOrd="1" destOrd="0" presId="urn:microsoft.com/office/officeart/2005/8/layout/bList2"/>
    <dgm:cxn modelId="{6A4DCBEF-9826-4311-92FB-04103DE1DADE}" srcId="{5E5E8D56-3378-4E32-B41D-29D9D1B7F124}" destId="{64F33C42-3E79-44F8-9B8F-6EB2450C5773}" srcOrd="2" destOrd="0" parTransId="{E54759A1-34EB-4ED0-825A-00A358E709F9}" sibTransId="{D0F038B5-3CF1-4EB8-A48C-D22325819AAE}"/>
    <dgm:cxn modelId="{5B3971F5-7F70-4AC6-982C-11ADCC5AB60C}" srcId="{9F2EBB66-A190-4615-9242-4FF910385D21}" destId="{0070E1E7-484D-443A-9E00-E77F3F47E307}" srcOrd="2" destOrd="0" parTransId="{471D3B87-75EB-4689-9E07-78CD99BE141F}" sibTransId="{DD8C0FB5-B495-4618-BCA2-1384F8EC43FA}"/>
    <dgm:cxn modelId="{18EC22FD-826C-4615-A7E2-7B9F46B93389}" srcId="{64F33C42-3E79-44F8-9B8F-6EB2450C5773}" destId="{98618727-5835-45CC-ACE4-67BA4F49C9A4}" srcOrd="3" destOrd="0" parTransId="{5A6C75F9-DC62-4BC9-B61E-CC4FB8BA6409}" sibTransId="{22CD3431-29F5-4A55-8FC3-F7E8C2D86B45}"/>
    <dgm:cxn modelId="{F09039BD-9409-4987-9EC9-1DD475BA5FDD}" type="presParOf" srcId="{DC9FAD72-FE4C-42DA-A294-83D58E29E4CB}" destId="{4FA5EE32-A5A8-44DA-A0B0-1EE555D4319F}" srcOrd="0" destOrd="0" presId="urn:microsoft.com/office/officeart/2005/8/layout/bList2"/>
    <dgm:cxn modelId="{4562C8EC-33D5-4957-9680-7DE59C1C92B8}" type="presParOf" srcId="{4FA5EE32-A5A8-44DA-A0B0-1EE555D4319F}" destId="{AF3EDC64-19D7-4F17-BAE7-692A16EFCB7F}" srcOrd="0" destOrd="0" presId="urn:microsoft.com/office/officeart/2005/8/layout/bList2"/>
    <dgm:cxn modelId="{A851778D-E999-437D-9E2A-942245CFA815}" type="presParOf" srcId="{4FA5EE32-A5A8-44DA-A0B0-1EE555D4319F}" destId="{FC4A7E73-D7FB-4967-BB16-1535803B2B4F}" srcOrd="1" destOrd="0" presId="urn:microsoft.com/office/officeart/2005/8/layout/bList2"/>
    <dgm:cxn modelId="{1F4A0B8B-AD4D-4E55-B00D-6260BCA81911}" type="presParOf" srcId="{4FA5EE32-A5A8-44DA-A0B0-1EE555D4319F}" destId="{27E5BCF9-65F7-42B2-9632-938C9C2EF899}" srcOrd="2" destOrd="0" presId="urn:microsoft.com/office/officeart/2005/8/layout/bList2"/>
    <dgm:cxn modelId="{9BCE1284-9403-4237-856D-1108703488AA}" type="presParOf" srcId="{4FA5EE32-A5A8-44DA-A0B0-1EE555D4319F}" destId="{A0C54B7D-74B6-4158-B4D9-5E61BEED2237}" srcOrd="3" destOrd="0" presId="urn:microsoft.com/office/officeart/2005/8/layout/bList2"/>
    <dgm:cxn modelId="{A223531E-1E3C-4E5F-97CF-9075AA00E597}" type="presParOf" srcId="{DC9FAD72-FE4C-42DA-A294-83D58E29E4CB}" destId="{F5C2C801-4BB3-45E9-863C-2B842549FE5C}" srcOrd="1" destOrd="0" presId="urn:microsoft.com/office/officeart/2005/8/layout/bList2"/>
    <dgm:cxn modelId="{16E4A7FD-9134-4E7C-9E4B-BD4B40DE95C6}" type="presParOf" srcId="{DC9FAD72-FE4C-42DA-A294-83D58E29E4CB}" destId="{CA5B7878-EB8B-42C5-AF7D-E29905A19208}" srcOrd="2" destOrd="0" presId="urn:microsoft.com/office/officeart/2005/8/layout/bList2"/>
    <dgm:cxn modelId="{1B909316-1580-4365-BA74-1868C8E161E0}" type="presParOf" srcId="{CA5B7878-EB8B-42C5-AF7D-E29905A19208}" destId="{4CEF4B83-2C9D-4BAC-AFEB-0AC32BCA0AB0}" srcOrd="0" destOrd="0" presId="urn:microsoft.com/office/officeart/2005/8/layout/bList2"/>
    <dgm:cxn modelId="{8FE838BA-8702-426E-A3BE-3D98D3BD4A8E}" type="presParOf" srcId="{CA5B7878-EB8B-42C5-AF7D-E29905A19208}" destId="{BB9C18D9-45A7-4EBE-81F5-3AFE51CAFA3F}" srcOrd="1" destOrd="0" presId="urn:microsoft.com/office/officeart/2005/8/layout/bList2"/>
    <dgm:cxn modelId="{41827066-4E23-4944-87F3-B191D31CC2C2}" type="presParOf" srcId="{CA5B7878-EB8B-42C5-AF7D-E29905A19208}" destId="{97FBDFEF-A2E8-4D2A-98FA-F2E75659D3D8}" srcOrd="2" destOrd="0" presId="urn:microsoft.com/office/officeart/2005/8/layout/bList2"/>
    <dgm:cxn modelId="{FD1801EF-013F-43FC-B43A-32E767B8855B}" type="presParOf" srcId="{CA5B7878-EB8B-42C5-AF7D-E29905A19208}" destId="{666CDFCF-2A5C-4238-82D9-1E9C9C5BAA11}" srcOrd="3" destOrd="0" presId="urn:microsoft.com/office/officeart/2005/8/layout/bList2"/>
    <dgm:cxn modelId="{8BE1322C-0E19-413B-AE71-00D8213B751F}" type="presParOf" srcId="{DC9FAD72-FE4C-42DA-A294-83D58E29E4CB}" destId="{70DA2138-CB4A-428A-AA5D-301E334AE0AE}" srcOrd="3" destOrd="0" presId="urn:microsoft.com/office/officeart/2005/8/layout/bList2"/>
    <dgm:cxn modelId="{D47D7EBB-21D4-48E0-AF7F-728904610413}" type="presParOf" srcId="{DC9FAD72-FE4C-42DA-A294-83D58E29E4CB}" destId="{376933FA-9148-4453-91E1-133D91459A30}" srcOrd="4" destOrd="0" presId="urn:microsoft.com/office/officeart/2005/8/layout/bList2"/>
    <dgm:cxn modelId="{6FD7DA49-C2F5-4AD6-9387-AAA123362952}" type="presParOf" srcId="{376933FA-9148-4453-91E1-133D91459A30}" destId="{B9A9A47B-EBEE-4EB0-8868-AF6D07C928D3}" srcOrd="0" destOrd="0" presId="urn:microsoft.com/office/officeart/2005/8/layout/bList2"/>
    <dgm:cxn modelId="{C5819668-E86D-4505-9EB5-0C2E2D6846B3}" type="presParOf" srcId="{376933FA-9148-4453-91E1-133D91459A30}" destId="{44A52620-B8E0-4793-BDDA-8EAF6C818C18}" srcOrd="1" destOrd="0" presId="urn:microsoft.com/office/officeart/2005/8/layout/bList2"/>
    <dgm:cxn modelId="{6F776A39-0F93-4D62-ACDD-2EDA9E8BFADF}" type="presParOf" srcId="{376933FA-9148-4453-91E1-133D91459A30}" destId="{0D99EF99-2E2D-483D-9879-B2D5A027336C}" srcOrd="2" destOrd="0" presId="urn:microsoft.com/office/officeart/2005/8/layout/bList2"/>
    <dgm:cxn modelId="{52E18A45-3318-4A97-A4CC-9BB1A592B31B}" type="presParOf" srcId="{376933FA-9148-4453-91E1-133D91459A30}" destId="{2B6A4CED-70F6-4B9C-8C67-2C0B3C087A0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8EE9F1CE-5828-4C26-8BCA-8AC826BA5F42}">
      <dgm:prSet/>
      <dgm:spPr/>
      <dgm:t>
        <a:bodyPr/>
        <a:lstStyle/>
        <a:p>
          <a:r>
            <a:rPr lang="en-AU" dirty="0"/>
            <a:t>Supervisors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3FB4AE3E-E952-44BA-B42A-618881F6D8E7}">
      <dgm:prSet/>
      <dgm:spPr/>
      <dgm:t>
        <a:bodyPr/>
        <a:lstStyle/>
        <a:p>
          <a:endParaRPr lang="en-AU" sz="1300"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498E38EE-092E-40A1-8821-52450917EA3D}">
      <dgm:prSet custT="1"/>
      <dgm:spPr/>
      <dgm:t>
        <a:bodyPr/>
        <a:lstStyle/>
        <a:p>
          <a:pPr marL="114300" lvl="1" indent="-114300" algn="l" defTabSz="533400">
            <a:lnSpc>
              <a:spcPct val="90000"/>
            </a:lnSpc>
            <a:spcBef>
              <a:spcPct val="0"/>
            </a:spcBef>
            <a:spcAft>
              <a:spcPct val="15000"/>
            </a:spcAft>
            <a:buChar char="•"/>
          </a:pPr>
          <a:r>
            <a:rPr lang="en-AU" sz="1400" kern="1200" dirty="0"/>
            <a:t> </a:t>
          </a:r>
          <a:r>
            <a:rPr lang="en-AU" sz="1200" kern="1200" dirty="0">
              <a:solidFill>
                <a:prstClr val="black">
                  <a:hueOff val="0"/>
                  <a:satOff val="0"/>
                  <a:lumOff val="0"/>
                  <a:alphaOff val="0"/>
                </a:prstClr>
              </a:solidFill>
              <a:latin typeface="Calibri" panose="020F0502020204030204"/>
              <a:ea typeface="+mn-ea"/>
              <a:cs typeface="+mn-cs"/>
            </a:rPr>
            <a:t>Ensure your SHMS considers the hazards of falling objects, dropping objects and contains effective controls that prevent injury to coal mine workers.</a:t>
          </a:r>
        </a:p>
      </dgm:t>
    </dgm:pt>
    <dgm:pt modelId="{A2F2FCDA-E8CD-44F9-A333-6A6CA9586431}" type="parTrans" cxnId="{51FB55A6-A64C-4F1B-B36A-BCBCF2B4A648}">
      <dgm:prSet/>
      <dgm:spPr/>
      <dgm:t>
        <a:bodyPr/>
        <a:lstStyle/>
        <a:p>
          <a:endParaRPr lang="en-AU"/>
        </a:p>
      </dgm:t>
    </dgm:pt>
    <dgm:pt modelId="{B67EB21E-1F19-4DFB-9EBB-C0342EBB3E84}" type="sibTrans" cxnId="{51FB55A6-A64C-4F1B-B36A-BCBCF2B4A648}">
      <dgm:prSet/>
      <dgm:spPr/>
      <dgm:t>
        <a:bodyPr/>
        <a:lstStyle/>
        <a:p>
          <a:endParaRPr lang="en-AU"/>
        </a:p>
      </dgm:t>
    </dgm:pt>
    <dgm:pt modelId="{8FF46652-417E-4E66-881C-288C82E34555}">
      <dgm:prSet custT="1"/>
      <dgm:spPr/>
      <dgm:t>
        <a:bodyPr/>
        <a:lstStyle/>
        <a:p>
          <a:endParaRPr lang="en-AU" sz="1200" dirty="0"/>
        </a:p>
      </dgm:t>
    </dgm:pt>
    <dgm:pt modelId="{828914A7-AA94-41C2-82A3-AC6E38D7910E}" type="parTrans" cxnId="{514BACB7-50A4-4860-8822-8F409D4EDDB1}">
      <dgm:prSet/>
      <dgm:spPr/>
      <dgm:t>
        <a:bodyPr/>
        <a:lstStyle/>
        <a:p>
          <a:endParaRPr lang="en-AU"/>
        </a:p>
      </dgm:t>
    </dgm:pt>
    <dgm:pt modelId="{62149808-BDCD-41FB-AA51-366A4B7E60CA}" type="sibTrans" cxnId="{514BACB7-50A4-4860-8822-8F409D4EDDB1}">
      <dgm:prSet/>
      <dgm:spPr/>
      <dgm:t>
        <a:bodyPr/>
        <a:lstStyle/>
        <a:p>
          <a:endParaRPr lang="en-AU"/>
        </a:p>
      </dgm:t>
    </dgm:pt>
    <dgm:pt modelId="{CB2A40DC-3404-4685-ABC5-C7CCC6D05990}">
      <dgm:prSet custT="1"/>
      <dgm:spPr/>
      <dgm:t>
        <a:bodyPr/>
        <a:lstStyle/>
        <a:p>
          <a:r>
            <a:rPr lang="en-AU" sz="1200" dirty="0"/>
            <a:t>Never allow one group to work above another work group, unless the risk controls for falling objects are in place and effective.</a:t>
          </a:r>
        </a:p>
      </dgm:t>
    </dgm:pt>
    <dgm:pt modelId="{54DF02D1-0659-4BE0-AE1C-F10055F1F2CF}" type="parTrans" cxnId="{7EE90313-7D73-4D48-82D8-BFF64753A694}">
      <dgm:prSet/>
      <dgm:spPr/>
      <dgm:t>
        <a:bodyPr/>
        <a:lstStyle/>
        <a:p>
          <a:endParaRPr lang="en-AU"/>
        </a:p>
      </dgm:t>
    </dgm:pt>
    <dgm:pt modelId="{7F71CF01-6127-4F5F-9B37-1AFA4758E284}" type="sibTrans" cxnId="{7EE90313-7D73-4D48-82D8-BFF64753A694}">
      <dgm:prSet/>
      <dgm:spPr/>
      <dgm:t>
        <a:bodyPr/>
        <a:lstStyle/>
        <a:p>
          <a:endParaRPr lang="en-AU"/>
        </a:p>
      </dgm:t>
    </dgm:pt>
    <dgm:pt modelId="{251C16E6-0F16-4140-B659-C4880C1B457C}">
      <dgm:prSet custT="1"/>
      <dgm:spPr/>
      <dgm:t>
        <a:bodyPr/>
        <a:lstStyle/>
        <a:p>
          <a:endParaRPr lang="en-AU" sz="1200" dirty="0"/>
        </a:p>
      </dgm:t>
    </dgm:pt>
    <dgm:pt modelId="{14C4C11C-9FF8-47C8-BFE0-7FF971296342}" type="parTrans" cxnId="{21FD48D3-7016-4B8D-9A39-838CF7E0B036}">
      <dgm:prSet/>
      <dgm:spPr/>
      <dgm:t>
        <a:bodyPr/>
        <a:lstStyle/>
        <a:p>
          <a:endParaRPr lang="en-AU"/>
        </a:p>
      </dgm:t>
    </dgm:pt>
    <dgm:pt modelId="{A7CB1704-3FE3-408D-A6C2-2801D302843F}" type="sibTrans" cxnId="{21FD48D3-7016-4B8D-9A39-838CF7E0B036}">
      <dgm:prSet/>
      <dgm:spPr/>
      <dgm:t>
        <a:bodyPr/>
        <a:lstStyle/>
        <a:p>
          <a:endParaRPr lang="en-AU"/>
        </a:p>
      </dgm:t>
    </dgm:pt>
    <dgm:pt modelId="{5AF5B3C3-C8D7-4D1C-A53E-3FFD26C407CF}">
      <dgm:prSet custT="1"/>
      <dgm:spPr/>
      <dgm:t>
        <a:bodyPr/>
        <a:lstStyle/>
        <a:p>
          <a:r>
            <a:rPr lang="en-AU" sz="1200" dirty="0"/>
            <a:t>Enforce compliance with critical controls to prevent injury, such as barricading the place above a work area and rescheduling work, to prevent work being undertaken and eliminating the risk of such incidents.</a:t>
          </a:r>
        </a:p>
      </dgm:t>
    </dgm:pt>
    <dgm:pt modelId="{B140EFC3-FCCC-47E1-8014-B97A8EA33FBF}" type="parTrans" cxnId="{C3CB0806-1AA6-4B35-A7C1-40D2177ED19A}">
      <dgm:prSet/>
      <dgm:spPr/>
      <dgm:t>
        <a:bodyPr/>
        <a:lstStyle/>
        <a:p>
          <a:endParaRPr lang="en-AU"/>
        </a:p>
      </dgm:t>
    </dgm:pt>
    <dgm:pt modelId="{F26D2D44-E031-4A51-BD31-08A1BC3678EE}" type="sibTrans" cxnId="{C3CB0806-1AA6-4B35-A7C1-40D2177ED19A}">
      <dgm:prSet/>
      <dgm:spPr/>
      <dgm:t>
        <a:bodyPr/>
        <a:lstStyle/>
        <a:p>
          <a:endParaRPr lang="en-AU"/>
        </a:p>
      </dgm:t>
    </dgm:pt>
    <dgm:pt modelId="{3AB43E1B-DB5B-454C-B723-C2FA6221071E}">
      <dgm:prSet custT="1"/>
      <dgm:spPr/>
      <dgm:t>
        <a:bodyPr/>
        <a:lstStyle/>
        <a:p>
          <a:pPr marL="114300" lvl="1" indent="0" algn="l" defTabSz="622300">
            <a:lnSpc>
              <a:spcPct val="90000"/>
            </a:lnSpc>
            <a:spcBef>
              <a:spcPct val="0"/>
            </a:spcBef>
            <a:spcAft>
              <a:spcPct val="15000"/>
            </a:spcAft>
          </a:pPr>
          <a:endParaRPr lang="en-AU" sz="1400" kern="1200" dirty="0"/>
        </a:p>
      </dgm:t>
    </dgm:pt>
    <dgm:pt modelId="{57DF1CFD-91A4-41DC-A3BE-3039B6446DFC}" type="parTrans" cxnId="{D396C04A-A5A8-4583-A8CC-431398CFAAD2}">
      <dgm:prSet/>
      <dgm:spPr/>
      <dgm:t>
        <a:bodyPr/>
        <a:lstStyle/>
        <a:p>
          <a:endParaRPr lang="en-AU"/>
        </a:p>
      </dgm:t>
    </dgm:pt>
    <dgm:pt modelId="{68BB3376-B643-474F-90ED-890CFA90CF6D}" type="sibTrans" cxnId="{D396C04A-A5A8-4583-A8CC-431398CFAAD2}">
      <dgm:prSet/>
      <dgm:spPr/>
      <dgm:t>
        <a:bodyPr/>
        <a:lstStyle/>
        <a:p>
          <a:endParaRPr lang="en-AU"/>
        </a:p>
      </dgm:t>
    </dgm:pt>
    <dgm:pt modelId="{0361B58B-C99B-43BF-BC18-35CE1C90E197}">
      <dgm:prSet custT="1"/>
      <dgm:spPr/>
      <dgm:t>
        <a:bodyPr/>
        <a:lstStyle/>
        <a:p>
          <a:pPr marL="114300" marR="0" lvl="1" indent="-114300" algn="l" defTabSz="5334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200" kern="1200" dirty="0">
              <a:solidFill>
                <a:prstClr val="black">
                  <a:hueOff val="0"/>
                  <a:satOff val="0"/>
                  <a:lumOff val="0"/>
                  <a:alphaOff val="0"/>
                </a:prstClr>
              </a:solidFill>
              <a:latin typeface="Calibri" panose="020F0502020204030204"/>
              <a:ea typeface="+mn-ea"/>
              <a:cs typeface="+mn-cs"/>
            </a:rPr>
            <a:t>Before commencing work, eliminate the hazard of objects falling into your work area, or of you dropping objects into another CMWs work area when risk assessing your tasks.</a:t>
          </a:r>
        </a:p>
      </dgm:t>
    </dgm:pt>
    <dgm:pt modelId="{0FB1792E-D6F7-49C7-9D6F-1EAC4B3358FA}" type="parTrans" cxnId="{10D806A6-577C-48D6-9AB7-DC4A8C874A50}">
      <dgm:prSet/>
      <dgm:spPr/>
      <dgm:t>
        <a:bodyPr/>
        <a:lstStyle/>
        <a:p>
          <a:endParaRPr lang="en-AU"/>
        </a:p>
      </dgm:t>
    </dgm:pt>
    <dgm:pt modelId="{8DDEF4DC-C2F0-4356-97D7-A6325EFD1449}" type="sibTrans" cxnId="{10D806A6-577C-48D6-9AB7-DC4A8C874A50}">
      <dgm:prSet/>
      <dgm:spPr/>
      <dgm:t>
        <a:bodyPr/>
        <a:lstStyle/>
        <a:p>
          <a:endParaRPr lang="en-AU"/>
        </a:p>
      </dgm:t>
    </dgm:pt>
    <dgm:pt modelId="{767B5DDD-EB2C-4C03-B50A-ECF3EDE6BCFD}">
      <dgm:prSet custT="1"/>
      <dgm:spPr/>
      <dgm:t>
        <a:bodyPr/>
        <a:lstStyle/>
        <a:p>
          <a:pPr marL="114300" marR="0" lvl="1" indent="-114300" algn="l" defTabSz="5334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200" kern="1200" dirty="0">
              <a:solidFill>
                <a:prstClr val="black">
                  <a:hueOff val="0"/>
                  <a:satOff val="0"/>
                  <a:lumOff val="0"/>
                  <a:alphaOff val="0"/>
                </a:prstClr>
              </a:solidFill>
              <a:latin typeface="Calibri" panose="020F0502020204030204"/>
              <a:ea typeface="+mn-ea"/>
              <a:cs typeface="+mn-cs"/>
            </a:rPr>
            <a:t>Isolate the place above your work area so other CMW cannot drop objects onto you.</a:t>
          </a:r>
        </a:p>
      </dgm:t>
    </dgm:pt>
    <dgm:pt modelId="{1CD1609B-A55C-44C2-BEA8-9447ADEAD2B6}" type="parTrans" cxnId="{0CC1EC3E-FD53-476A-8CE5-4E354CE1C0A8}">
      <dgm:prSet/>
      <dgm:spPr/>
    </dgm:pt>
    <dgm:pt modelId="{5A75DA43-3211-498E-A423-4A19459E014F}" type="sibTrans" cxnId="{0CC1EC3E-FD53-476A-8CE5-4E354CE1C0A8}">
      <dgm:prSet/>
      <dgm:spPr/>
    </dgm:pt>
    <dgm:pt modelId="{8F7F1AF0-24D4-457D-9461-432797AD25F6}">
      <dgm:prSet custT="1"/>
      <dgm:spPr/>
      <dgm:t>
        <a:bodyPr/>
        <a:lstStyle/>
        <a:p>
          <a:pPr marL="114300" lvl="1" indent="-114300" algn="l" defTabSz="533400">
            <a:lnSpc>
              <a:spcPct val="90000"/>
            </a:lnSpc>
            <a:spcBef>
              <a:spcPct val="0"/>
            </a:spcBef>
            <a:spcAft>
              <a:spcPct val="15000"/>
            </a:spcAft>
            <a:buChar char="•"/>
          </a:pPr>
          <a:r>
            <a:rPr lang="en-AU" sz="1200" kern="1200" dirty="0">
              <a:solidFill>
                <a:prstClr val="black">
                  <a:hueOff val="0"/>
                  <a:satOff val="0"/>
                  <a:lumOff val="0"/>
                  <a:alphaOff val="0"/>
                </a:prstClr>
              </a:solidFill>
              <a:latin typeface="Calibri" panose="020F0502020204030204"/>
              <a:ea typeface="+mn-ea"/>
              <a:cs typeface="+mn-cs"/>
            </a:rPr>
            <a:t>Ensure that you critical controls are identified, communicated, validated and effective through visible critical control audits</a:t>
          </a:r>
        </a:p>
      </dgm:t>
    </dgm:pt>
    <dgm:pt modelId="{6CAB0273-6533-4E75-90AB-F3430E61E2EA}" type="parTrans" cxnId="{96A7111F-A06A-4FC5-B3B3-D90CD50CB27C}">
      <dgm:prSet/>
      <dgm:spPr/>
    </dgm:pt>
    <dgm:pt modelId="{83FBB15D-C64E-4647-AA48-EC71A3D4891F}" type="sibTrans" cxnId="{96A7111F-A06A-4FC5-B3B3-D90CD50CB27C}">
      <dgm:prSet/>
      <dgm:spPr/>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custScaleX="99322" custScaleY="132664" custLinFactNeighborX="-232">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custLinFactNeighborX="-232" custLinFactNeighborY="30026"/>
      <dgm:spPr/>
    </dgm:pt>
    <dgm:pt modelId="{B920F3C8-EB6E-42BA-9256-091266C38A4F}" type="pres">
      <dgm:prSet presAssocID="{4089BC8A-9A6F-45F9-A679-2A77BBF936D1}" presName="adorn" presStyleLbl="fgAccFollowNode1" presStyleIdx="0" presStyleCnt="3" custLinFactNeighborX="4195" custLinFactNeighborY="1571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custScaleY="129594" custLinFactNeighborX="-829">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custScaleY="101705" custLinFactNeighborX="-829" custLinFactNeighborY="31857"/>
      <dgm:spPr/>
    </dgm:pt>
    <dgm:pt modelId="{A4A56FE1-5795-4BF5-90D2-227415A07AB9}" type="pres">
      <dgm:prSet presAssocID="{8EE9F1CE-5828-4C26-8BCA-8AC826BA5F42}" presName="adorn" presStyleLbl="fgAccFollowNode1" presStyleIdx="1" presStyleCnt="3" custLinFactNeighborX="4195" custLinFactNeighborY="-839"/>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custScaleY="133931">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custLinFactNeighborX="-276" custLinFactNeighborY="32718"/>
      <dgm:spPr/>
    </dgm:pt>
    <dgm:pt modelId="{BFED6A1C-E76F-4B08-AA25-534D27473E83}" type="pres">
      <dgm:prSet presAssocID="{96ACF7C7-CEAB-4DAE-985A-2391699F1B2B}" presName="adorn" presStyleLbl="fgAccFollowNode1" presStyleIdx="2" presStyleCnt="3" custLinFactNeighborX="1678" custLinFactNeighborY="251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C3CB0806-1AA6-4B35-A7C1-40D2177ED19A}" srcId="{8EE9F1CE-5828-4C26-8BCA-8AC826BA5F42}" destId="{5AF5B3C3-C8D7-4D1C-A53E-3FFD26C407CF}" srcOrd="1" destOrd="0" parTransId="{B140EFC3-FCCC-47E1-8014-B97A8EA33FBF}" sibTransId="{F26D2D44-E031-4A51-BD31-08A1BC3678EE}"/>
    <dgm:cxn modelId="{F32C8F0E-8BEB-4CBE-BEEA-58B80B4F4B4C}" type="presOf" srcId="{5AF5B3C3-C8D7-4D1C-A53E-3FFD26C407CF}" destId="{2C297AE8-E093-4853-8A76-E5C8DEC769EE}" srcOrd="0" destOrd="1" presId="urn:microsoft.com/office/officeart/2005/8/layout/bList2"/>
    <dgm:cxn modelId="{5459260F-2A63-4043-A078-AAD01E055F6A}" type="presOf" srcId="{4089BC8A-9A6F-45F9-A679-2A77BBF936D1}" destId="{DFC1BCCB-4436-4820-B68B-9BEF2EC8538C}" srcOrd="1" destOrd="0" presId="urn:microsoft.com/office/officeart/2005/8/layout/bList2"/>
    <dgm:cxn modelId="{7EE90313-7D73-4D48-82D8-BFF64753A694}" srcId="{8EE9F1CE-5828-4C26-8BCA-8AC826BA5F42}" destId="{CB2A40DC-3404-4685-ABC5-C7CCC6D05990}" srcOrd="0" destOrd="0" parTransId="{54DF02D1-0659-4BE0-AE1C-F10055F1F2CF}" sibTransId="{7F71CF01-6127-4F5F-9B37-1AFA4758E284}"/>
    <dgm:cxn modelId="{AECEEC14-0801-447B-B603-C1BDAAE47E53}" type="presOf" srcId="{96ACF7C7-CEAB-4DAE-985A-2391699F1B2B}" destId="{01DE0CCE-AD28-4C57-B43E-7F4F6558A12A}" srcOrd="1" destOrd="0" presId="urn:microsoft.com/office/officeart/2005/8/layout/bList2"/>
    <dgm:cxn modelId="{49E97F16-D043-48C0-94A1-E5BBC2C5BA05}" type="presOf" srcId="{498E38EE-092E-40A1-8821-52450917EA3D}" destId="{D95A44D1-4F6A-4D5A-A9DB-9D6BE2D238EC}" srcOrd="0" destOrd="0" presId="urn:microsoft.com/office/officeart/2005/8/layout/bList2"/>
    <dgm:cxn modelId="{6A58831A-8367-40BF-8CE7-843D924F0F5C}" type="presOf" srcId="{8F7F1AF0-24D4-457D-9461-432797AD25F6}" destId="{D95A44D1-4F6A-4D5A-A9DB-9D6BE2D238EC}" srcOrd="0" destOrd="1" presId="urn:microsoft.com/office/officeart/2005/8/layout/bList2"/>
    <dgm:cxn modelId="{96A7111F-A06A-4FC5-B3B3-D90CD50CB27C}" srcId="{4089BC8A-9A6F-45F9-A679-2A77BBF936D1}" destId="{8F7F1AF0-24D4-457D-9461-432797AD25F6}" srcOrd="1" destOrd="0" parTransId="{6CAB0273-6533-4E75-90AB-F3430E61E2EA}" sibTransId="{83FBB15D-C64E-4647-AA48-EC71A3D4891F}"/>
    <dgm:cxn modelId="{63DC0C26-07A9-4969-B7CF-427C055CE449}" type="presOf" srcId="{96ACF7C7-CEAB-4DAE-985A-2391699F1B2B}" destId="{798BDA79-C6AF-4986-B3F9-B9298C93A16C}" srcOrd="0" destOrd="0" presId="urn:microsoft.com/office/officeart/2005/8/layout/bList2"/>
    <dgm:cxn modelId="{27DCF028-961B-49F6-BF0D-E847336AD085}" type="presOf" srcId="{0361B58B-C99B-43BF-BC18-35CE1C90E197}" destId="{E5C7A298-EDB5-49A9-A458-168F96E65636}" srcOrd="0" destOrd="0" presId="urn:microsoft.com/office/officeart/2005/8/layout/bList2"/>
    <dgm:cxn modelId="{363B392C-09A1-42F0-906C-E3ED94E213E5}" type="presOf" srcId="{4089BC8A-9A6F-45F9-A679-2A77BBF936D1}" destId="{0D81BD77-B288-4DF3-B51F-ACB80356FFF2}" srcOrd="0" destOrd="0" presId="urn:microsoft.com/office/officeart/2005/8/layout/bList2"/>
    <dgm:cxn modelId="{33F61A2E-7024-4AFA-8334-011BC7C85014}" type="presOf" srcId="{3AB43E1B-DB5B-454C-B723-C2FA6221071E}" destId="{D95A44D1-4F6A-4D5A-A9DB-9D6BE2D238EC}" srcOrd="0" destOrd="2" presId="urn:microsoft.com/office/officeart/2005/8/layout/bList2"/>
    <dgm:cxn modelId="{7D8D2B31-B86C-4393-9503-9B8DD7C531A5}" type="presOf" srcId="{767B5DDD-EB2C-4C03-B50A-ECF3EDE6BCFD}" destId="{E5C7A298-EDB5-49A9-A458-168F96E65636}" srcOrd="0" destOrd="1" presId="urn:microsoft.com/office/officeart/2005/8/layout/bList2"/>
    <dgm:cxn modelId="{D1192234-6C03-48F5-A112-D35572C32CEA}" type="presOf" srcId="{AC377F9E-833B-48E0-AFAB-9CC472879351}" destId="{B547AA87-8CD3-464C-B12A-3EFA47B7AB3F}" srcOrd="0" destOrd="0" presId="urn:microsoft.com/office/officeart/2005/8/layout/bList2"/>
    <dgm:cxn modelId="{0CC1EC3E-FD53-476A-8CE5-4E354CE1C0A8}" srcId="{96ACF7C7-CEAB-4DAE-985A-2391699F1B2B}" destId="{767B5DDD-EB2C-4C03-B50A-ECF3EDE6BCFD}" srcOrd="1" destOrd="0" parTransId="{1CD1609B-A55C-44C2-BEA8-9447ADEAD2B6}" sibTransId="{5A75DA43-3211-498E-A423-4A19459E014F}"/>
    <dgm:cxn modelId="{BF1F9364-67FF-4E0E-9755-C57760A484D9}" type="presOf" srcId="{251C16E6-0F16-4140-B659-C4880C1B457C}" destId="{2C297AE8-E093-4853-8A76-E5C8DEC769EE}" srcOrd="0" destOrd="2" presId="urn:microsoft.com/office/officeart/2005/8/layout/bList2"/>
    <dgm:cxn modelId="{D396C04A-A5A8-4583-A8CC-431398CFAAD2}" srcId="{4089BC8A-9A6F-45F9-A679-2A77BBF936D1}" destId="{3AB43E1B-DB5B-454C-B723-C2FA6221071E}" srcOrd="2" destOrd="0" parTransId="{57DF1CFD-91A4-41DC-A3BE-3039B6446DFC}" sibTransId="{68BB3376-B643-474F-90ED-890CFA90CF6D}"/>
    <dgm:cxn modelId="{48420570-2F4E-4A47-B85B-494A4609937B}" type="presOf" srcId="{8EE9F1CE-5828-4C26-8BCA-8AC826BA5F42}" destId="{A6B193F9-5BB4-484C-85FB-DB09A80C9A56}" srcOrd="1" destOrd="0"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1F3BC07C-7D12-4A63-8C14-5DF5BDFC0751}" type="presOf" srcId="{8FF46652-417E-4E66-881C-288C82E34555}" destId="{2C297AE8-E093-4853-8A76-E5C8DEC769EE}" srcOrd="0" destOrd="3" presId="urn:microsoft.com/office/officeart/2005/8/layout/bList2"/>
    <dgm:cxn modelId="{FE067F85-755D-4A47-97E6-E2070E32FB23}" type="presOf" srcId="{8EE9F1CE-5828-4C26-8BCA-8AC826BA5F42}" destId="{E6CBBF40-18D3-407B-BF6C-A69FB5AD7506}" srcOrd="0" destOrd="0" presId="urn:microsoft.com/office/officeart/2005/8/layout/bList2"/>
    <dgm:cxn modelId="{4D13C493-7306-444A-B056-F341ECD47D53}" type="presOf" srcId="{CB2A40DC-3404-4685-ABC5-C7CCC6D05990}" destId="{2C297AE8-E093-4853-8A76-E5C8DEC769EE}" srcOrd="0" destOrd="0" presId="urn:microsoft.com/office/officeart/2005/8/layout/bList2"/>
    <dgm:cxn modelId="{10D806A6-577C-48D6-9AB7-DC4A8C874A50}" srcId="{96ACF7C7-CEAB-4DAE-985A-2391699F1B2B}" destId="{0361B58B-C99B-43BF-BC18-35CE1C90E197}" srcOrd="0" destOrd="0" parTransId="{0FB1792E-D6F7-49C7-9D6F-1EAC4B3358FA}" sibTransId="{8DDEF4DC-C2F0-4356-97D7-A6325EFD1449}"/>
    <dgm:cxn modelId="{51FB55A6-A64C-4F1B-B36A-BCBCF2B4A648}" srcId="{4089BC8A-9A6F-45F9-A679-2A77BBF936D1}" destId="{498E38EE-092E-40A1-8821-52450917EA3D}" srcOrd="0" destOrd="0" parTransId="{A2F2FCDA-E8CD-44F9-A333-6A6CA9586431}" sibTransId="{B67EB21E-1F19-4DFB-9EBB-C0342EBB3E84}"/>
    <dgm:cxn modelId="{020BFCB4-E6D3-48B5-94F3-9DEA4950614E}" type="presOf" srcId="{3FB4AE3E-E952-44BA-B42A-618881F6D8E7}" destId="{2C297AE8-E093-4853-8A76-E5C8DEC769EE}" srcOrd="0" destOrd="4" presId="urn:microsoft.com/office/officeart/2005/8/layout/bList2"/>
    <dgm:cxn modelId="{514BACB7-50A4-4860-8822-8F409D4EDDB1}" srcId="{8EE9F1CE-5828-4C26-8BCA-8AC826BA5F42}" destId="{8FF46652-417E-4E66-881C-288C82E34555}" srcOrd="3" destOrd="0" parTransId="{828914A7-AA94-41C2-82A3-AC6E38D7910E}" sibTransId="{62149808-BDCD-41FB-AA51-366A4B7E60CA}"/>
    <dgm:cxn modelId="{FFEE40C5-C16E-40DC-9219-0C41D2A70E2C}" type="presOf" srcId="{E146141B-538D-412F-98BC-67D04ADE738E}" destId="{493360E5-1912-45A2-8008-A50C44F50CAB}" srcOrd="0" destOrd="0" presId="urn:microsoft.com/office/officeart/2005/8/layout/bList2"/>
    <dgm:cxn modelId="{21FD48D3-7016-4B8D-9A39-838CF7E0B036}" srcId="{8EE9F1CE-5828-4C26-8BCA-8AC826BA5F42}" destId="{251C16E6-0F16-4140-B659-C4880C1B457C}" srcOrd="2" destOrd="0" parTransId="{14C4C11C-9FF8-47C8-BFE0-7FF971296342}" sibTransId="{A7CB1704-3FE3-408D-A6C2-2801D302843F}"/>
    <dgm:cxn modelId="{597227ED-9DF8-463B-B0F8-FAF00A06429D}" srcId="{8EE9F1CE-5828-4C26-8BCA-8AC826BA5F42}" destId="{3FB4AE3E-E952-44BA-B42A-618881F6D8E7}" srcOrd="4" destOrd="0" parTransId="{55BB5FE3-CA19-4313-BDFE-CDF3A8B341A3}" sibTransId="{059E6957-A342-4EFA-BB5F-AB0686ED8F3C}"/>
    <dgm:cxn modelId="{AEBA60F4-3DF2-437C-BFB7-45141B037924}" type="presOf" srcId="{5AF5EDB0-1A47-4C46-BA6F-771FB4EE55ED}" destId="{91DEC9F4-57DD-4363-A42E-23A124802EEC}" srcOrd="0" destOrd="0" presId="urn:microsoft.com/office/officeart/2005/8/layout/bList2"/>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F5EDB0-1A47-4C46-BA6F-771FB4EE55E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4089BC8A-9A6F-45F9-A679-2A77BBF936D1}">
      <dgm:prSet/>
      <dgm:spPr/>
      <dgm:t>
        <a:bodyPr/>
        <a:lstStyle/>
        <a:p>
          <a:r>
            <a:rPr lang="en-AU" dirty="0"/>
            <a:t>Site Senior Executive</a:t>
          </a:r>
        </a:p>
      </dgm:t>
    </dgm:pt>
    <dgm:pt modelId="{A3692E01-E67E-49BC-BEF4-8C513DE9D379}" type="parTrans" cxnId="{67FA7079-794B-4138-BAD5-BEC2C9A3EF8D}">
      <dgm:prSet/>
      <dgm:spPr/>
      <dgm:t>
        <a:bodyPr/>
        <a:lstStyle/>
        <a:p>
          <a:endParaRPr lang="en-AU"/>
        </a:p>
      </dgm:t>
    </dgm:pt>
    <dgm:pt modelId="{AC377F9E-833B-48E0-AFAB-9CC472879351}" type="sibTrans" cxnId="{67FA7079-794B-4138-BAD5-BEC2C9A3EF8D}">
      <dgm:prSet/>
      <dgm:spPr/>
      <dgm:t>
        <a:bodyPr/>
        <a:lstStyle/>
        <a:p>
          <a:endParaRPr lang="en-AU"/>
        </a:p>
      </dgm:t>
    </dgm:pt>
    <dgm:pt modelId="{8EE9F1CE-5828-4C26-8BCA-8AC826BA5F42}">
      <dgm:prSet/>
      <dgm:spPr/>
      <dgm:t>
        <a:bodyPr/>
        <a:lstStyle/>
        <a:p>
          <a:r>
            <a:rPr lang="en-AU" dirty="0"/>
            <a:t>OCE and Supervisors</a:t>
          </a:r>
        </a:p>
      </dgm:t>
    </dgm:pt>
    <dgm:pt modelId="{AB43C8B3-A64C-4D3B-8E37-008829484C15}" type="parTrans" cxnId="{FADB6A59-9536-47A2-9992-D66535AC0F8A}">
      <dgm:prSet/>
      <dgm:spPr/>
      <dgm:t>
        <a:bodyPr/>
        <a:lstStyle/>
        <a:p>
          <a:endParaRPr lang="en-AU"/>
        </a:p>
      </dgm:t>
    </dgm:pt>
    <dgm:pt modelId="{E146141B-538D-412F-98BC-67D04ADE738E}" type="sibTrans" cxnId="{FADB6A59-9536-47A2-9992-D66535AC0F8A}">
      <dgm:prSet/>
      <dgm:spPr/>
      <dgm:t>
        <a:bodyPr/>
        <a:lstStyle/>
        <a:p>
          <a:endParaRPr lang="en-AU"/>
        </a:p>
      </dgm:t>
    </dgm:pt>
    <dgm:pt modelId="{96ACF7C7-CEAB-4DAE-985A-2391699F1B2B}">
      <dgm:prSet/>
      <dgm:spPr/>
      <dgm:t>
        <a:bodyPr/>
        <a:lstStyle/>
        <a:p>
          <a:r>
            <a:rPr lang="en-AU" dirty="0"/>
            <a:t>Coal Mine Workers</a:t>
          </a:r>
        </a:p>
      </dgm:t>
    </dgm:pt>
    <dgm:pt modelId="{44CB7F84-50BF-4479-888C-C7082287A1A4}" type="parTrans" cxnId="{6E848A79-3363-434A-B184-9F3A11AA652E}">
      <dgm:prSet/>
      <dgm:spPr/>
      <dgm:t>
        <a:bodyPr/>
        <a:lstStyle/>
        <a:p>
          <a:endParaRPr lang="en-AU"/>
        </a:p>
      </dgm:t>
    </dgm:pt>
    <dgm:pt modelId="{CB619F9D-69D5-4C97-B21F-C51D276A1AF9}" type="sibTrans" cxnId="{6E848A79-3363-434A-B184-9F3A11AA652E}">
      <dgm:prSet/>
      <dgm:spPr/>
      <dgm:t>
        <a:bodyPr/>
        <a:lstStyle/>
        <a:p>
          <a:endParaRPr lang="en-AU"/>
        </a:p>
      </dgm:t>
    </dgm:pt>
    <dgm:pt modelId="{3FB4AE3E-E952-44BA-B42A-618881F6D8E7}">
      <dgm:prSet/>
      <dgm:spPr/>
      <dgm:t>
        <a:bodyPr/>
        <a:lstStyle/>
        <a:p>
          <a:endParaRPr lang="en-AU" sz="1300" dirty="0"/>
        </a:p>
      </dgm:t>
    </dgm:pt>
    <dgm:pt modelId="{55BB5FE3-CA19-4313-BDFE-CDF3A8B341A3}" type="parTrans" cxnId="{597227ED-9DF8-463B-B0F8-FAF00A06429D}">
      <dgm:prSet/>
      <dgm:spPr/>
      <dgm:t>
        <a:bodyPr/>
        <a:lstStyle/>
        <a:p>
          <a:endParaRPr lang="en-AU"/>
        </a:p>
      </dgm:t>
    </dgm:pt>
    <dgm:pt modelId="{059E6957-A342-4EFA-BB5F-AB0686ED8F3C}" type="sibTrans" cxnId="{597227ED-9DF8-463B-B0F8-FAF00A06429D}">
      <dgm:prSet/>
      <dgm:spPr/>
      <dgm:t>
        <a:bodyPr/>
        <a:lstStyle/>
        <a:p>
          <a:endParaRPr lang="en-AU"/>
        </a:p>
      </dgm:t>
    </dgm:pt>
    <dgm:pt modelId="{498E38EE-092E-40A1-8821-52450917EA3D}">
      <dgm:prSet custT="1"/>
      <dgm:spPr/>
      <dgm:t>
        <a:bodyPr/>
        <a:lstStyle/>
        <a:p>
          <a:r>
            <a:rPr lang="en-AU" sz="1400" dirty="0"/>
            <a:t>Ensure the risk assessments that underpin your SHMS have considered that CMW will have slips and lapses or make mistakes and the risk controls will still protect them from injury.</a:t>
          </a:r>
        </a:p>
      </dgm:t>
    </dgm:pt>
    <dgm:pt modelId="{A2F2FCDA-E8CD-44F9-A333-6A6CA9586431}" type="parTrans" cxnId="{51FB55A6-A64C-4F1B-B36A-BCBCF2B4A648}">
      <dgm:prSet/>
      <dgm:spPr/>
      <dgm:t>
        <a:bodyPr/>
        <a:lstStyle/>
        <a:p>
          <a:endParaRPr lang="en-AU"/>
        </a:p>
      </dgm:t>
    </dgm:pt>
    <dgm:pt modelId="{B67EB21E-1F19-4DFB-9EBB-C0342EBB3E84}" type="sibTrans" cxnId="{51FB55A6-A64C-4F1B-B36A-BCBCF2B4A648}">
      <dgm:prSet/>
      <dgm:spPr/>
      <dgm:t>
        <a:bodyPr/>
        <a:lstStyle/>
        <a:p>
          <a:endParaRPr lang="en-AU"/>
        </a:p>
      </dgm:t>
    </dgm:pt>
    <dgm:pt modelId="{8FF46652-417E-4E66-881C-288C82E34555}">
      <dgm:prSet/>
      <dgm:spPr/>
      <dgm:t>
        <a:bodyPr/>
        <a:lstStyle/>
        <a:p>
          <a:endParaRPr lang="en-AU" sz="1300" dirty="0"/>
        </a:p>
      </dgm:t>
    </dgm:pt>
    <dgm:pt modelId="{828914A7-AA94-41C2-82A3-AC6E38D7910E}" type="parTrans" cxnId="{514BACB7-50A4-4860-8822-8F409D4EDDB1}">
      <dgm:prSet/>
      <dgm:spPr/>
      <dgm:t>
        <a:bodyPr/>
        <a:lstStyle/>
        <a:p>
          <a:endParaRPr lang="en-AU"/>
        </a:p>
      </dgm:t>
    </dgm:pt>
    <dgm:pt modelId="{62149808-BDCD-41FB-AA51-366A4B7E60CA}" type="sibTrans" cxnId="{514BACB7-50A4-4860-8822-8F409D4EDDB1}">
      <dgm:prSet/>
      <dgm:spPr/>
      <dgm:t>
        <a:bodyPr/>
        <a:lstStyle/>
        <a:p>
          <a:endParaRPr lang="en-AU"/>
        </a:p>
      </dgm:t>
    </dgm:pt>
    <dgm:pt modelId="{CB2A40DC-3404-4685-ABC5-C7CCC6D05990}">
      <dgm:prSet custT="1"/>
      <dgm:spPr/>
      <dgm:t>
        <a:bodyPr/>
        <a:lstStyle/>
        <a:p>
          <a:r>
            <a:rPr lang="en-AU" sz="1400" dirty="0"/>
            <a:t>Ensure compliance with prestart and defect reporting procedures and processes.</a:t>
          </a:r>
        </a:p>
      </dgm:t>
    </dgm:pt>
    <dgm:pt modelId="{54DF02D1-0659-4BE0-AE1C-F10055F1F2CF}" type="parTrans" cxnId="{7EE90313-7D73-4D48-82D8-BFF64753A694}">
      <dgm:prSet/>
      <dgm:spPr/>
      <dgm:t>
        <a:bodyPr/>
        <a:lstStyle/>
        <a:p>
          <a:endParaRPr lang="en-AU"/>
        </a:p>
      </dgm:t>
    </dgm:pt>
    <dgm:pt modelId="{7F71CF01-6127-4F5F-9B37-1AFA4758E284}" type="sibTrans" cxnId="{7EE90313-7D73-4D48-82D8-BFF64753A694}">
      <dgm:prSet/>
      <dgm:spPr/>
      <dgm:t>
        <a:bodyPr/>
        <a:lstStyle/>
        <a:p>
          <a:endParaRPr lang="en-AU"/>
        </a:p>
      </dgm:t>
    </dgm:pt>
    <dgm:pt modelId="{DB1F007B-B364-4386-ACE7-2B94858BEA60}">
      <dgm:prSet custT="1"/>
      <dgm:spPr/>
      <dgm:t>
        <a:bodyPr/>
        <a:lstStyle/>
        <a:p>
          <a:endParaRPr lang="en-AU" sz="1400" dirty="0"/>
        </a:p>
      </dgm:t>
    </dgm:pt>
    <dgm:pt modelId="{55919172-E0E0-440F-83FD-545417B4B4AD}" type="parTrans" cxnId="{BFDFA8E8-B73D-486B-9F4A-4456489313EA}">
      <dgm:prSet/>
      <dgm:spPr/>
      <dgm:t>
        <a:bodyPr/>
        <a:lstStyle/>
        <a:p>
          <a:endParaRPr lang="en-AU"/>
        </a:p>
      </dgm:t>
    </dgm:pt>
    <dgm:pt modelId="{83E8D316-F1D0-419B-A98A-27E072E6B69F}" type="sibTrans" cxnId="{BFDFA8E8-B73D-486B-9F4A-4456489313EA}">
      <dgm:prSet/>
      <dgm:spPr/>
      <dgm:t>
        <a:bodyPr/>
        <a:lstStyle/>
        <a:p>
          <a:endParaRPr lang="en-AU"/>
        </a:p>
      </dgm:t>
    </dgm:pt>
    <dgm:pt modelId="{251C16E6-0F16-4140-B659-C4880C1B457C}">
      <dgm:prSet/>
      <dgm:spPr/>
      <dgm:t>
        <a:bodyPr/>
        <a:lstStyle/>
        <a:p>
          <a:endParaRPr lang="en-AU" sz="1300" dirty="0"/>
        </a:p>
      </dgm:t>
    </dgm:pt>
    <dgm:pt modelId="{14C4C11C-9FF8-47C8-BFE0-7FF971296342}" type="parTrans" cxnId="{21FD48D3-7016-4B8D-9A39-838CF7E0B036}">
      <dgm:prSet/>
      <dgm:spPr/>
      <dgm:t>
        <a:bodyPr/>
        <a:lstStyle/>
        <a:p>
          <a:endParaRPr lang="en-AU"/>
        </a:p>
      </dgm:t>
    </dgm:pt>
    <dgm:pt modelId="{A7CB1704-3FE3-408D-A6C2-2801D302843F}" type="sibTrans" cxnId="{21FD48D3-7016-4B8D-9A39-838CF7E0B036}">
      <dgm:prSet/>
      <dgm:spPr/>
      <dgm:t>
        <a:bodyPr/>
        <a:lstStyle/>
        <a:p>
          <a:endParaRPr lang="en-AU"/>
        </a:p>
      </dgm:t>
    </dgm:pt>
    <dgm:pt modelId="{2459A711-96EC-49D2-8847-97E88F22261B}">
      <dgm:prSet custT="1"/>
      <dgm:spPr/>
      <dgm:t>
        <a:bodyPr/>
        <a:lstStyle/>
        <a:p>
          <a:r>
            <a:rPr lang="en-AU" sz="1400" dirty="0"/>
            <a:t>Conduct behavioural observations in the work area.</a:t>
          </a:r>
        </a:p>
      </dgm:t>
    </dgm:pt>
    <dgm:pt modelId="{871FC89A-D56C-4AC3-825D-67DE40EE1AE1}" type="parTrans" cxnId="{1BB3045A-0104-4C1C-B43B-3BEDCF6F25FA}">
      <dgm:prSet/>
      <dgm:spPr/>
      <dgm:t>
        <a:bodyPr/>
        <a:lstStyle/>
        <a:p>
          <a:endParaRPr lang="en-AU"/>
        </a:p>
      </dgm:t>
    </dgm:pt>
    <dgm:pt modelId="{91F5F4F8-34F8-4328-91CD-7992BB017F1F}" type="sibTrans" cxnId="{1BB3045A-0104-4C1C-B43B-3BEDCF6F25FA}">
      <dgm:prSet/>
      <dgm:spPr/>
      <dgm:t>
        <a:bodyPr/>
        <a:lstStyle/>
        <a:p>
          <a:endParaRPr lang="en-AU"/>
        </a:p>
      </dgm:t>
    </dgm:pt>
    <dgm:pt modelId="{7EF62482-F4E9-4B9E-B5B2-5CAEAFE40854}">
      <dgm:prSet custT="1"/>
      <dgm:spPr/>
      <dgm:t>
        <a:bodyPr/>
        <a:lstStyle/>
        <a:p>
          <a:r>
            <a:rPr lang="en-AU" sz="1400" dirty="0">
              <a:solidFill>
                <a:schemeClr val="tx1"/>
              </a:solidFill>
            </a:rPr>
            <a:t>Maintain 3 points of contact when using plant access systems.</a:t>
          </a:r>
        </a:p>
      </dgm:t>
    </dgm:pt>
    <dgm:pt modelId="{1EB74BCA-D4ED-4DF5-8EED-027E1542D9AD}" type="parTrans" cxnId="{EEAB9FD2-4219-4B81-BF65-6FC278C93128}">
      <dgm:prSet/>
      <dgm:spPr/>
    </dgm:pt>
    <dgm:pt modelId="{4D97645A-21C5-4DFA-BA52-F0DA41DC8734}" type="sibTrans" cxnId="{EEAB9FD2-4219-4B81-BF65-6FC278C93128}">
      <dgm:prSet/>
      <dgm:spPr/>
    </dgm:pt>
    <dgm:pt modelId="{40384838-3BA8-4F13-9EA9-B55A5A808395}">
      <dgm:prSet custT="1"/>
      <dgm:spPr/>
      <dgm:t>
        <a:bodyPr/>
        <a:lstStyle/>
        <a:p>
          <a:r>
            <a:rPr lang="en-AU" sz="1400" dirty="0">
              <a:solidFill>
                <a:schemeClr val="tx1"/>
              </a:solidFill>
            </a:rPr>
            <a:t>Know, understand, and follow the procedures for accessing plant.</a:t>
          </a:r>
        </a:p>
      </dgm:t>
    </dgm:pt>
    <dgm:pt modelId="{AE3C6754-8098-4A06-8F59-A8AB5951FEBC}" type="parTrans" cxnId="{6B0CFCE6-C611-4000-95F4-20FD82F9E3B7}">
      <dgm:prSet/>
      <dgm:spPr/>
    </dgm:pt>
    <dgm:pt modelId="{99559D1B-4848-4FBA-B6A1-295A4DDB5CA4}" type="sibTrans" cxnId="{6B0CFCE6-C611-4000-95F4-20FD82F9E3B7}">
      <dgm:prSet/>
      <dgm:spPr/>
    </dgm:pt>
    <dgm:pt modelId="{60F1A3A0-4571-4B6E-A859-BF8559131CB6}">
      <dgm:prSet custT="1"/>
      <dgm:spPr/>
      <dgm:t>
        <a:bodyPr/>
        <a:lstStyle/>
        <a:p>
          <a:r>
            <a:rPr lang="en-AU" sz="1400" dirty="0">
              <a:solidFill>
                <a:schemeClr val="tx1"/>
              </a:solidFill>
            </a:rPr>
            <a:t>Stop, Look  and assess before you take action.</a:t>
          </a:r>
        </a:p>
      </dgm:t>
    </dgm:pt>
    <dgm:pt modelId="{BBC52739-DCA8-4270-AE23-ECE8F8F2DE2A}" type="parTrans" cxnId="{80625C19-F192-4E31-855E-95343456866B}">
      <dgm:prSet/>
      <dgm:spPr/>
    </dgm:pt>
    <dgm:pt modelId="{D3A176E7-96B4-4045-86BA-D0F65781CABA}" type="sibTrans" cxnId="{80625C19-F192-4E31-855E-95343456866B}">
      <dgm:prSet/>
      <dgm:spPr/>
    </dgm:pt>
    <dgm:pt modelId="{86A8E2FE-22D1-4AF9-B242-91FEDD1B3842}">
      <dgm:prSet custT="1"/>
      <dgm:spPr/>
      <dgm:t>
        <a:bodyPr/>
        <a:lstStyle/>
        <a:p>
          <a:r>
            <a:rPr lang="en-AU" sz="1400" dirty="0">
              <a:solidFill>
                <a:schemeClr val="tx1"/>
              </a:solidFill>
            </a:rPr>
            <a:t>Review your maintenance strategy for access systems</a:t>
          </a:r>
        </a:p>
      </dgm:t>
    </dgm:pt>
    <dgm:pt modelId="{4C42C1C4-A2E3-4412-8AE1-F365D368FA3D}" type="parTrans" cxnId="{34A73B96-9B6D-48D6-9E41-82D4B618F908}">
      <dgm:prSet/>
      <dgm:spPr/>
    </dgm:pt>
    <dgm:pt modelId="{BA9B424E-3775-4147-92B4-FADD94F601C9}" type="sibTrans" cxnId="{34A73B96-9B6D-48D6-9E41-82D4B618F908}">
      <dgm:prSet/>
      <dgm:spPr/>
    </dgm:pt>
    <dgm:pt modelId="{23134EE1-1403-40F3-A00E-9566A2D955DE}">
      <dgm:prSet custT="1"/>
      <dgm:spPr/>
      <dgm:t>
        <a:bodyPr/>
        <a:lstStyle/>
        <a:p>
          <a:r>
            <a:rPr lang="en-AU" sz="1400" dirty="0">
              <a:solidFill>
                <a:schemeClr val="tx1"/>
              </a:solidFill>
            </a:rPr>
            <a:t>Ensure that changes in maintenance work orders are communicated to CMWs</a:t>
          </a:r>
        </a:p>
      </dgm:t>
    </dgm:pt>
    <dgm:pt modelId="{D2F78F27-FE4A-4093-ADCA-2B4295E93C25}" type="parTrans" cxnId="{2833C35F-0845-4175-A41A-7AAFC7956894}">
      <dgm:prSet/>
      <dgm:spPr/>
    </dgm:pt>
    <dgm:pt modelId="{4231F0FA-1EA3-4687-9EEF-1A34222259BA}" type="sibTrans" cxnId="{2833C35F-0845-4175-A41A-7AAFC7956894}">
      <dgm:prSet/>
      <dgm:spPr/>
    </dgm:pt>
    <dgm:pt modelId="{D2A8EDD6-834B-454D-B2CD-1A18C352AC06}">
      <dgm:prSet custT="1"/>
      <dgm:spPr/>
      <dgm:t>
        <a:bodyPr/>
        <a:lstStyle/>
        <a:p>
          <a:r>
            <a:rPr lang="en-AU" sz="1400" dirty="0">
              <a:solidFill>
                <a:schemeClr val="tx1"/>
              </a:solidFill>
            </a:rPr>
            <a:t>Follow the SHMS procedures for accessing plant.</a:t>
          </a:r>
        </a:p>
      </dgm:t>
    </dgm:pt>
    <dgm:pt modelId="{69BB4B5C-2E1A-4571-B61C-E8C73B36C946}" type="parTrans" cxnId="{B9E1D24D-5EEF-40A4-A347-5DAD84A32F88}">
      <dgm:prSet/>
      <dgm:spPr/>
    </dgm:pt>
    <dgm:pt modelId="{6E71679A-6C30-4A8B-97A1-7783FDDF6A3E}" type="sibTrans" cxnId="{B9E1D24D-5EEF-40A4-A347-5DAD84A32F88}">
      <dgm:prSet/>
      <dgm:spPr/>
    </dgm:pt>
    <dgm:pt modelId="{AEB51323-D193-405E-BC2C-FEB2D1AF9498}">
      <dgm:prSet custT="1"/>
      <dgm:spPr/>
      <dgm:t>
        <a:bodyPr/>
        <a:lstStyle/>
        <a:p>
          <a:r>
            <a:rPr lang="en-AU" sz="1400" dirty="0">
              <a:solidFill>
                <a:schemeClr val="tx1"/>
              </a:solidFill>
            </a:rPr>
            <a:t>Audit the prestart inspection and defect management systems to validate compliance and effectiveness</a:t>
          </a:r>
        </a:p>
      </dgm:t>
    </dgm:pt>
    <dgm:pt modelId="{68B9221B-9107-4C6A-B3FC-BD8BE9C7A81D}" type="parTrans" cxnId="{D853CBD2-7E41-4857-9747-2AAFB642A977}">
      <dgm:prSet/>
      <dgm:spPr/>
    </dgm:pt>
    <dgm:pt modelId="{25AB42D8-D9B2-443E-9A11-90EA9297E792}" type="sibTrans" cxnId="{D853CBD2-7E41-4857-9747-2AAFB642A977}">
      <dgm:prSet/>
      <dgm:spPr/>
    </dgm:pt>
    <dgm:pt modelId="{4327C773-8B4B-4ACE-996A-C9023C615354}">
      <dgm:prSet custT="1"/>
      <dgm:spPr/>
      <dgm:t>
        <a:bodyPr/>
        <a:lstStyle/>
        <a:p>
          <a:r>
            <a:rPr lang="en-AU" sz="1400" dirty="0"/>
            <a:t>Validate prestart inspections and defects on equipment</a:t>
          </a:r>
        </a:p>
      </dgm:t>
    </dgm:pt>
    <dgm:pt modelId="{61CC5B76-E1A0-4870-A5F4-0329AD3FD5D9}" type="parTrans" cxnId="{FBF8920A-201E-4D52-A7AC-4AB3F1048931}">
      <dgm:prSet/>
      <dgm:spPr/>
    </dgm:pt>
    <dgm:pt modelId="{BB44B112-2B5C-4DD7-A82C-1A8008798AD7}" type="sibTrans" cxnId="{FBF8920A-201E-4D52-A7AC-4AB3F1048931}">
      <dgm:prSet/>
      <dgm:spPr/>
    </dgm:pt>
    <dgm:pt modelId="{4D86E228-F970-44ED-9358-791D80E5645B}">
      <dgm:prSet custT="1"/>
      <dgm:spPr/>
      <dgm:t>
        <a:bodyPr/>
        <a:lstStyle/>
        <a:p>
          <a:r>
            <a:rPr lang="en-AU" sz="1400" dirty="0">
              <a:solidFill>
                <a:schemeClr val="tx1"/>
              </a:solidFill>
            </a:rPr>
            <a:t>Report defects on equipment and stop the use of the equipment where defects will present an unacceptable level of risk to your health and safety</a:t>
          </a:r>
        </a:p>
      </dgm:t>
    </dgm:pt>
    <dgm:pt modelId="{AF0B5784-689B-4956-9C6B-5E126E5664B8}" type="parTrans" cxnId="{7066AC3F-8C22-4405-914B-6D93D7CECEE4}">
      <dgm:prSet/>
      <dgm:spPr/>
    </dgm:pt>
    <dgm:pt modelId="{BF533F55-AB27-465D-82A7-3FA3D8F3E443}" type="sibTrans" cxnId="{7066AC3F-8C22-4405-914B-6D93D7CECEE4}">
      <dgm:prSet/>
      <dgm:spPr/>
    </dgm:pt>
    <dgm:pt modelId="{91DEC9F4-57DD-4363-A42E-23A124802EEC}" type="pres">
      <dgm:prSet presAssocID="{5AF5EDB0-1A47-4C46-BA6F-771FB4EE55ED}" presName="diagram" presStyleCnt="0">
        <dgm:presLayoutVars>
          <dgm:dir/>
          <dgm:animLvl val="lvl"/>
          <dgm:resizeHandles val="exact"/>
        </dgm:presLayoutVars>
      </dgm:prSet>
      <dgm:spPr/>
    </dgm:pt>
    <dgm:pt modelId="{34960535-2435-4109-BD8F-04458C43214F}" type="pres">
      <dgm:prSet presAssocID="{4089BC8A-9A6F-45F9-A679-2A77BBF936D1}" presName="compNode" presStyleCnt="0"/>
      <dgm:spPr/>
    </dgm:pt>
    <dgm:pt modelId="{D95A44D1-4F6A-4D5A-A9DB-9D6BE2D238EC}" type="pres">
      <dgm:prSet presAssocID="{4089BC8A-9A6F-45F9-A679-2A77BBF936D1}" presName="childRect" presStyleLbl="bgAcc1" presStyleIdx="0" presStyleCnt="3" custScaleX="100390" custScaleY="139416" custLinFactNeighborX="2121" custLinFactNeighborY="2885">
        <dgm:presLayoutVars>
          <dgm:bulletEnabled val="1"/>
        </dgm:presLayoutVars>
      </dgm:prSet>
      <dgm:spPr/>
    </dgm:pt>
    <dgm:pt modelId="{0D81BD77-B288-4DF3-B51F-ACB80356FFF2}" type="pres">
      <dgm:prSet presAssocID="{4089BC8A-9A6F-45F9-A679-2A77BBF936D1}" presName="parentText" presStyleLbl="node1" presStyleIdx="0" presStyleCnt="0">
        <dgm:presLayoutVars>
          <dgm:chMax val="0"/>
          <dgm:bulletEnabled val="1"/>
        </dgm:presLayoutVars>
      </dgm:prSet>
      <dgm:spPr/>
    </dgm:pt>
    <dgm:pt modelId="{DFC1BCCB-4436-4820-B68B-9BEF2EC8538C}" type="pres">
      <dgm:prSet presAssocID="{4089BC8A-9A6F-45F9-A679-2A77BBF936D1}" presName="parentRect" presStyleLbl="alignNode1" presStyleIdx="0" presStyleCnt="3" custLinFactNeighborX="2121" custLinFactNeighborY="44296"/>
      <dgm:spPr/>
    </dgm:pt>
    <dgm:pt modelId="{B920F3C8-EB6E-42BA-9256-091266C38A4F}" type="pres">
      <dgm:prSet presAssocID="{4089BC8A-9A6F-45F9-A679-2A77BBF936D1}" presName="adorn" presStyleLbl="fgAccFollowNode1" presStyleIdx="0" presStyleCnt="3" custLinFactNeighborX="-12372" custLinFactNeighborY="1617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B547AA87-8CD3-464C-B12A-3EFA47B7AB3F}" type="pres">
      <dgm:prSet presAssocID="{AC377F9E-833B-48E0-AFAB-9CC472879351}" presName="sibTrans" presStyleLbl="sibTrans2D1" presStyleIdx="0" presStyleCnt="0"/>
      <dgm:spPr/>
    </dgm:pt>
    <dgm:pt modelId="{8594FC33-54FE-410B-AC60-103730B16DAA}" type="pres">
      <dgm:prSet presAssocID="{8EE9F1CE-5828-4C26-8BCA-8AC826BA5F42}" presName="compNode" presStyleCnt="0"/>
      <dgm:spPr/>
    </dgm:pt>
    <dgm:pt modelId="{2C297AE8-E093-4853-8A76-E5C8DEC769EE}" type="pres">
      <dgm:prSet presAssocID="{8EE9F1CE-5828-4C26-8BCA-8AC826BA5F42}" presName="childRect" presStyleLbl="bgAcc1" presStyleIdx="1" presStyleCnt="3" custScaleX="99329" custScaleY="142609">
        <dgm:presLayoutVars>
          <dgm:bulletEnabled val="1"/>
        </dgm:presLayoutVars>
      </dgm:prSet>
      <dgm:spPr/>
    </dgm:pt>
    <dgm:pt modelId="{E6CBBF40-18D3-407B-BF6C-A69FB5AD7506}" type="pres">
      <dgm:prSet presAssocID="{8EE9F1CE-5828-4C26-8BCA-8AC826BA5F42}" presName="parentText" presStyleLbl="node1" presStyleIdx="0" presStyleCnt="0">
        <dgm:presLayoutVars>
          <dgm:chMax val="0"/>
          <dgm:bulletEnabled val="1"/>
        </dgm:presLayoutVars>
      </dgm:prSet>
      <dgm:spPr/>
    </dgm:pt>
    <dgm:pt modelId="{A6B193F9-5BB4-484C-85FB-DB09A80C9A56}" type="pres">
      <dgm:prSet presAssocID="{8EE9F1CE-5828-4C26-8BCA-8AC826BA5F42}" presName="parentRect" presStyleLbl="alignNode1" presStyleIdx="1" presStyleCnt="3" custScaleY="91046" custLinFactNeighborX="-554" custLinFactNeighborY="43850"/>
      <dgm:spPr/>
    </dgm:pt>
    <dgm:pt modelId="{A4A56FE1-5795-4BF5-90D2-227415A07AB9}" type="pres">
      <dgm:prSet presAssocID="{8EE9F1CE-5828-4C26-8BCA-8AC826BA5F42}" presName="adorn" presStyleLbl="fgAccFollowNode1" presStyleIdx="1" presStyleCnt="3" custLinFactNeighborX="-21635" custLinFactNeighborY="20139"/>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93360E5-1912-45A2-8008-A50C44F50CAB}" type="pres">
      <dgm:prSet presAssocID="{E146141B-538D-412F-98BC-67D04ADE738E}" presName="sibTrans" presStyleLbl="sibTrans2D1" presStyleIdx="0" presStyleCnt="0"/>
      <dgm:spPr/>
    </dgm:pt>
    <dgm:pt modelId="{75147F17-0808-4311-8AC1-35B8726D6992}" type="pres">
      <dgm:prSet presAssocID="{96ACF7C7-CEAB-4DAE-985A-2391699F1B2B}" presName="compNode" presStyleCnt="0"/>
      <dgm:spPr/>
    </dgm:pt>
    <dgm:pt modelId="{E5C7A298-EDB5-49A9-A458-168F96E65636}" type="pres">
      <dgm:prSet presAssocID="{96ACF7C7-CEAB-4DAE-985A-2391699F1B2B}" presName="childRect" presStyleLbl="bgAcc1" presStyleIdx="2" presStyleCnt="3" custScaleY="140800">
        <dgm:presLayoutVars>
          <dgm:bulletEnabled val="1"/>
        </dgm:presLayoutVars>
      </dgm:prSet>
      <dgm:spPr/>
    </dgm:pt>
    <dgm:pt modelId="{798BDA79-C6AF-4986-B3F9-B9298C93A16C}" type="pres">
      <dgm:prSet presAssocID="{96ACF7C7-CEAB-4DAE-985A-2391699F1B2B}" presName="parentText" presStyleLbl="node1" presStyleIdx="0" presStyleCnt="0">
        <dgm:presLayoutVars>
          <dgm:chMax val="0"/>
          <dgm:bulletEnabled val="1"/>
        </dgm:presLayoutVars>
      </dgm:prSet>
      <dgm:spPr/>
    </dgm:pt>
    <dgm:pt modelId="{01DE0CCE-AD28-4C57-B43E-7F4F6558A12A}" type="pres">
      <dgm:prSet presAssocID="{96ACF7C7-CEAB-4DAE-985A-2391699F1B2B}" presName="parentRect" presStyleLbl="alignNode1" presStyleIdx="2" presStyleCnt="3" custScaleY="91345" custLinFactNeighborX="-1107" custLinFactNeighborY="43899"/>
      <dgm:spPr/>
    </dgm:pt>
    <dgm:pt modelId="{BFED6A1C-E76F-4B08-AA25-534D27473E83}" type="pres">
      <dgm:prSet presAssocID="{96ACF7C7-CEAB-4DAE-985A-2391699F1B2B}" presName="adorn" presStyleLbl="fgAccFollowNode1" presStyleIdx="2" presStyleCnt="3" custLinFactNeighborX="-36527" custLinFactNeighborY="2417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FBF8920A-201E-4D52-A7AC-4AB3F1048931}" srcId="{8EE9F1CE-5828-4C26-8BCA-8AC826BA5F42}" destId="{4327C773-8B4B-4ACE-996A-C9023C615354}" srcOrd="2" destOrd="0" parTransId="{61CC5B76-E1A0-4870-A5F4-0329AD3FD5D9}" sibTransId="{BB44B112-2B5C-4DD7-A82C-1A8008798AD7}"/>
    <dgm:cxn modelId="{5459260F-2A63-4043-A078-AAD01E055F6A}" type="presOf" srcId="{4089BC8A-9A6F-45F9-A679-2A77BBF936D1}" destId="{DFC1BCCB-4436-4820-B68B-9BEF2EC8538C}" srcOrd="1" destOrd="0" presId="urn:microsoft.com/office/officeart/2005/8/layout/bList2"/>
    <dgm:cxn modelId="{7EE90313-7D73-4D48-82D8-BFF64753A694}" srcId="{8EE9F1CE-5828-4C26-8BCA-8AC826BA5F42}" destId="{CB2A40DC-3404-4685-ABC5-C7CCC6D05990}" srcOrd="0" destOrd="0" parTransId="{54DF02D1-0659-4BE0-AE1C-F10055F1F2CF}" sibTransId="{7F71CF01-6127-4F5F-9B37-1AFA4758E284}"/>
    <dgm:cxn modelId="{AECEEC14-0801-447B-B603-C1BDAAE47E53}" type="presOf" srcId="{96ACF7C7-CEAB-4DAE-985A-2391699F1B2B}" destId="{01DE0CCE-AD28-4C57-B43E-7F4F6558A12A}" srcOrd="1" destOrd="0" presId="urn:microsoft.com/office/officeart/2005/8/layout/bList2"/>
    <dgm:cxn modelId="{49E97F16-D043-48C0-94A1-E5BBC2C5BA05}" type="presOf" srcId="{498E38EE-092E-40A1-8821-52450917EA3D}" destId="{D95A44D1-4F6A-4D5A-A9DB-9D6BE2D238EC}" srcOrd="0" destOrd="0" presId="urn:microsoft.com/office/officeart/2005/8/layout/bList2"/>
    <dgm:cxn modelId="{80625C19-F192-4E31-855E-95343456866B}" srcId="{96ACF7C7-CEAB-4DAE-985A-2391699F1B2B}" destId="{60F1A3A0-4571-4B6E-A859-BF8559131CB6}" srcOrd="3" destOrd="0" parTransId="{BBC52739-DCA8-4270-AE23-ECE8F8F2DE2A}" sibTransId="{D3A176E7-96B4-4045-86BA-D0F65781CABA}"/>
    <dgm:cxn modelId="{D465A022-BDB4-4C94-B77E-70C996C1B9FB}" type="presOf" srcId="{DB1F007B-B364-4386-ACE7-2B94858BEA60}" destId="{2C297AE8-E093-4853-8A76-E5C8DEC769EE}" srcOrd="0" destOrd="4" presId="urn:microsoft.com/office/officeart/2005/8/layout/bList2"/>
    <dgm:cxn modelId="{63DC0C26-07A9-4969-B7CF-427C055CE449}" type="presOf" srcId="{96ACF7C7-CEAB-4DAE-985A-2391699F1B2B}" destId="{798BDA79-C6AF-4986-B3F9-B9298C93A16C}" srcOrd="0" destOrd="0" presId="urn:microsoft.com/office/officeart/2005/8/layout/bList2"/>
    <dgm:cxn modelId="{363B392C-09A1-42F0-906C-E3ED94E213E5}" type="presOf" srcId="{4089BC8A-9A6F-45F9-A679-2A77BBF936D1}" destId="{0D81BD77-B288-4DF3-B51F-ACB80356FFF2}" srcOrd="0" destOrd="0" presId="urn:microsoft.com/office/officeart/2005/8/layout/bList2"/>
    <dgm:cxn modelId="{600E8A32-3FA2-4BFC-8C8A-0ED6D8D64F30}" type="presOf" srcId="{7EF62482-F4E9-4B9E-B5B2-5CAEAFE40854}" destId="{E5C7A298-EDB5-49A9-A458-168F96E65636}" srcOrd="0" destOrd="4" presId="urn:microsoft.com/office/officeart/2005/8/layout/bList2"/>
    <dgm:cxn modelId="{D1192234-6C03-48F5-A112-D35572C32CEA}" type="presOf" srcId="{AC377F9E-833B-48E0-AFAB-9CC472879351}" destId="{B547AA87-8CD3-464C-B12A-3EFA47B7AB3F}" srcOrd="0" destOrd="0" presId="urn:microsoft.com/office/officeart/2005/8/layout/bList2"/>
    <dgm:cxn modelId="{A1DEB138-E816-4098-A1BB-08AF33A7DDE7}" type="presOf" srcId="{23134EE1-1403-40F3-A00E-9566A2D955DE}" destId="{2C297AE8-E093-4853-8A76-E5C8DEC769EE}" srcOrd="0" destOrd="3" presId="urn:microsoft.com/office/officeart/2005/8/layout/bList2"/>
    <dgm:cxn modelId="{7066AC3F-8C22-4405-914B-6D93D7CECEE4}" srcId="{96ACF7C7-CEAB-4DAE-985A-2391699F1B2B}" destId="{4D86E228-F970-44ED-9358-791D80E5645B}" srcOrd="0" destOrd="0" parTransId="{AF0B5784-689B-4956-9C6B-5E126E5664B8}" sibTransId="{BF533F55-AB27-465D-82A7-3FA3D8F3E443}"/>
    <dgm:cxn modelId="{2833C35F-0845-4175-A41A-7AAFC7956894}" srcId="{8EE9F1CE-5828-4C26-8BCA-8AC826BA5F42}" destId="{23134EE1-1403-40F3-A00E-9566A2D955DE}" srcOrd="3" destOrd="0" parTransId="{D2F78F27-FE4A-4093-ADCA-2B4295E93C25}" sibTransId="{4231F0FA-1EA3-4687-9EEF-1A34222259BA}"/>
    <dgm:cxn modelId="{BF1F9364-67FF-4E0E-9755-C57760A484D9}" type="presOf" srcId="{251C16E6-0F16-4140-B659-C4880C1B457C}" destId="{2C297AE8-E093-4853-8A76-E5C8DEC769EE}" srcOrd="0" destOrd="5" presId="urn:microsoft.com/office/officeart/2005/8/layout/bList2"/>
    <dgm:cxn modelId="{B9E1D24D-5EEF-40A4-A347-5DAD84A32F88}" srcId="{96ACF7C7-CEAB-4DAE-985A-2391699F1B2B}" destId="{D2A8EDD6-834B-454D-B2CD-1A18C352AC06}" srcOrd="2" destOrd="0" parTransId="{69BB4B5C-2E1A-4571-B61C-E8C73B36C946}" sibTransId="{6E71679A-6C30-4A8B-97A1-7783FDDF6A3E}"/>
    <dgm:cxn modelId="{48420570-2F4E-4A47-B85B-494A4609937B}" type="presOf" srcId="{8EE9F1CE-5828-4C26-8BCA-8AC826BA5F42}" destId="{A6B193F9-5BB4-484C-85FB-DB09A80C9A56}" srcOrd="1" destOrd="0" presId="urn:microsoft.com/office/officeart/2005/8/layout/bList2"/>
    <dgm:cxn modelId="{A6F39B52-1798-4670-91ED-D3FB1E10AA16}" type="presOf" srcId="{2459A711-96EC-49D2-8847-97E88F22261B}" destId="{2C297AE8-E093-4853-8A76-E5C8DEC769EE}" srcOrd="0" destOrd="1" presId="urn:microsoft.com/office/officeart/2005/8/layout/bList2"/>
    <dgm:cxn modelId="{FADB6A59-9536-47A2-9992-D66535AC0F8A}" srcId="{5AF5EDB0-1A47-4C46-BA6F-771FB4EE55ED}" destId="{8EE9F1CE-5828-4C26-8BCA-8AC826BA5F42}" srcOrd="1" destOrd="0" parTransId="{AB43C8B3-A64C-4D3B-8E37-008829484C15}" sibTransId="{E146141B-538D-412F-98BC-67D04ADE738E}"/>
    <dgm:cxn modelId="{67FA7079-794B-4138-BAD5-BEC2C9A3EF8D}" srcId="{5AF5EDB0-1A47-4C46-BA6F-771FB4EE55ED}" destId="{4089BC8A-9A6F-45F9-A679-2A77BBF936D1}" srcOrd="0" destOrd="0" parTransId="{A3692E01-E67E-49BC-BEF4-8C513DE9D379}" sibTransId="{AC377F9E-833B-48E0-AFAB-9CC472879351}"/>
    <dgm:cxn modelId="{6E848A79-3363-434A-B184-9F3A11AA652E}" srcId="{5AF5EDB0-1A47-4C46-BA6F-771FB4EE55ED}" destId="{96ACF7C7-CEAB-4DAE-985A-2391699F1B2B}" srcOrd="2" destOrd="0" parTransId="{44CB7F84-50BF-4479-888C-C7082287A1A4}" sibTransId="{CB619F9D-69D5-4C97-B21F-C51D276A1AF9}"/>
    <dgm:cxn modelId="{1BB3045A-0104-4C1C-B43B-3BEDCF6F25FA}" srcId="{8EE9F1CE-5828-4C26-8BCA-8AC826BA5F42}" destId="{2459A711-96EC-49D2-8847-97E88F22261B}" srcOrd="1" destOrd="0" parTransId="{871FC89A-D56C-4AC3-825D-67DE40EE1AE1}" sibTransId="{91F5F4F8-34F8-4328-91CD-7992BB017F1F}"/>
    <dgm:cxn modelId="{BBB4067A-02C3-4401-9F20-7965328D9004}" type="presOf" srcId="{4D86E228-F970-44ED-9358-791D80E5645B}" destId="{E5C7A298-EDB5-49A9-A458-168F96E65636}" srcOrd="0" destOrd="0" presId="urn:microsoft.com/office/officeart/2005/8/layout/bList2"/>
    <dgm:cxn modelId="{10BC4E7A-88FF-4C20-A1AB-AFD45A6FDFE6}" type="presOf" srcId="{40384838-3BA8-4F13-9EA9-B55A5A808395}" destId="{E5C7A298-EDB5-49A9-A458-168F96E65636}" srcOrd="0" destOrd="1" presId="urn:microsoft.com/office/officeart/2005/8/layout/bList2"/>
    <dgm:cxn modelId="{1F3BC07C-7D12-4A63-8C14-5DF5BDFC0751}" type="presOf" srcId="{8FF46652-417E-4E66-881C-288C82E34555}" destId="{2C297AE8-E093-4853-8A76-E5C8DEC769EE}" srcOrd="0" destOrd="6" presId="urn:microsoft.com/office/officeart/2005/8/layout/bList2"/>
    <dgm:cxn modelId="{FE067F85-755D-4A47-97E6-E2070E32FB23}" type="presOf" srcId="{8EE9F1CE-5828-4C26-8BCA-8AC826BA5F42}" destId="{E6CBBF40-18D3-407B-BF6C-A69FB5AD7506}" srcOrd="0" destOrd="0" presId="urn:microsoft.com/office/officeart/2005/8/layout/bList2"/>
    <dgm:cxn modelId="{E37C608D-B97B-4A49-AD48-D64835CC98FE}" type="presOf" srcId="{60F1A3A0-4571-4B6E-A859-BF8559131CB6}" destId="{E5C7A298-EDB5-49A9-A458-168F96E65636}" srcOrd="0" destOrd="3" presId="urn:microsoft.com/office/officeart/2005/8/layout/bList2"/>
    <dgm:cxn modelId="{4D13C493-7306-444A-B056-F341ECD47D53}" type="presOf" srcId="{CB2A40DC-3404-4685-ABC5-C7CCC6D05990}" destId="{2C297AE8-E093-4853-8A76-E5C8DEC769EE}" srcOrd="0" destOrd="0" presId="urn:microsoft.com/office/officeart/2005/8/layout/bList2"/>
    <dgm:cxn modelId="{34A73B96-9B6D-48D6-9E41-82D4B618F908}" srcId="{4089BC8A-9A6F-45F9-A679-2A77BBF936D1}" destId="{86A8E2FE-22D1-4AF9-B242-91FEDD1B3842}" srcOrd="1" destOrd="0" parTransId="{4C42C1C4-A2E3-4412-8AE1-F365D368FA3D}" sibTransId="{BA9B424E-3775-4147-92B4-FADD94F601C9}"/>
    <dgm:cxn modelId="{22381D99-4510-4DE1-91FD-F7168C179B9F}" type="presOf" srcId="{4327C773-8B4B-4ACE-996A-C9023C615354}" destId="{2C297AE8-E093-4853-8A76-E5C8DEC769EE}" srcOrd="0" destOrd="2" presId="urn:microsoft.com/office/officeart/2005/8/layout/bList2"/>
    <dgm:cxn modelId="{51FB55A6-A64C-4F1B-B36A-BCBCF2B4A648}" srcId="{4089BC8A-9A6F-45F9-A679-2A77BBF936D1}" destId="{498E38EE-092E-40A1-8821-52450917EA3D}" srcOrd="0" destOrd="0" parTransId="{A2F2FCDA-E8CD-44F9-A333-6A6CA9586431}" sibTransId="{B67EB21E-1F19-4DFB-9EBB-C0342EBB3E84}"/>
    <dgm:cxn modelId="{020BFCB4-E6D3-48B5-94F3-9DEA4950614E}" type="presOf" srcId="{3FB4AE3E-E952-44BA-B42A-618881F6D8E7}" destId="{2C297AE8-E093-4853-8A76-E5C8DEC769EE}" srcOrd="0" destOrd="7" presId="urn:microsoft.com/office/officeart/2005/8/layout/bList2"/>
    <dgm:cxn modelId="{514BACB7-50A4-4860-8822-8F409D4EDDB1}" srcId="{8EE9F1CE-5828-4C26-8BCA-8AC826BA5F42}" destId="{8FF46652-417E-4E66-881C-288C82E34555}" srcOrd="6" destOrd="0" parTransId="{828914A7-AA94-41C2-82A3-AC6E38D7910E}" sibTransId="{62149808-BDCD-41FB-AA51-366A4B7E60CA}"/>
    <dgm:cxn modelId="{6C0900BC-FD1D-49EF-8078-BC72757288E9}" type="presOf" srcId="{AEB51323-D193-405E-BC2C-FEB2D1AF9498}" destId="{D95A44D1-4F6A-4D5A-A9DB-9D6BE2D238EC}" srcOrd="0" destOrd="2" presId="urn:microsoft.com/office/officeart/2005/8/layout/bList2"/>
    <dgm:cxn modelId="{190626C4-35E7-4779-9AA7-5E1EC2B97986}" type="presOf" srcId="{86A8E2FE-22D1-4AF9-B242-91FEDD1B3842}" destId="{D95A44D1-4F6A-4D5A-A9DB-9D6BE2D238EC}" srcOrd="0" destOrd="1" presId="urn:microsoft.com/office/officeart/2005/8/layout/bList2"/>
    <dgm:cxn modelId="{FFEE40C5-C16E-40DC-9219-0C41D2A70E2C}" type="presOf" srcId="{E146141B-538D-412F-98BC-67D04ADE738E}" destId="{493360E5-1912-45A2-8008-A50C44F50CAB}" srcOrd="0" destOrd="0" presId="urn:microsoft.com/office/officeart/2005/8/layout/bList2"/>
    <dgm:cxn modelId="{EEAB9FD2-4219-4B81-BF65-6FC278C93128}" srcId="{96ACF7C7-CEAB-4DAE-985A-2391699F1B2B}" destId="{7EF62482-F4E9-4B9E-B5B2-5CAEAFE40854}" srcOrd="4" destOrd="0" parTransId="{1EB74BCA-D4ED-4DF5-8EED-027E1542D9AD}" sibTransId="{4D97645A-21C5-4DFA-BA52-F0DA41DC8734}"/>
    <dgm:cxn modelId="{D853CBD2-7E41-4857-9747-2AAFB642A977}" srcId="{4089BC8A-9A6F-45F9-A679-2A77BBF936D1}" destId="{AEB51323-D193-405E-BC2C-FEB2D1AF9498}" srcOrd="2" destOrd="0" parTransId="{68B9221B-9107-4C6A-B3FC-BD8BE9C7A81D}" sibTransId="{25AB42D8-D9B2-443E-9A11-90EA9297E792}"/>
    <dgm:cxn modelId="{21FD48D3-7016-4B8D-9A39-838CF7E0B036}" srcId="{8EE9F1CE-5828-4C26-8BCA-8AC826BA5F42}" destId="{251C16E6-0F16-4140-B659-C4880C1B457C}" srcOrd="5" destOrd="0" parTransId="{14C4C11C-9FF8-47C8-BFE0-7FF971296342}" sibTransId="{A7CB1704-3FE3-408D-A6C2-2801D302843F}"/>
    <dgm:cxn modelId="{A2E465E0-7909-4FE0-8D18-C107A5E92ED0}" type="presOf" srcId="{D2A8EDD6-834B-454D-B2CD-1A18C352AC06}" destId="{E5C7A298-EDB5-49A9-A458-168F96E65636}" srcOrd="0" destOrd="2" presId="urn:microsoft.com/office/officeart/2005/8/layout/bList2"/>
    <dgm:cxn modelId="{6B0CFCE6-C611-4000-95F4-20FD82F9E3B7}" srcId="{96ACF7C7-CEAB-4DAE-985A-2391699F1B2B}" destId="{40384838-3BA8-4F13-9EA9-B55A5A808395}" srcOrd="1" destOrd="0" parTransId="{AE3C6754-8098-4A06-8F59-A8AB5951FEBC}" sibTransId="{99559D1B-4848-4FBA-B6A1-295A4DDB5CA4}"/>
    <dgm:cxn modelId="{BFDFA8E8-B73D-486B-9F4A-4456489313EA}" srcId="{8EE9F1CE-5828-4C26-8BCA-8AC826BA5F42}" destId="{DB1F007B-B364-4386-ACE7-2B94858BEA60}" srcOrd="4" destOrd="0" parTransId="{55919172-E0E0-440F-83FD-545417B4B4AD}" sibTransId="{83E8D316-F1D0-419B-A98A-27E072E6B69F}"/>
    <dgm:cxn modelId="{597227ED-9DF8-463B-B0F8-FAF00A06429D}" srcId="{8EE9F1CE-5828-4C26-8BCA-8AC826BA5F42}" destId="{3FB4AE3E-E952-44BA-B42A-618881F6D8E7}" srcOrd="7" destOrd="0" parTransId="{55BB5FE3-CA19-4313-BDFE-CDF3A8B341A3}" sibTransId="{059E6957-A342-4EFA-BB5F-AB0686ED8F3C}"/>
    <dgm:cxn modelId="{AEBA60F4-3DF2-437C-BFB7-45141B037924}" type="presOf" srcId="{5AF5EDB0-1A47-4C46-BA6F-771FB4EE55ED}" destId="{91DEC9F4-57DD-4363-A42E-23A124802EEC}" srcOrd="0" destOrd="0" presId="urn:microsoft.com/office/officeart/2005/8/layout/bList2"/>
    <dgm:cxn modelId="{3970DAE2-FDFB-47B8-8BDE-15F5E630C27E}" type="presParOf" srcId="{91DEC9F4-57DD-4363-A42E-23A124802EEC}" destId="{34960535-2435-4109-BD8F-04458C43214F}" srcOrd="0" destOrd="0" presId="urn:microsoft.com/office/officeart/2005/8/layout/bList2"/>
    <dgm:cxn modelId="{83062CD5-8D78-4A93-83AE-B88F44B83CD6}" type="presParOf" srcId="{34960535-2435-4109-BD8F-04458C43214F}" destId="{D95A44D1-4F6A-4D5A-A9DB-9D6BE2D238EC}" srcOrd="0" destOrd="0" presId="urn:microsoft.com/office/officeart/2005/8/layout/bList2"/>
    <dgm:cxn modelId="{D635BF10-E030-4071-B6DD-5A7E267D9E73}" type="presParOf" srcId="{34960535-2435-4109-BD8F-04458C43214F}" destId="{0D81BD77-B288-4DF3-B51F-ACB80356FFF2}" srcOrd="1" destOrd="0" presId="urn:microsoft.com/office/officeart/2005/8/layout/bList2"/>
    <dgm:cxn modelId="{B0D1ABD0-C15E-466D-BDAD-2E6FED7E4B18}" type="presParOf" srcId="{34960535-2435-4109-BD8F-04458C43214F}" destId="{DFC1BCCB-4436-4820-B68B-9BEF2EC8538C}" srcOrd="2" destOrd="0" presId="urn:microsoft.com/office/officeart/2005/8/layout/bList2"/>
    <dgm:cxn modelId="{5613B092-019E-4D08-8DA4-970571F5F863}" type="presParOf" srcId="{34960535-2435-4109-BD8F-04458C43214F}" destId="{B920F3C8-EB6E-42BA-9256-091266C38A4F}" srcOrd="3" destOrd="0" presId="urn:microsoft.com/office/officeart/2005/8/layout/bList2"/>
    <dgm:cxn modelId="{CEE46CC0-8D3B-4CAD-9226-04A1807CAAAB}" type="presParOf" srcId="{91DEC9F4-57DD-4363-A42E-23A124802EEC}" destId="{B547AA87-8CD3-464C-B12A-3EFA47B7AB3F}" srcOrd="1" destOrd="0" presId="urn:microsoft.com/office/officeart/2005/8/layout/bList2"/>
    <dgm:cxn modelId="{1C987BF3-9C8C-4A1C-A297-3DBB3D257E4F}" type="presParOf" srcId="{91DEC9F4-57DD-4363-A42E-23A124802EEC}" destId="{8594FC33-54FE-410B-AC60-103730B16DAA}" srcOrd="2" destOrd="0" presId="urn:microsoft.com/office/officeart/2005/8/layout/bList2"/>
    <dgm:cxn modelId="{E75ADDCB-FAC6-4AA9-A7DC-39E67B625082}" type="presParOf" srcId="{8594FC33-54FE-410B-AC60-103730B16DAA}" destId="{2C297AE8-E093-4853-8A76-E5C8DEC769EE}" srcOrd="0" destOrd="0" presId="urn:microsoft.com/office/officeart/2005/8/layout/bList2"/>
    <dgm:cxn modelId="{1F38E7CB-E1F0-4817-80A9-6A66E2C6C1DA}" type="presParOf" srcId="{8594FC33-54FE-410B-AC60-103730B16DAA}" destId="{E6CBBF40-18D3-407B-BF6C-A69FB5AD7506}" srcOrd="1" destOrd="0" presId="urn:microsoft.com/office/officeart/2005/8/layout/bList2"/>
    <dgm:cxn modelId="{A08C271F-F52D-43A9-87A4-C3792518B905}" type="presParOf" srcId="{8594FC33-54FE-410B-AC60-103730B16DAA}" destId="{A6B193F9-5BB4-484C-85FB-DB09A80C9A56}" srcOrd="2" destOrd="0" presId="urn:microsoft.com/office/officeart/2005/8/layout/bList2"/>
    <dgm:cxn modelId="{EEA784FB-9536-42F8-BBA8-6A6980357F0A}" type="presParOf" srcId="{8594FC33-54FE-410B-AC60-103730B16DAA}" destId="{A4A56FE1-5795-4BF5-90D2-227415A07AB9}" srcOrd="3" destOrd="0" presId="urn:microsoft.com/office/officeart/2005/8/layout/bList2"/>
    <dgm:cxn modelId="{D07C7477-4F5F-48C6-8336-AF98EAD8DB59}" type="presParOf" srcId="{91DEC9F4-57DD-4363-A42E-23A124802EEC}" destId="{493360E5-1912-45A2-8008-A50C44F50CAB}" srcOrd="3" destOrd="0" presId="urn:microsoft.com/office/officeart/2005/8/layout/bList2"/>
    <dgm:cxn modelId="{5127D409-B7A1-435C-99E6-3841D814EFAF}" type="presParOf" srcId="{91DEC9F4-57DD-4363-A42E-23A124802EEC}" destId="{75147F17-0808-4311-8AC1-35B8726D6992}" srcOrd="4" destOrd="0" presId="urn:microsoft.com/office/officeart/2005/8/layout/bList2"/>
    <dgm:cxn modelId="{32F34F14-AECA-4B04-9315-D4E826DA84BA}" type="presParOf" srcId="{75147F17-0808-4311-8AC1-35B8726D6992}" destId="{E5C7A298-EDB5-49A9-A458-168F96E65636}" srcOrd="0" destOrd="0" presId="urn:microsoft.com/office/officeart/2005/8/layout/bList2"/>
    <dgm:cxn modelId="{A096720C-E7A1-4389-9205-CDE5444AF51B}" type="presParOf" srcId="{75147F17-0808-4311-8AC1-35B8726D6992}" destId="{798BDA79-C6AF-4986-B3F9-B9298C93A16C}" srcOrd="1" destOrd="0" presId="urn:microsoft.com/office/officeart/2005/8/layout/bList2"/>
    <dgm:cxn modelId="{921D09FE-9BE6-4494-BDF8-C5BEC42C4836}" type="presParOf" srcId="{75147F17-0808-4311-8AC1-35B8726D6992}" destId="{01DE0CCE-AD28-4C57-B43E-7F4F6558A12A}" srcOrd="2" destOrd="0" presId="urn:microsoft.com/office/officeart/2005/8/layout/bList2"/>
    <dgm:cxn modelId="{ABFC433C-6F24-4160-A0AB-70E0249369A2}" type="presParOf" srcId="{75147F17-0808-4311-8AC1-35B8726D6992}" destId="{BFED6A1C-E76F-4B08-AA25-534D27473E83}"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F41061-068F-4E0E-8FCD-9285615B9D9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AU"/>
        </a:p>
      </dgm:t>
    </dgm:pt>
    <dgm:pt modelId="{8DBC36DB-48B1-40D6-9F13-EF537E81A425}">
      <dgm:prSet/>
      <dgm:spPr/>
      <dgm:t>
        <a:bodyPr/>
        <a:lstStyle/>
        <a:p>
          <a:r>
            <a:rPr lang="en-AU" dirty="0"/>
            <a:t>Site Senior Executive</a:t>
          </a:r>
        </a:p>
      </dgm:t>
    </dgm:pt>
    <dgm:pt modelId="{4195700E-DFF3-4A0E-87E5-C5F1799857DC}" type="parTrans" cxnId="{8114FD36-1463-421C-A40D-CE05FC139E84}">
      <dgm:prSet/>
      <dgm:spPr/>
      <dgm:t>
        <a:bodyPr/>
        <a:lstStyle/>
        <a:p>
          <a:endParaRPr lang="en-AU"/>
        </a:p>
      </dgm:t>
    </dgm:pt>
    <dgm:pt modelId="{E2640A76-712F-4DA4-AA02-8358B045AC65}" type="sibTrans" cxnId="{8114FD36-1463-421C-A40D-CE05FC139E84}">
      <dgm:prSet/>
      <dgm:spPr/>
      <dgm:t>
        <a:bodyPr/>
        <a:lstStyle/>
        <a:p>
          <a:endParaRPr lang="en-AU"/>
        </a:p>
      </dgm:t>
    </dgm:pt>
    <dgm:pt modelId="{E63F3FC2-3944-4F99-B29A-64DB3263685D}">
      <dgm:prSet/>
      <dgm:spPr/>
      <dgm:t>
        <a:bodyPr/>
        <a:lstStyle/>
        <a:p>
          <a:r>
            <a:rPr lang="en-AU" dirty="0"/>
            <a:t>OCEs and Supervisors </a:t>
          </a:r>
        </a:p>
      </dgm:t>
    </dgm:pt>
    <dgm:pt modelId="{90B1D5FE-9C8F-45DC-A3BC-EB2144F6CFE6}" type="parTrans" cxnId="{99CF39C1-D559-4C9F-A6BB-C956C250103F}">
      <dgm:prSet/>
      <dgm:spPr/>
      <dgm:t>
        <a:bodyPr/>
        <a:lstStyle/>
        <a:p>
          <a:endParaRPr lang="en-AU"/>
        </a:p>
      </dgm:t>
    </dgm:pt>
    <dgm:pt modelId="{9D073DD3-8FC6-4BEE-9EF9-E7BFD566A0CE}" type="sibTrans" cxnId="{99CF39C1-D559-4C9F-A6BB-C956C250103F}">
      <dgm:prSet/>
      <dgm:spPr/>
      <dgm:t>
        <a:bodyPr/>
        <a:lstStyle/>
        <a:p>
          <a:endParaRPr lang="en-AU"/>
        </a:p>
      </dgm:t>
    </dgm:pt>
    <dgm:pt modelId="{7C767949-0DAF-48D4-9A7E-CB4264329E76}">
      <dgm:prSet/>
      <dgm:spPr/>
      <dgm:t>
        <a:bodyPr/>
        <a:lstStyle/>
        <a:p>
          <a:r>
            <a:rPr lang="en-AU" dirty="0"/>
            <a:t>Coal mine workers</a:t>
          </a:r>
        </a:p>
      </dgm:t>
    </dgm:pt>
    <dgm:pt modelId="{EA67D5BD-9315-4405-B0B8-819E19EB49BD}" type="parTrans" cxnId="{747B31E9-50D6-453A-8276-219986E34D52}">
      <dgm:prSet/>
      <dgm:spPr/>
      <dgm:t>
        <a:bodyPr/>
        <a:lstStyle/>
        <a:p>
          <a:endParaRPr lang="en-AU"/>
        </a:p>
      </dgm:t>
    </dgm:pt>
    <dgm:pt modelId="{0CFF758F-8ED9-478A-B22E-EE300343D83E}" type="sibTrans" cxnId="{747B31E9-50D6-453A-8276-219986E34D52}">
      <dgm:prSet/>
      <dgm:spPr/>
      <dgm:t>
        <a:bodyPr/>
        <a:lstStyle/>
        <a:p>
          <a:endParaRPr lang="en-AU"/>
        </a:p>
      </dgm:t>
    </dgm:pt>
    <dgm:pt modelId="{6126646F-406B-4AD6-B8E5-4B326C82639C}">
      <dgm:prSet custT="1"/>
      <dgm:spPr/>
      <dgm:t>
        <a:bodyPr/>
        <a:lstStyle/>
        <a:p>
          <a:r>
            <a:rPr lang="en-AU" sz="1400" dirty="0">
              <a:solidFill>
                <a:schemeClr val="tx1"/>
              </a:solidFill>
            </a:rPr>
            <a:t>Ensure the SHMS defect management system is easy for CMW to access and use.</a:t>
          </a:r>
        </a:p>
      </dgm:t>
    </dgm:pt>
    <dgm:pt modelId="{CC62AB7C-1D69-410B-A7BE-1A4B1B700691}" type="parTrans" cxnId="{2D760F2E-38EB-4655-878A-8D32D9185861}">
      <dgm:prSet/>
      <dgm:spPr/>
      <dgm:t>
        <a:bodyPr/>
        <a:lstStyle/>
        <a:p>
          <a:endParaRPr lang="en-AU"/>
        </a:p>
      </dgm:t>
    </dgm:pt>
    <dgm:pt modelId="{40258AA1-9330-47B2-8544-45D99C58685B}" type="sibTrans" cxnId="{2D760F2E-38EB-4655-878A-8D32D9185861}">
      <dgm:prSet/>
      <dgm:spPr/>
      <dgm:t>
        <a:bodyPr/>
        <a:lstStyle/>
        <a:p>
          <a:endParaRPr lang="en-AU"/>
        </a:p>
      </dgm:t>
    </dgm:pt>
    <dgm:pt modelId="{907A0304-EAD8-40C9-A76A-AFF7F8FC62AA}">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prstClr val="black">
                  <a:hueOff val="0"/>
                  <a:satOff val="0"/>
                  <a:lumOff val="0"/>
                  <a:alphaOff val="0"/>
                </a:prstClr>
              </a:solidFill>
              <a:latin typeface="+mn-lt"/>
              <a:ea typeface="+mn-ea"/>
              <a:cs typeface="Arial" panose="020B0604020202020204" pitchFamily="34" charset="0"/>
            </a:rPr>
            <a:t>Report defects using the correct defect management process at your mine.</a:t>
          </a:r>
        </a:p>
      </dgm:t>
    </dgm:pt>
    <dgm:pt modelId="{BCC89D01-A96E-4AD5-93B0-D62676A24CBA}" type="parTrans" cxnId="{D67655C4-2909-4E96-BBC2-F3A5C66365A7}">
      <dgm:prSet/>
      <dgm:spPr/>
      <dgm:t>
        <a:bodyPr/>
        <a:lstStyle/>
        <a:p>
          <a:endParaRPr lang="en-AU"/>
        </a:p>
      </dgm:t>
    </dgm:pt>
    <dgm:pt modelId="{887E2EE1-E99A-465A-A191-BB398F4F47EE}" type="sibTrans" cxnId="{D67655C4-2909-4E96-BBC2-F3A5C66365A7}">
      <dgm:prSet/>
      <dgm:spPr/>
      <dgm:t>
        <a:bodyPr/>
        <a:lstStyle/>
        <a:p>
          <a:endParaRPr lang="en-AU"/>
        </a:p>
      </dgm:t>
    </dgm:pt>
    <dgm:pt modelId="{0EC1B0B9-0A99-4BA1-8FEE-E9F53A174B06}">
      <dgm:prSet custT="1"/>
      <dgm:spPr/>
      <dgm:t>
        <a:bodyPr/>
        <a:lstStyle/>
        <a:p>
          <a:pPr marL="114300" lvl="1" indent="-114300" algn="l" defTabSz="622300">
            <a:lnSpc>
              <a:spcPct val="90000"/>
            </a:lnSpc>
            <a:spcBef>
              <a:spcPct val="0"/>
            </a:spcBef>
            <a:spcAft>
              <a:spcPct val="15000"/>
            </a:spcAft>
            <a:buChar char="•"/>
          </a:pPr>
          <a:r>
            <a:rPr lang="en-AU" sz="1400" kern="1200" dirty="0">
              <a:solidFill>
                <a:prstClr val="black"/>
              </a:solidFill>
              <a:latin typeface="Calibri" panose="020F0502020204030204"/>
              <a:ea typeface="+mn-ea"/>
              <a:cs typeface="+mn-cs"/>
            </a:rPr>
            <a:t>Audit CMWs reporting of defects on equipment and assist them to use the reporting system effectively.</a:t>
          </a:r>
        </a:p>
      </dgm:t>
    </dgm:pt>
    <dgm:pt modelId="{F8F79BA1-19ED-4BE9-B540-55B854C6BFFB}" type="parTrans" cxnId="{E89822A6-514E-4BDC-9AF5-A3326832A18E}">
      <dgm:prSet/>
      <dgm:spPr/>
      <dgm:t>
        <a:bodyPr/>
        <a:lstStyle/>
        <a:p>
          <a:endParaRPr lang="en-AU"/>
        </a:p>
      </dgm:t>
    </dgm:pt>
    <dgm:pt modelId="{D9D5FB4F-14F8-445C-B72E-DC1A1D5DC257}" type="sibTrans" cxnId="{E89822A6-514E-4BDC-9AF5-A3326832A18E}">
      <dgm:prSet/>
      <dgm:spPr/>
      <dgm:t>
        <a:bodyPr/>
        <a:lstStyle/>
        <a:p>
          <a:endParaRPr lang="en-AU"/>
        </a:p>
      </dgm:t>
    </dgm:pt>
    <dgm:pt modelId="{8C7F603F-D82A-4FB5-9327-D69104CDF017}">
      <dgm:prSet custT="1"/>
      <dgm:spPr/>
      <dgm:t>
        <a:bodyPr/>
        <a:lstStyle/>
        <a:p>
          <a:pPr marL="114300" lvl="1" indent="-114300" algn="l" defTabSz="622300">
            <a:lnSpc>
              <a:spcPct val="90000"/>
            </a:lnSpc>
            <a:spcBef>
              <a:spcPct val="0"/>
            </a:spcBef>
            <a:spcAft>
              <a:spcPct val="15000"/>
            </a:spcAft>
            <a:buChar char="•"/>
          </a:pPr>
          <a:r>
            <a:rPr lang="en-AU" sz="1400" kern="1200" dirty="0">
              <a:solidFill>
                <a:prstClr val="black"/>
              </a:solidFill>
              <a:latin typeface="Calibri" panose="020F0502020204030204"/>
              <a:ea typeface="+mn-ea"/>
              <a:cs typeface="+mn-cs"/>
            </a:rPr>
            <a:t>Regularly do machine inspections with CMW to help them find the defects.</a:t>
          </a:r>
        </a:p>
      </dgm:t>
    </dgm:pt>
    <dgm:pt modelId="{582AE803-2940-44EB-A9E7-F76E61C5A14C}" type="parTrans" cxnId="{A12CE509-6C9A-4738-8B05-C780126F87C0}">
      <dgm:prSet/>
      <dgm:spPr/>
      <dgm:t>
        <a:bodyPr/>
        <a:lstStyle/>
        <a:p>
          <a:endParaRPr lang="en-AU"/>
        </a:p>
      </dgm:t>
    </dgm:pt>
    <dgm:pt modelId="{317E776E-06DB-48E3-A1E1-429D9FB37633}" type="sibTrans" cxnId="{A12CE509-6C9A-4738-8B05-C780126F87C0}">
      <dgm:prSet/>
      <dgm:spPr/>
      <dgm:t>
        <a:bodyPr/>
        <a:lstStyle/>
        <a:p>
          <a:endParaRPr lang="en-AU"/>
        </a:p>
      </dgm:t>
    </dgm:pt>
    <dgm:pt modelId="{9390B1E0-528D-44F6-9F0C-4D8946265F9F}">
      <dgm:prSet custT="1"/>
      <dgm:spPr/>
      <dgm:t>
        <a:bodyPr/>
        <a:lstStyle/>
        <a:p>
          <a:endParaRPr lang="en-AU" sz="1400" dirty="0">
            <a:solidFill>
              <a:schemeClr val="tx1"/>
            </a:solidFill>
          </a:endParaRPr>
        </a:p>
      </dgm:t>
    </dgm:pt>
    <dgm:pt modelId="{57E5F37B-8BBB-413A-888A-CF6C223FB013}" type="parTrans" cxnId="{4564908D-ADA8-4F47-927C-C68C10F0638C}">
      <dgm:prSet/>
      <dgm:spPr/>
      <dgm:t>
        <a:bodyPr/>
        <a:lstStyle/>
        <a:p>
          <a:endParaRPr lang="en-AU"/>
        </a:p>
      </dgm:t>
    </dgm:pt>
    <dgm:pt modelId="{31FCD11D-B688-43C3-9F60-182129FB783E}" type="sibTrans" cxnId="{4564908D-ADA8-4F47-927C-C68C10F0638C}">
      <dgm:prSet/>
      <dgm:spPr/>
      <dgm:t>
        <a:bodyPr/>
        <a:lstStyle/>
        <a:p>
          <a:endParaRPr lang="en-AU"/>
        </a:p>
      </dgm:t>
    </dgm:pt>
    <dgm:pt modelId="{E6D0D002-0492-4850-A623-C140351EF1B8}">
      <dgm:prSet custT="1"/>
      <dgm:spPr/>
      <dgm:t>
        <a:bodyPr/>
        <a:lstStyle/>
        <a:p>
          <a:r>
            <a:rPr lang="en-AU" sz="1400" dirty="0">
              <a:solidFill>
                <a:schemeClr val="tx1"/>
              </a:solidFill>
            </a:rPr>
            <a:t>Ensure that the Change management process is effective and communicated to CMWs.</a:t>
          </a:r>
        </a:p>
      </dgm:t>
    </dgm:pt>
    <dgm:pt modelId="{F6D82C6F-22C7-4D0A-8D5F-122A64EDB92A}" type="parTrans" cxnId="{D72829DF-EDDA-4421-8125-9F0754BA2466}">
      <dgm:prSet/>
      <dgm:spPr/>
      <dgm:t>
        <a:bodyPr/>
        <a:lstStyle/>
        <a:p>
          <a:endParaRPr lang="en-AU"/>
        </a:p>
      </dgm:t>
    </dgm:pt>
    <dgm:pt modelId="{ADE4BCE4-AABC-4F31-9F5A-8D53CDE6CBA2}" type="sibTrans" cxnId="{D72829DF-EDDA-4421-8125-9F0754BA2466}">
      <dgm:prSet/>
      <dgm:spPr/>
      <dgm:t>
        <a:bodyPr/>
        <a:lstStyle/>
        <a:p>
          <a:endParaRPr lang="en-AU"/>
        </a:p>
      </dgm:t>
    </dgm:pt>
    <dgm:pt modelId="{4D5F1DB8-12ED-4CDA-8014-95C1282E46FB}">
      <dgm:prSet custT="1"/>
      <dgm:spPr/>
      <dgm:t>
        <a:bodyPr/>
        <a:lstStyle/>
        <a:p>
          <a:r>
            <a:rPr lang="en-AU" sz="1400" dirty="0">
              <a:solidFill>
                <a:schemeClr val="tx1"/>
              </a:solidFill>
            </a:rPr>
            <a:t>Review the maintenance strategy for drills to ensure that all failure modes are identified and managed.</a:t>
          </a:r>
        </a:p>
      </dgm:t>
    </dgm:pt>
    <dgm:pt modelId="{40F6C9B9-52EA-4CB0-A14A-B8D858AC04F3}" type="parTrans" cxnId="{A0A8707B-462B-4878-B944-0CA646ADA743}">
      <dgm:prSet/>
      <dgm:spPr/>
      <dgm:t>
        <a:bodyPr/>
        <a:lstStyle/>
        <a:p>
          <a:endParaRPr lang="en-AU"/>
        </a:p>
      </dgm:t>
    </dgm:pt>
    <dgm:pt modelId="{3AC6C660-5E1B-42A4-9A14-4AE218CC3A02}" type="sibTrans" cxnId="{A0A8707B-462B-4878-B944-0CA646ADA743}">
      <dgm:prSet/>
      <dgm:spPr/>
      <dgm:t>
        <a:bodyPr/>
        <a:lstStyle/>
        <a:p>
          <a:endParaRPr lang="en-AU"/>
        </a:p>
      </dgm:t>
    </dgm:pt>
    <dgm:pt modelId="{EECE5392-C4D3-4EFC-B001-5DA2A6442DCB}">
      <dgm:prSet custT="1"/>
      <dgm:spPr/>
      <dgm:t>
        <a:bodyPr/>
        <a:lstStyle/>
        <a:p>
          <a:pPr marL="114300" lvl="1" indent="-114300" algn="l" defTabSz="622300">
            <a:lnSpc>
              <a:spcPct val="90000"/>
            </a:lnSpc>
            <a:spcBef>
              <a:spcPct val="0"/>
            </a:spcBef>
            <a:spcAft>
              <a:spcPct val="15000"/>
            </a:spcAft>
            <a:buChar char="•"/>
          </a:pPr>
          <a:endParaRPr lang="en-AU" sz="1400" kern="1200" dirty="0">
            <a:solidFill>
              <a:srgbClr val="FF0000"/>
            </a:solidFill>
            <a:latin typeface="Calibri" panose="020F0502020204030204"/>
            <a:ea typeface="+mn-ea"/>
            <a:cs typeface="+mn-cs"/>
          </a:endParaRPr>
        </a:p>
      </dgm:t>
    </dgm:pt>
    <dgm:pt modelId="{5F25E09E-A398-4F94-8B22-D2098820DC7C}" type="parTrans" cxnId="{B40E30A6-A619-4473-90B0-3006BD2515AA}">
      <dgm:prSet/>
      <dgm:spPr/>
      <dgm:t>
        <a:bodyPr/>
        <a:lstStyle/>
        <a:p>
          <a:endParaRPr lang="en-AU"/>
        </a:p>
      </dgm:t>
    </dgm:pt>
    <dgm:pt modelId="{8516FA51-EE36-4263-89BD-10B98832D6E4}" type="sibTrans" cxnId="{B40E30A6-A619-4473-90B0-3006BD2515AA}">
      <dgm:prSet/>
      <dgm:spPr/>
      <dgm:t>
        <a:bodyPr/>
        <a:lstStyle/>
        <a:p>
          <a:endParaRPr lang="en-AU"/>
        </a:p>
      </dgm:t>
    </dgm:pt>
    <dgm:pt modelId="{DDB325B0-7800-4BD7-A35C-D4B757B14E36}">
      <dgm:prSet custT="1"/>
      <dgm:spPr/>
      <dgm:t>
        <a:bodyPr/>
        <a:lstStyle/>
        <a:p>
          <a:pPr marL="114300" lvl="1" indent="-114300" algn="l" defTabSz="622300">
            <a:lnSpc>
              <a:spcPct val="90000"/>
            </a:lnSpc>
            <a:spcBef>
              <a:spcPct val="0"/>
            </a:spcBef>
            <a:spcAft>
              <a:spcPct val="15000"/>
            </a:spcAft>
          </a:pPr>
          <a:r>
            <a:rPr lang="en-AU" sz="1400" kern="1200" dirty="0">
              <a:solidFill>
                <a:schemeClr val="tx1"/>
              </a:solidFill>
            </a:rPr>
            <a:t>Ensure that changes in maintenance work orders are communicated to CMWs.</a:t>
          </a:r>
          <a:endParaRPr lang="en-AU" sz="1400" kern="1200" dirty="0">
            <a:solidFill>
              <a:schemeClr val="tx1"/>
            </a:solidFill>
            <a:latin typeface="Calibri" panose="020F0502020204030204"/>
            <a:ea typeface="+mn-ea"/>
            <a:cs typeface="+mn-cs"/>
          </a:endParaRPr>
        </a:p>
      </dgm:t>
    </dgm:pt>
    <dgm:pt modelId="{C322F39A-1308-4758-B9BC-5DE0BEA0815B}" type="parTrans" cxnId="{0511A645-8E35-411A-88B4-DC9467847247}">
      <dgm:prSet/>
      <dgm:spPr/>
      <dgm:t>
        <a:bodyPr/>
        <a:lstStyle/>
        <a:p>
          <a:endParaRPr lang="en-AU"/>
        </a:p>
      </dgm:t>
    </dgm:pt>
    <dgm:pt modelId="{7FE8442A-A85D-4AD2-87CA-2A0C340A19E5}" type="sibTrans" cxnId="{0511A645-8E35-411A-88B4-DC9467847247}">
      <dgm:prSet/>
      <dgm:spPr/>
      <dgm:t>
        <a:bodyPr/>
        <a:lstStyle/>
        <a:p>
          <a:endParaRPr lang="en-AU"/>
        </a:p>
      </dgm:t>
    </dgm:pt>
    <dgm:pt modelId="{A1581FE5-2699-4040-B65E-C1C6D905876F}">
      <dgm:prSet custT="1"/>
      <dgm:spPr/>
      <dgm:t>
        <a:bodyPr/>
        <a:lstStyle/>
        <a:p>
          <a:pPr marL="114300" lvl="1" indent="-114300" algn="l" defTabSz="622300">
            <a:lnSpc>
              <a:spcPct val="90000"/>
            </a:lnSpc>
            <a:spcBef>
              <a:spcPct val="0"/>
            </a:spcBef>
            <a:spcAft>
              <a:spcPct val="15000"/>
            </a:spcAft>
          </a:pPr>
          <a:r>
            <a:rPr lang="en-AU" sz="1400" kern="1200" dirty="0">
              <a:solidFill>
                <a:schemeClr val="tx1"/>
              </a:solidFill>
              <a:latin typeface="Calibri" panose="020F0502020204030204"/>
              <a:ea typeface="+mn-ea"/>
              <a:cs typeface="+mn-cs"/>
            </a:rPr>
            <a:t>Ensure that CMWs are aware of the change management system.</a:t>
          </a:r>
        </a:p>
      </dgm:t>
    </dgm:pt>
    <dgm:pt modelId="{0B6DD0C2-C759-4E58-AD4A-25C3DC460F2C}" type="parTrans" cxnId="{44AFC077-303E-4B35-90CE-E2A3CE70D854}">
      <dgm:prSet/>
      <dgm:spPr/>
      <dgm:t>
        <a:bodyPr/>
        <a:lstStyle/>
        <a:p>
          <a:endParaRPr lang="en-AU"/>
        </a:p>
      </dgm:t>
    </dgm:pt>
    <dgm:pt modelId="{C8FE3A20-D699-42BB-9313-BEDC5CB82E05}" type="sibTrans" cxnId="{44AFC077-303E-4B35-90CE-E2A3CE70D854}">
      <dgm:prSet/>
      <dgm:spPr/>
      <dgm:t>
        <a:bodyPr/>
        <a:lstStyle/>
        <a:p>
          <a:endParaRPr lang="en-AU"/>
        </a:p>
      </dgm:t>
    </dgm:pt>
    <dgm:pt modelId="{2634D0B1-3601-4E15-9DB1-2B7CF3E66184}">
      <dgm:prSet custT="1"/>
      <dgm:spPr/>
      <dgm:t>
        <a:bodyPr/>
        <a:lstStyle/>
        <a:p>
          <a:pPr marL="114300" lvl="1" indent="-114300" algn="l" defTabSz="622300">
            <a:lnSpc>
              <a:spcPct val="90000"/>
            </a:lnSpc>
            <a:spcBef>
              <a:spcPct val="0"/>
            </a:spcBef>
            <a:spcAft>
              <a:spcPct val="15000"/>
            </a:spcAft>
          </a:pPr>
          <a:r>
            <a:rPr lang="en-AU" sz="1400" kern="1200" dirty="0">
              <a:solidFill>
                <a:schemeClr val="tx1"/>
              </a:solidFill>
              <a:latin typeface="Calibri" panose="020F0502020204030204"/>
              <a:ea typeface="+mn-ea"/>
              <a:cs typeface="+mn-cs"/>
            </a:rPr>
            <a:t> Apply the change management as required by the SHMS.</a:t>
          </a:r>
        </a:p>
      </dgm:t>
    </dgm:pt>
    <dgm:pt modelId="{B37DC060-7BDE-4946-9A5A-B87976570951}" type="parTrans" cxnId="{C9239CDF-EE2D-4E1D-870C-DA0934260E1C}">
      <dgm:prSet/>
      <dgm:spPr/>
      <dgm:t>
        <a:bodyPr/>
        <a:lstStyle/>
        <a:p>
          <a:endParaRPr lang="en-AU"/>
        </a:p>
      </dgm:t>
    </dgm:pt>
    <dgm:pt modelId="{7DDD60D1-A230-4262-AD8C-06288E091125}" type="sibTrans" cxnId="{C9239CDF-EE2D-4E1D-870C-DA0934260E1C}">
      <dgm:prSet/>
      <dgm:spPr/>
      <dgm:t>
        <a:bodyPr/>
        <a:lstStyle/>
        <a:p>
          <a:endParaRPr lang="en-AU"/>
        </a:p>
      </dgm:t>
    </dgm:pt>
    <dgm:pt modelId="{561CDA71-B431-46CF-B164-C8D9B824302D}">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schemeClr val="tx1"/>
              </a:solidFill>
              <a:latin typeface="+mn-lt"/>
              <a:ea typeface="+mn-ea"/>
              <a:cs typeface="Arial" panose="020B0604020202020204" pitchFamily="34" charset="0"/>
            </a:rPr>
            <a:t>When incompatible parts are supplied for a task, STOP and report it to your supervisor.</a:t>
          </a:r>
        </a:p>
      </dgm:t>
    </dgm:pt>
    <dgm:pt modelId="{724EF3EB-2A37-4161-8452-CEEB84890BAF}" type="parTrans" cxnId="{08F94393-1244-419D-B31E-E59A99D42C38}">
      <dgm:prSet/>
      <dgm:spPr/>
      <dgm:t>
        <a:bodyPr/>
        <a:lstStyle/>
        <a:p>
          <a:endParaRPr lang="en-AU"/>
        </a:p>
      </dgm:t>
    </dgm:pt>
    <dgm:pt modelId="{1D9B816C-1111-4D84-A7E8-7BBF4A098F0B}" type="sibTrans" cxnId="{08F94393-1244-419D-B31E-E59A99D42C38}">
      <dgm:prSet/>
      <dgm:spPr/>
      <dgm:t>
        <a:bodyPr/>
        <a:lstStyle/>
        <a:p>
          <a:endParaRPr lang="en-AU"/>
        </a:p>
      </dgm:t>
    </dgm:pt>
    <dgm:pt modelId="{33BBFBE3-4B13-4232-99CC-0C9D2FB1244F}">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schemeClr val="tx1"/>
              </a:solidFill>
              <a:latin typeface="+mn-lt"/>
              <a:ea typeface="+mn-ea"/>
              <a:cs typeface="Arial" panose="020B0604020202020204" pitchFamily="34" charset="0"/>
            </a:rPr>
            <a:t>Never modify parts without first consulting your supervisor.</a:t>
          </a:r>
        </a:p>
      </dgm:t>
    </dgm:pt>
    <dgm:pt modelId="{6B8AFDA6-3250-42FB-BDA4-20FF22502C27}" type="parTrans" cxnId="{0A8C2F41-D59E-4B95-9526-93282D987551}">
      <dgm:prSet/>
      <dgm:spPr/>
      <dgm:t>
        <a:bodyPr/>
        <a:lstStyle/>
        <a:p>
          <a:endParaRPr lang="en-AU"/>
        </a:p>
      </dgm:t>
    </dgm:pt>
    <dgm:pt modelId="{45C42CC3-378B-402E-9234-C1EB8C6995FC}" type="sibTrans" cxnId="{0A8C2F41-D59E-4B95-9526-93282D987551}">
      <dgm:prSet/>
      <dgm:spPr/>
      <dgm:t>
        <a:bodyPr/>
        <a:lstStyle/>
        <a:p>
          <a:endParaRPr lang="en-AU"/>
        </a:p>
      </dgm:t>
    </dgm:pt>
    <dgm:pt modelId="{D40D11BD-2E4B-4DF7-8561-D82357F72CF5}">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schemeClr val="tx1"/>
              </a:solidFill>
              <a:latin typeface="+mn-lt"/>
              <a:ea typeface="+mn-ea"/>
              <a:cs typeface="Arial" panose="020B0604020202020204" pitchFamily="34" charset="0"/>
            </a:rPr>
            <a:t>Know and understand the change management system.</a:t>
          </a:r>
        </a:p>
      </dgm:t>
    </dgm:pt>
    <dgm:pt modelId="{270520D4-CB8A-4A83-A01C-224394DDDEEA}" type="parTrans" cxnId="{79480850-5B3A-4297-971E-5CA94DD5418A}">
      <dgm:prSet/>
      <dgm:spPr/>
      <dgm:t>
        <a:bodyPr/>
        <a:lstStyle/>
        <a:p>
          <a:endParaRPr lang="en-AU"/>
        </a:p>
      </dgm:t>
    </dgm:pt>
    <dgm:pt modelId="{BF4F2E3E-6803-4B45-A534-016FC01CC51D}" type="sibTrans" cxnId="{79480850-5B3A-4297-971E-5CA94DD5418A}">
      <dgm:prSet/>
      <dgm:spPr/>
      <dgm:t>
        <a:bodyPr/>
        <a:lstStyle/>
        <a:p>
          <a:endParaRPr lang="en-AU"/>
        </a:p>
      </dgm:t>
    </dgm:pt>
    <dgm:pt modelId="{6369D773-7FFB-401F-B12F-56A1D26C6011}">
      <dgm:prSet custT="1"/>
      <dgm:spPr/>
      <dgm: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schemeClr val="tx1"/>
              </a:solidFill>
              <a:latin typeface="+mn-lt"/>
              <a:ea typeface="+mn-ea"/>
              <a:cs typeface="Arial" panose="020B0604020202020204" pitchFamily="34" charset="0"/>
            </a:rPr>
            <a:t>Comply with the change management system.</a:t>
          </a:r>
        </a:p>
      </dgm:t>
    </dgm:pt>
    <dgm:pt modelId="{906DCBF5-883C-4BD9-B666-D54C9C0928C7}" type="parTrans" cxnId="{C5BFC78D-E13B-4035-9717-84A87EDDDDA3}">
      <dgm:prSet/>
      <dgm:spPr/>
      <dgm:t>
        <a:bodyPr/>
        <a:lstStyle/>
        <a:p>
          <a:endParaRPr lang="en-AU"/>
        </a:p>
      </dgm:t>
    </dgm:pt>
    <dgm:pt modelId="{8DE07936-C01B-4F39-BCD8-EE214A965E4A}" type="sibTrans" cxnId="{C5BFC78D-E13B-4035-9717-84A87EDDDDA3}">
      <dgm:prSet/>
      <dgm:spPr/>
      <dgm:t>
        <a:bodyPr/>
        <a:lstStyle/>
        <a:p>
          <a:endParaRPr lang="en-AU"/>
        </a:p>
      </dgm:t>
    </dgm:pt>
    <dgm:pt modelId="{5B6381BC-7FF3-4252-A8C3-D70980ACF144}" type="pres">
      <dgm:prSet presAssocID="{3DF41061-068F-4E0E-8FCD-9285615B9D9B}" presName="diagram" presStyleCnt="0">
        <dgm:presLayoutVars>
          <dgm:dir/>
          <dgm:animLvl val="lvl"/>
          <dgm:resizeHandles val="exact"/>
        </dgm:presLayoutVars>
      </dgm:prSet>
      <dgm:spPr/>
    </dgm:pt>
    <dgm:pt modelId="{20BA0BD2-ED16-429E-B24D-82F3019A50A3}" type="pres">
      <dgm:prSet presAssocID="{8DBC36DB-48B1-40D6-9F13-EF537E81A425}" presName="compNode" presStyleCnt="0"/>
      <dgm:spPr/>
    </dgm:pt>
    <dgm:pt modelId="{7B261650-9284-41DC-94BC-64BFCAA97DCC}" type="pres">
      <dgm:prSet presAssocID="{8DBC36DB-48B1-40D6-9F13-EF537E81A425}" presName="childRect" presStyleLbl="bgAcc1" presStyleIdx="0" presStyleCnt="3" custScaleX="100634" custScaleY="134675" custLinFactNeighborX="5483" custLinFactNeighborY="2233">
        <dgm:presLayoutVars>
          <dgm:bulletEnabled val="1"/>
        </dgm:presLayoutVars>
      </dgm:prSet>
      <dgm:spPr/>
    </dgm:pt>
    <dgm:pt modelId="{4080FDF4-B72C-47CF-A488-F595D604AFEB}" type="pres">
      <dgm:prSet presAssocID="{8DBC36DB-48B1-40D6-9F13-EF537E81A425}" presName="parentText" presStyleLbl="node1" presStyleIdx="0" presStyleCnt="0">
        <dgm:presLayoutVars>
          <dgm:chMax val="0"/>
          <dgm:bulletEnabled val="1"/>
        </dgm:presLayoutVars>
      </dgm:prSet>
      <dgm:spPr/>
    </dgm:pt>
    <dgm:pt modelId="{1F9A7402-A62E-4324-9F4F-AFAB95412106}" type="pres">
      <dgm:prSet presAssocID="{8DBC36DB-48B1-40D6-9F13-EF537E81A425}" presName="parentRect" presStyleLbl="alignNode1" presStyleIdx="0" presStyleCnt="3" custScaleY="74571" custLinFactNeighborX="5740" custLinFactNeighborY="34762"/>
      <dgm:spPr/>
    </dgm:pt>
    <dgm:pt modelId="{53EB85EF-1C38-4291-A4F2-FBF44BAD5F2C}" type="pres">
      <dgm:prSet presAssocID="{8DBC36DB-48B1-40D6-9F13-EF537E81A425}" presName="adorn" presStyleLbl="fgAccFollowNode1" presStyleIdx="0" presStyleCnt="3" custLinFactNeighborX="19629" custLinFactNeighborY="-4096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07D585B2-C4FA-4FD2-88D2-0D13F326B162}" type="pres">
      <dgm:prSet presAssocID="{E2640A76-712F-4DA4-AA02-8358B045AC65}" presName="sibTrans" presStyleLbl="sibTrans2D1" presStyleIdx="0" presStyleCnt="0"/>
      <dgm:spPr/>
    </dgm:pt>
    <dgm:pt modelId="{A0467DDC-A575-43C4-B38D-2F67E1563F01}" type="pres">
      <dgm:prSet presAssocID="{E63F3FC2-3944-4F99-B29A-64DB3263685D}" presName="compNode" presStyleCnt="0"/>
      <dgm:spPr/>
    </dgm:pt>
    <dgm:pt modelId="{991808E5-1320-4C2C-AA3C-25573115E166}" type="pres">
      <dgm:prSet presAssocID="{E63F3FC2-3944-4F99-B29A-64DB3263685D}" presName="childRect" presStyleLbl="bgAcc1" presStyleIdx="1" presStyleCnt="3" custScaleX="98078" custScaleY="141016" custLinFactNeighborX="2587">
        <dgm:presLayoutVars>
          <dgm:bulletEnabled val="1"/>
        </dgm:presLayoutVars>
      </dgm:prSet>
      <dgm:spPr/>
    </dgm:pt>
    <dgm:pt modelId="{7D0DB544-2006-4282-BF2D-43FA22A78FAA}" type="pres">
      <dgm:prSet presAssocID="{E63F3FC2-3944-4F99-B29A-64DB3263685D}" presName="parentText" presStyleLbl="node1" presStyleIdx="0" presStyleCnt="0">
        <dgm:presLayoutVars>
          <dgm:chMax val="0"/>
          <dgm:bulletEnabled val="1"/>
        </dgm:presLayoutVars>
      </dgm:prSet>
      <dgm:spPr/>
    </dgm:pt>
    <dgm:pt modelId="{97BF4825-2D53-445C-BF36-625C2530A6E8}" type="pres">
      <dgm:prSet presAssocID="{E63F3FC2-3944-4F99-B29A-64DB3263685D}" presName="parentRect" presStyleLbl="alignNode1" presStyleIdx="1" presStyleCnt="3" custScaleY="76266" custLinFactNeighborX="3566" custLinFactNeighborY="27021"/>
      <dgm:spPr/>
    </dgm:pt>
    <dgm:pt modelId="{C2F66397-53CD-435D-ABEF-064B9969CD1A}" type="pres">
      <dgm:prSet presAssocID="{E63F3FC2-3944-4F99-B29A-64DB3263685D}" presName="adorn" presStyleLbl="fgAccFollowNode1" presStyleIdx="1" presStyleCnt="3" custLinFactNeighborX="10292" custLinFactNeighborY="-3614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2FA6B34-DBA4-4276-B512-AF942B21AADF}" type="pres">
      <dgm:prSet presAssocID="{9D073DD3-8FC6-4BEE-9EF9-E7BFD566A0CE}" presName="sibTrans" presStyleLbl="sibTrans2D1" presStyleIdx="0" presStyleCnt="0"/>
      <dgm:spPr/>
    </dgm:pt>
    <dgm:pt modelId="{8BA7DC58-5FBA-4A4A-91E9-20B25695F782}" type="pres">
      <dgm:prSet presAssocID="{7C767949-0DAF-48D4-9A7E-CB4264329E76}" presName="compNode" presStyleCnt="0"/>
      <dgm:spPr/>
    </dgm:pt>
    <dgm:pt modelId="{3F9F8C5A-5736-41DC-A4E1-D9DD4CD3BB96}" type="pres">
      <dgm:prSet presAssocID="{7C767949-0DAF-48D4-9A7E-CB4264329E76}" presName="childRect" presStyleLbl="bgAcc1" presStyleIdx="2" presStyleCnt="3" custScaleX="102011" custScaleY="136536" custLinFactNeighborX="-1637" custLinFactNeighborY="-705">
        <dgm:presLayoutVars>
          <dgm:bulletEnabled val="1"/>
        </dgm:presLayoutVars>
      </dgm:prSet>
      <dgm:spPr/>
    </dgm:pt>
    <dgm:pt modelId="{7F8D31C9-4398-4EC5-9173-EB3DC7E17166}" type="pres">
      <dgm:prSet presAssocID="{7C767949-0DAF-48D4-9A7E-CB4264329E76}" presName="parentText" presStyleLbl="node1" presStyleIdx="0" presStyleCnt="0">
        <dgm:presLayoutVars>
          <dgm:chMax val="0"/>
          <dgm:bulletEnabled val="1"/>
        </dgm:presLayoutVars>
      </dgm:prSet>
      <dgm:spPr/>
    </dgm:pt>
    <dgm:pt modelId="{7AF47B5C-9D51-4E7A-A1D2-D9B875DE9320}" type="pres">
      <dgm:prSet presAssocID="{7C767949-0DAF-48D4-9A7E-CB4264329E76}" presName="parentRect" presStyleLbl="alignNode1" presStyleIdx="2" presStyleCnt="3" custScaleX="103338" custScaleY="75606" custLinFactNeighborX="-1013" custLinFactNeighborY="29627"/>
      <dgm:spPr/>
    </dgm:pt>
    <dgm:pt modelId="{9656A9C2-6CE7-4A12-9650-DE8EE6814E00}" type="pres">
      <dgm:prSet presAssocID="{7C767949-0DAF-48D4-9A7E-CB4264329E76}" presName="adorn" presStyleLbl="fgAccFollowNode1" presStyleIdx="2" presStyleCnt="3" custLinFactNeighborX="4016" custLinFactNeighborY="-3775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Lst>
  <dgm:cxnLst>
    <dgm:cxn modelId="{63F9BC06-1047-49AE-BC24-F2A900DA2AC7}" type="presOf" srcId="{E6D0D002-0492-4850-A623-C140351EF1B8}" destId="{7B261650-9284-41DC-94BC-64BFCAA97DCC}" srcOrd="0" destOrd="1" presId="urn:microsoft.com/office/officeart/2005/8/layout/bList2"/>
    <dgm:cxn modelId="{A12CE509-6C9A-4738-8B05-C780126F87C0}" srcId="{E63F3FC2-3944-4F99-B29A-64DB3263685D}" destId="{8C7F603F-D82A-4FB5-9327-D69104CDF017}" srcOrd="1" destOrd="0" parTransId="{582AE803-2940-44EB-A9E7-F76E61C5A14C}" sibTransId="{317E776E-06DB-48E3-A1E1-429D9FB37633}"/>
    <dgm:cxn modelId="{A52C2B11-C3B4-466E-B314-1A5526C1B89C}" type="presOf" srcId="{9D073DD3-8FC6-4BEE-9EF9-E7BFD566A0CE}" destId="{F2FA6B34-DBA4-4276-B512-AF942B21AADF}" srcOrd="0" destOrd="0" presId="urn:microsoft.com/office/officeart/2005/8/layout/bList2"/>
    <dgm:cxn modelId="{2D760F2E-38EB-4655-878A-8D32D9185861}" srcId="{8DBC36DB-48B1-40D6-9F13-EF537E81A425}" destId="{6126646F-406B-4AD6-B8E5-4B326C82639C}" srcOrd="0" destOrd="0" parTransId="{CC62AB7C-1D69-410B-A7BE-1A4B1B700691}" sibTransId="{40258AA1-9330-47B2-8544-45D99C58685B}"/>
    <dgm:cxn modelId="{D1287F2F-CA49-49E6-B49B-687B3585EFE7}" type="presOf" srcId="{8C7F603F-D82A-4FB5-9327-D69104CDF017}" destId="{991808E5-1320-4C2C-AA3C-25573115E166}" srcOrd="0" destOrd="1" presId="urn:microsoft.com/office/officeart/2005/8/layout/bList2"/>
    <dgm:cxn modelId="{8114FD36-1463-421C-A40D-CE05FC139E84}" srcId="{3DF41061-068F-4E0E-8FCD-9285615B9D9B}" destId="{8DBC36DB-48B1-40D6-9F13-EF537E81A425}" srcOrd="0" destOrd="0" parTransId="{4195700E-DFF3-4A0E-87E5-C5F1799857DC}" sibTransId="{E2640A76-712F-4DA4-AA02-8358B045AC65}"/>
    <dgm:cxn modelId="{86AE8C3C-279F-4BD4-BDFA-467CDAC63CFA}" type="presOf" srcId="{9390B1E0-528D-44F6-9F0C-4D8946265F9F}" destId="{7B261650-9284-41DC-94BC-64BFCAA97DCC}" srcOrd="0" destOrd="3" presId="urn:microsoft.com/office/officeart/2005/8/layout/bList2"/>
    <dgm:cxn modelId="{0A8C2F41-D59E-4B95-9526-93282D987551}" srcId="{7C767949-0DAF-48D4-9A7E-CB4264329E76}" destId="{33BBFBE3-4B13-4232-99CC-0C9D2FB1244F}" srcOrd="2" destOrd="0" parTransId="{6B8AFDA6-3250-42FB-BDA4-20FF22502C27}" sibTransId="{45C42CC3-378B-402E-9234-C1EB8C6995FC}"/>
    <dgm:cxn modelId="{0511A645-8E35-411A-88B4-DC9467847247}" srcId="{E63F3FC2-3944-4F99-B29A-64DB3263685D}" destId="{DDB325B0-7800-4BD7-A35C-D4B757B14E36}" srcOrd="2" destOrd="0" parTransId="{C322F39A-1308-4758-B9BC-5DE0BEA0815B}" sibTransId="{7FE8442A-A85D-4AD2-87CA-2A0C340A19E5}"/>
    <dgm:cxn modelId="{30E65C68-BECA-4A67-9748-E189AE54D996}" type="presOf" srcId="{D40D11BD-2E4B-4DF7-8561-D82357F72CF5}" destId="{3F9F8C5A-5736-41DC-A4E1-D9DD4CD3BB96}" srcOrd="0" destOrd="3" presId="urn:microsoft.com/office/officeart/2005/8/layout/bList2"/>
    <dgm:cxn modelId="{B0F96B4A-EED7-4316-8B72-6EC2D3AB50DB}" type="presOf" srcId="{8DBC36DB-48B1-40D6-9F13-EF537E81A425}" destId="{4080FDF4-B72C-47CF-A488-F595D604AFEB}" srcOrd="0" destOrd="0" presId="urn:microsoft.com/office/officeart/2005/8/layout/bList2"/>
    <dgm:cxn modelId="{79480850-5B3A-4297-971E-5CA94DD5418A}" srcId="{7C767949-0DAF-48D4-9A7E-CB4264329E76}" destId="{D40D11BD-2E4B-4DF7-8561-D82357F72CF5}" srcOrd="3" destOrd="0" parTransId="{270520D4-CB8A-4A83-A01C-224394DDDEEA}" sibTransId="{BF4F2E3E-6803-4B45-A534-016FC01CC51D}"/>
    <dgm:cxn modelId="{C4C71E77-4FCD-418A-938C-4D857C69BD20}" type="presOf" srcId="{2634D0B1-3601-4E15-9DB1-2B7CF3E66184}" destId="{991808E5-1320-4C2C-AA3C-25573115E166}" srcOrd="0" destOrd="4" presId="urn:microsoft.com/office/officeart/2005/8/layout/bList2"/>
    <dgm:cxn modelId="{44AFC077-303E-4B35-90CE-E2A3CE70D854}" srcId="{E63F3FC2-3944-4F99-B29A-64DB3263685D}" destId="{A1581FE5-2699-4040-B65E-C1C6D905876F}" srcOrd="3" destOrd="0" parTransId="{0B6DD0C2-C759-4E58-AD4A-25C3DC460F2C}" sibTransId="{C8FE3A20-D699-42BB-9313-BEDC5CB82E05}"/>
    <dgm:cxn modelId="{A0A8707B-462B-4878-B944-0CA646ADA743}" srcId="{8DBC36DB-48B1-40D6-9F13-EF537E81A425}" destId="{4D5F1DB8-12ED-4CDA-8014-95C1282E46FB}" srcOrd="2" destOrd="0" parTransId="{40F6C9B9-52EA-4CB0-A14A-B8D858AC04F3}" sibTransId="{3AC6C660-5E1B-42A4-9A14-4AE218CC3A02}"/>
    <dgm:cxn modelId="{83A3B287-A95D-403A-A13F-07D1DAAEEF93}" type="presOf" srcId="{33BBFBE3-4B13-4232-99CC-0C9D2FB1244F}" destId="{3F9F8C5A-5736-41DC-A4E1-D9DD4CD3BB96}" srcOrd="0" destOrd="2" presId="urn:microsoft.com/office/officeart/2005/8/layout/bList2"/>
    <dgm:cxn modelId="{C9805789-F3FC-4CAF-957B-477914739094}" type="presOf" srcId="{A1581FE5-2699-4040-B65E-C1C6D905876F}" destId="{991808E5-1320-4C2C-AA3C-25573115E166}" srcOrd="0" destOrd="3" presId="urn:microsoft.com/office/officeart/2005/8/layout/bList2"/>
    <dgm:cxn modelId="{4564908D-ADA8-4F47-927C-C68C10F0638C}" srcId="{8DBC36DB-48B1-40D6-9F13-EF537E81A425}" destId="{9390B1E0-528D-44F6-9F0C-4D8946265F9F}" srcOrd="3" destOrd="0" parTransId="{57E5F37B-8BBB-413A-888A-CF6C223FB013}" sibTransId="{31FCD11D-B688-43C3-9F60-182129FB783E}"/>
    <dgm:cxn modelId="{C5BFC78D-E13B-4035-9717-84A87EDDDDA3}" srcId="{7C767949-0DAF-48D4-9A7E-CB4264329E76}" destId="{6369D773-7FFB-401F-B12F-56A1D26C6011}" srcOrd="4" destOrd="0" parTransId="{906DCBF5-883C-4BD9-B666-D54C9C0928C7}" sibTransId="{8DE07936-C01B-4F39-BCD8-EE214A965E4A}"/>
    <dgm:cxn modelId="{2F45F792-F3C5-4620-8650-C58E163052C7}" type="presOf" srcId="{6369D773-7FFB-401F-B12F-56A1D26C6011}" destId="{3F9F8C5A-5736-41DC-A4E1-D9DD4CD3BB96}" srcOrd="0" destOrd="4" presId="urn:microsoft.com/office/officeart/2005/8/layout/bList2"/>
    <dgm:cxn modelId="{08F94393-1244-419D-B31E-E59A99D42C38}" srcId="{7C767949-0DAF-48D4-9A7E-CB4264329E76}" destId="{561CDA71-B431-46CF-B164-C8D9B824302D}" srcOrd="1" destOrd="0" parTransId="{724EF3EB-2A37-4161-8452-CEEB84890BAF}" sibTransId="{1D9B816C-1111-4D84-A7E8-7BBF4A098F0B}"/>
    <dgm:cxn modelId="{3503E9A2-6761-4CB9-8FA5-4C1C275E325F}" type="presOf" srcId="{3DF41061-068F-4E0E-8FCD-9285615B9D9B}" destId="{5B6381BC-7FF3-4252-A8C3-D70980ACF144}" srcOrd="0" destOrd="0" presId="urn:microsoft.com/office/officeart/2005/8/layout/bList2"/>
    <dgm:cxn modelId="{AB51EDA3-7746-4938-A471-334305588070}" type="presOf" srcId="{0EC1B0B9-0A99-4BA1-8FEE-E9F53A174B06}" destId="{991808E5-1320-4C2C-AA3C-25573115E166}" srcOrd="0" destOrd="0" presId="urn:microsoft.com/office/officeart/2005/8/layout/bList2"/>
    <dgm:cxn modelId="{E89822A6-514E-4BDC-9AF5-A3326832A18E}" srcId="{E63F3FC2-3944-4F99-B29A-64DB3263685D}" destId="{0EC1B0B9-0A99-4BA1-8FEE-E9F53A174B06}" srcOrd="0" destOrd="0" parTransId="{F8F79BA1-19ED-4BE9-B540-55B854C6BFFB}" sibTransId="{D9D5FB4F-14F8-445C-B72E-DC1A1D5DC257}"/>
    <dgm:cxn modelId="{B40E30A6-A619-4473-90B0-3006BD2515AA}" srcId="{E63F3FC2-3944-4F99-B29A-64DB3263685D}" destId="{EECE5392-C4D3-4EFC-B001-5DA2A6442DCB}" srcOrd="5" destOrd="0" parTransId="{5F25E09E-A398-4F94-8B22-D2098820DC7C}" sibTransId="{8516FA51-EE36-4263-89BD-10B98832D6E4}"/>
    <dgm:cxn modelId="{C1404AA8-4048-4961-8D41-6CCC1C275FB7}" type="presOf" srcId="{DDB325B0-7800-4BD7-A35C-D4B757B14E36}" destId="{991808E5-1320-4C2C-AA3C-25573115E166}" srcOrd="0" destOrd="2" presId="urn:microsoft.com/office/officeart/2005/8/layout/bList2"/>
    <dgm:cxn modelId="{874F94AA-EC0C-4EB2-B055-CEABF0D46C2C}" type="presOf" srcId="{EECE5392-C4D3-4EFC-B001-5DA2A6442DCB}" destId="{991808E5-1320-4C2C-AA3C-25573115E166}" srcOrd="0" destOrd="5" presId="urn:microsoft.com/office/officeart/2005/8/layout/bList2"/>
    <dgm:cxn modelId="{C743CCB1-6055-4C08-834E-1615A415F7E6}" type="presOf" srcId="{7C767949-0DAF-48D4-9A7E-CB4264329E76}" destId="{7AF47B5C-9D51-4E7A-A1D2-D9B875DE9320}" srcOrd="1" destOrd="0" presId="urn:microsoft.com/office/officeart/2005/8/layout/bList2"/>
    <dgm:cxn modelId="{73612EB3-99BB-40D8-AF4C-170DA2FDE424}" type="presOf" srcId="{561CDA71-B431-46CF-B164-C8D9B824302D}" destId="{3F9F8C5A-5736-41DC-A4E1-D9DD4CD3BB96}" srcOrd="0" destOrd="1" presId="urn:microsoft.com/office/officeart/2005/8/layout/bList2"/>
    <dgm:cxn modelId="{B7C145BB-04E9-457E-9422-F345F2AE8AFE}" type="presOf" srcId="{7C767949-0DAF-48D4-9A7E-CB4264329E76}" destId="{7F8D31C9-4398-4EC5-9173-EB3DC7E17166}" srcOrd="0" destOrd="0" presId="urn:microsoft.com/office/officeart/2005/8/layout/bList2"/>
    <dgm:cxn modelId="{99CF39C1-D559-4C9F-A6BB-C956C250103F}" srcId="{3DF41061-068F-4E0E-8FCD-9285615B9D9B}" destId="{E63F3FC2-3944-4F99-B29A-64DB3263685D}" srcOrd="1" destOrd="0" parTransId="{90B1D5FE-9C8F-45DC-A3BC-EB2144F6CFE6}" sibTransId="{9D073DD3-8FC6-4BEE-9EF9-E7BFD566A0CE}"/>
    <dgm:cxn modelId="{D67655C4-2909-4E96-BBC2-F3A5C66365A7}" srcId="{7C767949-0DAF-48D4-9A7E-CB4264329E76}" destId="{907A0304-EAD8-40C9-A76A-AFF7F8FC62AA}" srcOrd="0" destOrd="0" parTransId="{BCC89D01-A96E-4AD5-93B0-D62676A24CBA}" sibTransId="{887E2EE1-E99A-465A-A191-BB398F4F47EE}"/>
    <dgm:cxn modelId="{1710F9CC-1890-401F-B098-8FCA44AA8272}" type="presOf" srcId="{4D5F1DB8-12ED-4CDA-8014-95C1282E46FB}" destId="{7B261650-9284-41DC-94BC-64BFCAA97DCC}" srcOrd="0" destOrd="2" presId="urn:microsoft.com/office/officeart/2005/8/layout/bList2"/>
    <dgm:cxn modelId="{F8F1E9DA-2B57-462A-A934-7B715EB03DEC}" type="presOf" srcId="{907A0304-EAD8-40C9-A76A-AFF7F8FC62AA}" destId="{3F9F8C5A-5736-41DC-A4E1-D9DD4CD3BB96}" srcOrd="0" destOrd="0" presId="urn:microsoft.com/office/officeart/2005/8/layout/bList2"/>
    <dgm:cxn modelId="{D72829DF-EDDA-4421-8125-9F0754BA2466}" srcId="{8DBC36DB-48B1-40D6-9F13-EF537E81A425}" destId="{E6D0D002-0492-4850-A623-C140351EF1B8}" srcOrd="1" destOrd="0" parTransId="{F6D82C6F-22C7-4D0A-8D5F-122A64EDB92A}" sibTransId="{ADE4BCE4-AABC-4F31-9F5A-8D53CDE6CBA2}"/>
    <dgm:cxn modelId="{C9239CDF-EE2D-4E1D-870C-DA0934260E1C}" srcId="{E63F3FC2-3944-4F99-B29A-64DB3263685D}" destId="{2634D0B1-3601-4E15-9DB1-2B7CF3E66184}" srcOrd="4" destOrd="0" parTransId="{B37DC060-7BDE-4946-9A5A-B87976570951}" sibTransId="{7DDD60D1-A230-4262-AD8C-06288E091125}"/>
    <dgm:cxn modelId="{F1B821E0-086F-47F8-8D4B-1A2C6E3F2CC4}" type="presOf" srcId="{E2640A76-712F-4DA4-AA02-8358B045AC65}" destId="{07D585B2-C4FA-4FD2-88D2-0D13F326B162}" srcOrd="0" destOrd="0" presId="urn:microsoft.com/office/officeart/2005/8/layout/bList2"/>
    <dgm:cxn modelId="{747B31E9-50D6-453A-8276-219986E34D52}" srcId="{3DF41061-068F-4E0E-8FCD-9285615B9D9B}" destId="{7C767949-0DAF-48D4-9A7E-CB4264329E76}" srcOrd="2" destOrd="0" parTransId="{EA67D5BD-9315-4405-B0B8-819E19EB49BD}" sibTransId="{0CFF758F-8ED9-478A-B22E-EE300343D83E}"/>
    <dgm:cxn modelId="{1B90F3F4-90EB-422C-A82F-8FFB6F2192BA}" type="presOf" srcId="{8DBC36DB-48B1-40D6-9F13-EF537E81A425}" destId="{1F9A7402-A62E-4324-9F4F-AFAB95412106}" srcOrd="1" destOrd="0" presId="urn:microsoft.com/office/officeart/2005/8/layout/bList2"/>
    <dgm:cxn modelId="{C455AAF7-14E9-46B6-9106-2FE6E6518F5A}" type="presOf" srcId="{6126646F-406B-4AD6-B8E5-4B326C82639C}" destId="{7B261650-9284-41DC-94BC-64BFCAA97DCC}" srcOrd="0" destOrd="0" presId="urn:microsoft.com/office/officeart/2005/8/layout/bList2"/>
    <dgm:cxn modelId="{50E8C9F8-3019-40BD-99BA-FF4F0E272B39}" type="presOf" srcId="{E63F3FC2-3944-4F99-B29A-64DB3263685D}" destId="{97BF4825-2D53-445C-BF36-625C2530A6E8}" srcOrd="1" destOrd="0" presId="urn:microsoft.com/office/officeart/2005/8/layout/bList2"/>
    <dgm:cxn modelId="{AE3D2CFF-1591-413F-9879-073E0ADB9321}" type="presOf" srcId="{E63F3FC2-3944-4F99-B29A-64DB3263685D}" destId="{7D0DB544-2006-4282-BF2D-43FA22A78FAA}" srcOrd="0" destOrd="0" presId="urn:microsoft.com/office/officeart/2005/8/layout/bList2"/>
    <dgm:cxn modelId="{D1DA7BCD-9CC9-4C3D-B2CF-6D84A1A0D3C4}" type="presParOf" srcId="{5B6381BC-7FF3-4252-A8C3-D70980ACF144}" destId="{20BA0BD2-ED16-429E-B24D-82F3019A50A3}" srcOrd="0" destOrd="0" presId="urn:microsoft.com/office/officeart/2005/8/layout/bList2"/>
    <dgm:cxn modelId="{D6D2A550-7A79-4B74-A5E4-F1B1EAA4F755}" type="presParOf" srcId="{20BA0BD2-ED16-429E-B24D-82F3019A50A3}" destId="{7B261650-9284-41DC-94BC-64BFCAA97DCC}" srcOrd="0" destOrd="0" presId="urn:microsoft.com/office/officeart/2005/8/layout/bList2"/>
    <dgm:cxn modelId="{67DABA86-15B4-4621-AE21-FD78A2F44F61}" type="presParOf" srcId="{20BA0BD2-ED16-429E-B24D-82F3019A50A3}" destId="{4080FDF4-B72C-47CF-A488-F595D604AFEB}" srcOrd="1" destOrd="0" presId="urn:microsoft.com/office/officeart/2005/8/layout/bList2"/>
    <dgm:cxn modelId="{443401F8-EEFA-4AC1-B1CB-E74AC7E9C2E0}" type="presParOf" srcId="{20BA0BD2-ED16-429E-B24D-82F3019A50A3}" destId="{1F9A7402-A62E-4324-9F4F-AFAB95412106}" srcOrd="2" destOrd="0" presId="urn:microsoft.com/office/officeart/2005/8/layout/bList2"/>
    <dgm:cxn modelId="{D35AD7D3-39A8-48CA-98F1-6DB2AC684B1C}" type="presParOf" srcId="{20BA0BD2-ED16-429E-B24D-82F3019A50A3}" destId="{53EB85EF-1C38-4291-A4F2-FBF44BAD5F2C}" srcOrd="3" destOrd="0" presId="urn:microsoft.com/office/officeart/2005/8/layout/bList2"/>
    <dgm:cxn modelId="{85C5FA69-66C1-423B-9399-E0534124D9B6}" type="presParOf" srcId="{5B6381BC-7FF3-4252-A8C3-D70980ACF144}" destId="{07D585B2-C4FA-4FD2-88D2-0D13F326B162}" srcOrd="1" destOrd="0" presId="urn:microsoft.com/office/officeart/2005/8/layout/bList2"/>
    <dgm:cxn modelId="{2860505F-554D-4FAA-8F55-374D4E0909AB}" type="presParOf" srcId="{5B6381BC-7FF3-4252-A8C3-D70980ACF144}" destId="{A0467DDC-A575-43C4-B38D-2F67E1563F01}" srcOrd="2" destOrd="0" presId="urn:microsoft.com/office/officeart/2005/8/layout/bList2"/>
    <dgm:cxn modelId="{3B99266B-21FA-4523-BC52-0998A2C8D71C}" type="presParOf" srcId="{A0467DDC-A575-43C4-B38D-2F67E1563F01}" destId="{991808E5-1320-4C2C-AA3C-25573115E166}" srcOrd="0" destOrd="0" presId="urn:microsoft.com/office/officeart/2005/8/layout/bList2"/>
    <dgm:cxn modelId="{4DD6DE0C-11DE-4169-B929-556EBD917217}" type="presParOf" srcId="{A0467DDC-A575-43C4-B38D-2F67E1563F01}" destId="{7D0DB544-2006-4282-BF2D-43FA22A78FAA}" srcOrd="1" destOrd="0" presId="urn:microsoft.com/office/officeart/2005/8/layout/bList2"/>
    <dgm:cxn modelId="{8448DF7E-B82F-4DEF-B367-D12FDA5E3BB2}" type="presParOf" srcId="{A0467DDC-A575-43C4-B38D-2F67E1563F01}" destId="{97BF4825-2D53-445C-BF36-625C2530A6E8}" srcOrd="2" destOrd="0" presId="urn:microsoft.com/office/officeart/2005/8/layout/bList2"/>
    <dgm:cxn modelId="{1E572407-A880-421A-9B93-6DFC06E2C282}" type="presParOf" srcId="{A0467DDC-A575-43C4-B38D-2F67E1563F01}" destId="{C2F66397-53CD-435D-ABEF-064B9969CD1A}" srcOrd="3" destOrd="0" presId="urn:microsoft.com/office/officeart/2005/8/layout/bList2"/>
    <dgm:cxn modelId="{7418BFBC-9D8C-4BC7-95CC-A29EEA8278C4}" type="presParOf" srcId="{5B6381BC-7FF3-4252-A8C3-D70980ACF144}" destId="{F2FA6B34-DBA4-4276-B512-AF942B21AADF}" srcOrd="3" destOrd="0" presId="urn:microsoft.com/office/officeart/2005/8/layout/bList2"/>
    <dgm:cxn modelId="{7BCECA76-FAAF-4D68-B709-71318FE50CD6}" type="presParOf" srcId="{5B6381BC-7FF3-4252-A8C3-D70980ACF144}" destId="{8BA7DC58-5FBA-4A4A-91E9-20B25695F782}" srcOrd="4" destOrd="0" presId="urn:microsoft.com/office/officeart/2005/8/layout/bList2"/>
    <dgm:cxn modelId="{3EA34298-BA3E-4009-B7D6-471A9EAD9D6F}" type="presParOf" srcId="{8BA7DC58-5FBA-4A4A-91E9-20B25695F782}" destId="{3F9F8C5A-5736-41DC-A4E1-D9DD4CD3BB96}" srcOrd="0" destOrd="0" presId="urn:microsoft.com/office/officeart/2005/8/layout/bList2"/>
    <dgm:cxn modelId="{C71A3218-E9D0-44F2-8331-46BEA97BB47F}" type="presParOf" srcId="{8BA7DC58-5FBA-4A4A-91E9-20B25695F782}" destId="{7F8D31C9-4398-4EC5-9173-EB3DC7E17166}" srcOrd="1" destOrd="0" presId="urn:microsoft.com/office/officeart/2005/8/layout/bList2"/>
    <dgm:cxn modelId="{16151831-AA94-42C6-8383-F3343013ECE4}" type="presParOf" srcId="{8BA7DC58-5FBA-4A4A-91E9-20B25695F782}" destId="{7AF47B5C-9D51-4E7A-A1D2-D9B875DE9320}" srcOrd="2" destOrd="0" presId="urn:microsoft.com/office/officeart/2005/8/layout/bList2"/>
    <dgm:cxn modelId="{B6862A7B-55C8-419E-9E00-C8D56E09D36C}" type="presParOf" srcId="{8BA7DC58-5FBA-4A4A-91E9-20B25695F782}" destId="{9656A9C2-6CE7-4A12-9650-DE8EE6814E0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206797" y="506869"/>
          <a:ext cx="3238797" cy="369546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t>Implement controls that prevent inadvertent contact between equipment and coal mine workers.</a:t>
          </a:r>
        </a:p>
        <a:p>
          <a:pPr marL="114300" lvl="1" indent="-114300" algn="l" defTabSz="622300">
            <a:lnSpc>
              <a:spcPct val="90000"/>
            </a:lnSpc>
            <a:spcBef>
              <a:spcPct val="0"/>
            </a:spcBef>
            <a:spcAft>
              <a:spcPct val="15000"/>
            </a:spcAft>
            <a:buChar char="•"/>
          </a:pPr>
          <a:r>
            <a:rPr lang="en-AU" sz="1400" kern="1200" dirty="0"/>
            <a:t>Ensure the mines SHMS provides adequate processes for checking effective application of risk control measures. </a:t>
          </a:r>
        </a:p>
        <a:p>
          <a:pPr marL="114300" lvl="1" indent="-114300" algn="l" defTabSz="622300">
            <a:lnSpc>
              <a:spcPct val="90000"/>
            </a:lnSpc>
            <a:spcBef>
              <a:spcPct val="0"/>
            </a:spcBef>
            <a:spcAft>
              <a:spcPct val="15000"/>
            </a:spcAft>
            <a:buChar char="•"/>
          </a:pPr>
          <a:r>
            <a:rPr lang="en-AU" sz="1400" kern="1200" dirty="0"/>
            <a:t>Ensure the mines SHMS provides for appropriate action to be taken  if the SHMS risk control measures are identified as not effectively applied.</a:t>
          </a:r>
        </a:p>
        <a:p>
          <a:pPr marL="114300" lvl="1" indent="-114300" algn="l" defTabSz="622300">
            <a:lnSpc>
              <a:spcPct val="90000"/>
            </a:lnSpc>
            <a:spcBef>
              <a:spcPct val="0"/>
            </a:spcBef>
            <a:spcAft>
              <a:spcPct val="15000"/>
            </a:spcAft>
            <a:buChar char="•"/>
          </a:pPr>
          <a:endParaRPr lang="en-AU" sz="1400" kern="1200" dirty="0"/>
        </a:p>
      </dsp:txBody>
      <dsp:txXfrm>
        <a:off x="282686" y="582758"/>
        <a:ext cx="3087019" cy="3619579"/>
      </dsp:txXfrm>
    </dsp:sp>
    <dsp:sp modelId="{DFC1BCCB-4436-4820-B68B-9BEF2EC8538C}">
      <dsp:nvSpPr>
        <dsp:cNvPr id="0" name=""/>
        <dsp:cNvSpPr/>
      </dsp:nvSpPr>
      <dsp:spPr>
        <a:xfrm>
          <a:off x="206797" y="3318734"/>
          <a:ext cx="3238797" cy="10396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Site Senior Executive</a:t>
          </a:r>
        </a:p>
      </dsp:txBody>
      <dsp:txXfrm>
        <a:off x="206797" y="3318734"/>
        <a:ext cx="2280843" cy="1039608"/>
      </dsp:txXfrm>
    </dsp:sp>
    <dsp:sp modelId="{B920F3C8-EB6E-42BA-9256-091266C38A4F}">
      <dsp:nvSpPr>
        <dsp:cNvPr id="0" name=""/>
        <dsp:cNvSpPr/>
      </dsp:nvSpPr>
      <dsp:spPr>
        <a:xfrm>
          <a:off x="2600977" y="3328194"/>
          <a:ext cx="1133579" cy="113357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808498" y="373714"/>
          <a:ext cx="3238797" cy="316285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0" algn="l" defTabSz="622300">
            <a:lnSpc>
              <a:spcPct val="90000"/>
            </a:lnSpc>
            <a:spcBef>
              <a:spcPct val="0"/>
            </a:spcBef>
            <a:spcAft>
              <a:spcPct val="15000"/>
            </a:spcAft>
            <a:buChar char="•"/>
          </a:pPr>
          <a:r>
            <a:rPr lang="en-AU" sz="1400" kern="1200" dirty="0"/>
            <a:t>Be aware of the hazard of steel on steel and ensure effective controls are being applied.</a:t>
          </a:r>
        </a:p>
        <a:p>
          <a:pPr marL="114300" marR="0" lvl="1" indent="0" algn="l"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schemeClr val="tx1"/>
              </a:solidFill>
            </a:rPr>
            <a:t>Be aware and stay out of the line of fire.</a:t>
          </a:r>
        </a:p>
        <a:p>
          <a:pPr marL="114300" marR="0" lvl="1" indent="0" algn="l"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t>Take appropriate action if the SHMS risk control measures are not being effectively applied.</a:t>
          </a:r>
          <a:endParaRPr lang="en-AU" sz="1200" kern="1200" dirty="0"/>
        </a:p>
        <a:p>
          <a:pPr marL="114300" lvl="1" indent="0" algn="l" defTabSz="622300">
            <a:lnSpc>
              <a:spcPct val="90000"/>
            </a:lnSpc>
            <a:spcBef>
              <a:spcPct val="0"/>
            </a:spcBef>
            <a:spcAft>
              <a:spcPct val="15000"/>
            </a:spcAft>
          </a:pPr>
          <a:endParaRPr lang="en-AU" sz="1400" kern="1200" dirty="0"/>
        </a:p>
        <a:p>
          <a:pPr marL="114300" lvl="1" indent="0" algn="l" defTabSz="577850">
            <a:lnSpc>
              <a:spcPct val="90000"/>
            </a:lnSpc>
            <a:spcBef>
              <a:spcPct val="0"/>
            </a:spcBef>
            <a:spcAft>
              <a:spcPct val="15000"/>
            </a:spcAft>
            <a:buChar char="•"/>
          </a:pPr>
          <a:endParaRPr lang="en-AU" sz="1300" kern="1200" dirty="0"/>
        </a:p>
        <a:p>
          <a:pPr marL="114300" lvl="1" indent="0" algn="l" defTabSz="577850">
            <a:lnSpc>
              <a:spcPct val="90000"/>
            </a:lnSpc>
            <a:spcBef>
              <a:spcPct val="0"/>
            </a:spcBef>
            <a:spcAft>
              <a:spcPct val="15000"/>
            </a:spcAft>
            <a:buChar char="•"/>
          </a:pPr>
          <a:endParaRPr lang="en-AU" sz="1300" kern="1200" dirty="0"/>
        </a:p>
      </dsp:txBody>
      <dsp:txXfrm>
        <a:off x="3882607" y="447823"/>
        <a:ext cx="3090579" cy="3088742"/>
      </dsp:txXfrm>
    </dsp:sp>
    <dsp:sp modelId="{A6B193F9-5BB4-484C-85FB-DB09A80C9A56}">
      <dsp:nvSpPr>
        <dsp:cNvPr id="0" name=""/>
        <dsp:cNvSpPr/>
      </dsp:nvSpPr>
      <dsp:spPr>
        <a:xfrm>
          <a:off x="3787074" y="3266565"/>
          <a:ext cx="3260982" cy="10396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ERZCs</a:t>
          </a:r>
        </a:p>
      </dsp:txBody>
      <dsp:txXfrm>
        <a:off x="3787074" y="3266565"/>
        <a:ext cx="2296466" cy="1039608"/>
      </dsp:txXfrm>
    </dsp:sp>
    <dsp:sp modelId="{A4A56FE1-5795-4BF5-90D2-227415A07AB9}">
      <dsp:nvSpPr>
        <dsp:cNvPr id="0" name=""/>
        <dsp:cNvSpPr/>
      </dsp:nvSpPr>
      <dsp:spPr>
        <a:xfrm>
          <a:off x="6209494" y="3157937"/>
          <a:ext cx="1133579" cy="113357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5378" y="444915"/>
          <a:ext cx="3238797" cy="28780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solidFill>
                <a:schemeClr val="tx1"/>
              </a:solidFill>
            </a:rPr>
            <a:t>Be aware of the line of fire</a:t>
          </a:r>
        </a:p>
        <a:p>
          <a:pPr marL="114300" lvl="1" indent="-114300" algn="l" defTabSz="622300">
            <a:lnSpc>
              <a:spcPct val="90000"/>
            </a:lnSpc>
            <a:spcBef>
              <a:spcPct val="0"/>
            </a:spcBef>
            <a:spcAft>
              <a:spcPct val="15000"/>
            </a:spcAft>
            <a:buChar char="•"/>
          </a:pPr>
          <a:r>
            <a:rPr lang="en-AU" sz="1400" kern="1200" dirty="0">
              <a:solidFill>
                <a:schemeClr val="tx1"/>
              </a:solidFill>
            </a:rPr>
            <a:t>Ensure that all of your body parts are out of the line of fire. </a:t>
          </a:r>
        </a:p>
        <a:p>
          <a:pPr marL="114300" lvl="1" indent="-114300" algn="l" defTabSz="622300">
            <a:lnSpc>
              <a:spcPct val="90000"/>
            </a:lnSpc>
            <a:spcBef>
              <a:spcPct val="0"/>
            </a:spcBef>
            <a:spcAft>
              <a:spcPct val="15000"/>
            </a:spcAft>
            <a:buChar char="•"/>
          </a:pPr>
          <a:r>
            <a:rPr lang="en-AU" sz="1400" kern="1200" dirty="0">
              <a:solidFill>
                <a:schemeClr val="tx1"/>
              </a:solidFill>
            </a:rPr>
            <a:t>Be aware of the hazard of steel on steel.</a:t>
          </a:r>
        </a:p>
        <a:p>
          <a:pPr marL="114300" lvl="1" indent="-114300" algn="l" defTabSz="622300">
            <a:lnSpc>
              <a:spcPct val="90000"/>
            </a:lnSpc>
            <a:spcBef>
              <a:spcPct val="0"/>
            </a:spcBef>
            <a:spcAft>
              <a:spcPct val="15000"/>
            </a:spcAft>
            <a:buChar char="•"/>
          </a:pPr>
          <a:r>
            <a:rPr lang="en-AU" sz="1400" kern="1200" dirty="0">
              <a:solidFill>
                <a:schemeClr val="tx1"/>
              </a:solidFill>
            </a:rPr>
            <a:t> Use effective controls, don’t confuse your ambitions with your capabilities.</a:t>
          </a:r>
        </a:p>
        <a:p>
          <a:pPr marL="114300" lvl="1" indent="-114300" algn="l" defTabSz="622300">
            <a:lnSpc>
              <a:spcPct val="90000"/>
            </a:lnSpc>
            <a:spcBef>
              <a:spcPct val="0"/>
            </a:spcBef>
            <a:spcAft>
              <a:spcPct val="15000"/>
            </a:spcAft>
            <a:buChar char="•"/>
          </a:pPr>
          <a:r>
            <a:rPr lang="en-AU" sz="1400" kern="1200" dirty="0"/>
            <a:t>If you need help to solve the problem, stop and ask the ERZC for help.</a:t>
          </a:r>
        </a:p>
      </dsp:txBody>
      <dsp:txXfrm>
        <a:off x="7662814" y="512351"/>
        <a:ext cx="3103925" cy="2810610"/>
      </dsp:txXfrm>
    </dsp:sp>
    <dsp:sp modelId="{01DE0CCE-AD28-4C57-B43E-7F4F6558A12A}">
      <dsp:nvSpPr>
        <dsp:cNvPr id="0" name=""/>
        <dsp:cNvSpPr/>
      </dsp:nvSpPr>
      <dsp:spPr>
        <a:xfrm>
          <a:off x="7595378" y="3297952"/>
          <a:ext cx="3238797" cy="10396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AU" sz="3700" kern="1200" dirty="0"/>
            <a:t>Coal Mine Workers</a:t>
          </a:r>
        </a:p>
      </dsp:txBody>
      <dsp:txXfrm>
        <a:off x="7595378" y="3297952"/>
        <a:ext cx="2280843" cy="1039608"/>
      </dsp:txXfrm>
    </dsp:sp>
    <dsp:sp modelId="{BFED6A1C-E76F-4B08-AA25-534D27473E83}">
      <dsp:nvSpPr>
        <dsp:cNvPr id="0" name=""/>
        <dsp:cNvSpPr/>
      </dsp:nvSpPr>
      <dsp:spPr>
        <a:xfrm>
          <a:off x="9948820" y="3115268"/>
          <a:ext cx="1133579" cy="113357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63125" y="217034"/>
          <a:ext cx="3233791" cy="368975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t>Establish effective controls for parking light vehicles.</a:t>
          </a:r>
        </a:p>
        <a:p>
          <a:pPr marL="114300" lvl="1" indent="-114300" algn="l" defTabSz="622300">
            <a:lnSpc>
              <a:spcPct val="90000"/>
            </a:lnSpc>
            <a:spcBef>
              <a:spcPct val="0"/>
            </a:spcBef>
            <a:spcAft>
              <a:spcPct val="15000"/>
            </a:spcAft>
            <a:buChar char="•"/>
          </a:pPr>
          <a:r>
            <a:rPr lang="en-AU" sz="1400" kern="1200" dirty="0"/>
            <a:t>Ensure the mines SHMS provides monitoring for effective application of risk control measures</a:t>
          </a:r>
        </a:p>
        <a:p>
          <a:pPr marL="114300" lvl="1" indent="-114300" algn="l" defTabSz="622300">
            <a:lnSpc>
              <a:spcPct val="90000"/>
            </a:lnSpc>
            <a:spcBef>
              <a:spcPct val="0"/>
            </a:spcBef>
            <a:spcAft>
              <a:spcPct val="15000"/>
            </a:spcAft>
            <a:buChar char="•"/>
          </a:pPr>
          <a:r>
            <a:rPr lang="en-AU" sz="1400" kern="1200" dirty="0"/>
            <a:t>Ensure the mines SHMS provides for corrective action to be taken when the SHMS risk control measures are identified as not being effectively applied.</a:t>
          </a:r>
        </a:p>
        <a:p>
          <a:pPr marL="114300" lvl="1" indent="-114300" algn="l" defTabSz="622300">
            <a:lnSpc>
              <a:spcPct val="90000"/>
            </a:lnSpc>
            <a:spcBef>
              <a:spcPct val="0"/>
            </a:spcBef>
            <a:spcAft>
              <a:spcPct val="15000"/>
            </a:spcAft>
            <a:buChar char="•"/>
          </a:pPr>
          <a:endParaRPr lang="en-AU" sz="1400" kern="1200" dirty="0"/>
        </a:p>
      </dsp:txBody>
      <dsp:txXfrm>
        <a:off x="138897" y="292806"/>
        <a:ext cx="3082247" cy="3613985"/>
      </dsp:txXfrm>
    </dsp:sp>
    <dsp:sp modelId="{DFC1BCCB-4436-4820-B68B-9BEF2EC8538C}">
      <dsp:nvSpPr>
        <dsp:cNvPr id="0" name=""/>
        <dsp:cNvSpPr/>
      </dsp:nvSpPr>
      <dsp:spPr>
        <a:xfrm>
          <a:off x="1845" y="3648516"/>
          <a:ext cx="3233791" cy="10380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Site Senior Executive</a:t>
          </a:r>
        </a:p>
      </dsp:txBody>
      <dsp:txXfrm>
        <a:off x="1845" y="3648516"/>
        <a:ext cx="2277317" cy="1038001"/>
      </dsp:txXfrm>
    </dsp:sp>
    <dsp:sp modelId="{B920F3C8-EB6E-42BA-9256-091266C38A4F}">
      <dsp:nvSpPr>
        <dsp:cNvPr id="0" name=""/>
        <dsp:cNvSpPr/>
      </dsp:nvSpPr>
      <dsp:spPr>
        <a:xfrm>
          <a:off x="2224000" y="3543226"/>
          <a:ext cx="1131826" cy="113182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762434" y="188260"/>
          <a:ext cx="3233791" cy="346178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t>Regularly audit CMW compliance with park up locations in and around draglines and other moving equipment. </a:t>
          </a:r>
        </a:p>
        <a:p>
          <a:pPr marL="114300" lvl="1" indent="-114300" algn="l" defTabSz="622300">
            <a:lnSpc>
              <a:spcPct val="90000"/>
            </a:lnSpc>
            <a:spcBef>
              <a:spcPct val="0"/>
            </a:spcBef>
            <a:spcAft>
              <a:spcPct val="15000"/>
            </a:spcAft>
            <a:buChar char="•"/>
          </a:pPr>
          <a:r>
            <a:rPr lang="en-AU" sz="1400" kern="1200" dirty="0"/>
            <a:t>Take corrective action if the SHMS risk control measures are identified as not being effectively applied by the CMW.</a:t>
          </a:r>
        </a:p>
        <a:p>
          <a:pPr marL="114300" lvl="1" indent="-114300" algn="l" defTabSz="577850">
            <a:lnSpc>
              <a:spcPct val="90000"/>
            </a:lnSpc>
            <a:spcBef>
              <a:spcPct val="0"/>
            </a:spcBef>
            <a:spcAft>
              <a:spcPct val="15000"/>
            </a:spcAft>
            <a:buChar char="•"/>
          </a:pPr>
          <a:endParaRPr lang="en-AU" sz="1300" kern="1200" dirty="0"/>
        </a:p>
        <a:p>
          <a:pPr marL="114300" lvl="1" indent="-114300" algn="l" defTabSz="577850">
            <a:lnSpc>
              <a:spcPct val="90000"/>
            </a:lnSpc>
            <a:spcBef>
              <a:spcPct val="0"/>
            </a:spcBef>
            <a:spcAft>
              <a:spcPct val="15000"/>
            </a:spcAft>
            <a:buChar char="•"/>
          </a:pPr>
          <a:endParaRPr lang="en-AU" sz="1300" kern="1200" dirty="0"/>
        </a:p>
        <a:p>
          <a:pPr marL="114300" lvl="1" indent="-114300" algn="l" defTabSz="577850">
            <a:lnSpc>
              <a:spcPct val="90000"/>
            </a:lnSpc>
            <a:spcBef>
              <a:spcPct val="0"/>
            </a:spcBef>
            <a:spcAft>
              <a:spcPct val="15000"/>
            </a:spcAft>
            <a:buChar char="•"/>
          </a:pPr>
          <a:endParaRPr lang="en-AU" sz="1300" kern="1200" dirty="0"/>
        </a:p>
      </dsp:txBody>
      <dsp:txXfrm>
        <a:off x="3838206" y="264032"/>
        <a:ext cx="3082247" cy="3386011"/>
      </dsp:txXfrm>
    </dsp:sp>
    <dsp:sp modelId="{A6B193F9-5BB4-484C-85FB-DB09A80C9A56}">
      <dsp:nvSpPr>
        <dsp:cNvPr id="0" name=""/>
        <dsp:cNvSpPr/>
      </dsp:nvSpPr>
      <dsp:spPr>
        <a:xfrm>
          <a:off x="3762434" y="3646007"/>
          <a:ext cx="3233791" cy="10380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OCE and Supervisors</a:t>
          </a:r>
        </a:p>
      </dsp:txBody>
      <dsp:txXfrm>
        <a:off x="3762434" y="3646007"/>
        <a:ext cx="2277317" cy="1038001"/>
      </dsp:txXfrm>
    </dsp:sp>
    <dsp:sp modelId="{A4A56FE1-5795-4BF5-90D2-227415A07AB9}">
      <dsp:nvSpPr>
        <dsp:cNvPr id="0" name=""/>
        <dsp:cNvSpPr/>
      </dsp:nvSpPr>
      <dsp:spPr>
        <a:xfrm>
          <a:off x="5925029" y="3458797"/>
          <a:ext cx="1131826" cy="113182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04946" y="180982"/>
          <a:ext cx="3294942" cy="345352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solidFill>
                <a:schemeClr val="tx1"/>
              </a:solidFill>
            </a:rPr>
            <a:t>Ensure that you are aware of, understand, and comply with park up site procedures relevant to your task.</a:t>
          </a:r>
        </a:p>
        <a:p>
          <a:pPr marL="114300" lvl="1" indent="-114300" algn="l" defTabSz="622300">
            <a:lnSpc>
              <a:spcPct val="90000"/>
            </a:lnSpc>
            <a:spcBef>
              <a:spcPct val="0"/>
            </a:spcBef>
            <a:spcAft>
              <a:spcPct val="15000"/>
            </a:spcAft>
            <a:buChar char="•"/>
          </a:pPr>
          <a:r>
            <a:rPr lang="en-AU" sz="1400" kern="1200" dirty="0"/>
            <a:t>The mine procedures and work instructions have the risk controls to save you from getting injured.  </a:t>
          </a:r>
        </a:p>
        <a:p>
          <a:pPr marL="114300" lvl="1" indent="-114300" algn="l" defTabSz="622300">
            <a:lnSpc>
              <a:spcPct val="90000"/>
            </a:lnSpc>
            <a:spcBef>
              <a:spcPct val="0"/>
            </a:spcBef>
            <a:spcAft>
              <a:spcPct val="15000"/>
            </a:spcAft>
            <a:buChar char="•"/>
          </a:pPr>
          <a:r>
            <a:rPr lang="en-AU" sz="1400" kern="1200" dirty="0"/>
            <a:t>Park vehicles in the designated parking area  and use positive communication with operators to ensure your and your vehicle location is known at all times when operating in and around equipment</a:t>
          </a:r>
        </a:p>
      </dsp:txBody>
      <dsp:txXfrm>
        <a:off x="7582150" y="258186"/>
        <a:ext cx="3140534" cy="3376323"/>
      </dsp:txXfrm>
    </dsp:sp>
    <dsp:sp modelId="{01DE0CCE-AD28-4C57-B43E-7F4F6558A12A}">
      <dsp:nvSpPr>
        <dsp:cNvPr id="0" name=""/>
        <dsp:cNvSpPr/>
      </dsp:nvSpPr>
      <dsp:spPr>
        <a:xfrm>
          <a:off x="7481226" y="3591192"/>
          <a:ext cx="3233791" cy="10380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Coal Mine Workers</a:t>
          </a:r>
        </a:p>
      </dsp:txBody>
      <dsp:txXfrm>
        <a:off x="7481226" y="3591192"/>
        <a:ext cx="2277317" cy="1038001"/>
      </dsp:txXfrm>
    </dsp:sp>
    <dsp:sp modelId="{BFED6A1C-E76F-4B08-AA25-534D27473E83}">
      <dsp:nvSpPr>
        <dsp:cNvPr id="0" name=""/>
        <dsp:cNvSpPr/>
      </dsp:nvSpPr>
      <dsp:spPr>
        <a:xfrm>
          <a:off x="9636034" y="3497807"/>
          <a:ext cx="1131826" cy="113182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EDC64-19D7-4F17-BAE7-692A16EFCB7F}">
      <dsp:nvSpPr>
        <dsp:cNvPr id="0" name=""/>
        <dsp:cNvSpPr/>
      </dsp:nvSpPr>
      <dsp:spPr>
        <a:xfrm>
          <a:off x="149669" y="337992"/>
          <a:ext cx="3493249" cy="335965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AU" sz="1400" kern="1200" dirty="0">
              <a:solidFill>
                <a:schemeClr val="tx1"/>
              </a:solidFill>
            </a:rPr>
            <a:t>Ensure site procedures include a process that confirms the equipment used for isolation of energy is fit for purpose before it is used.</a:t>
          </a:r>
        </a:p>
        <a:p>
          <a:pPr marL="114300" lvl="1" indent="-114300" algn="l" defTabSz="622300">
            <a:lnSpc>
              <a:spcPct val="90000"/>
            </a:lnSpc>
            <a:spcBef>
              <a:spcPct val="0"/>
            </a:spcBef>
            <a:spcAft>
              <a:spcPct val="15000"/>
            </a:spcAft>
            <a:buFont typeface="Arial" panose="020B0604020202020204" pitchFamily="34" charset="0"/>
            <a:buChar char="•"/>
          </a:pPr>
          <a:r>
            <a:rPr lang="en-AU" sz="1400" kern="1200" dirty="0">
              <a:solidFill>
                <a:schemeClr val="tx1"/>
              </a:solidFill>
            </a:rPr>
            <a:t>Review the maintenance strategy for plant to ensure that preventive maintenance inspections identify all failure modes of safety boom stops.</a:t>
          </a:r>
        </a:p>
        <a:p>
          <a:pPr marL="114300" lvl="1" indent="-114300" algn="l" defTabSz="622300">
            <a:lnSpc>
              <a:spcPct val="90000"/>
            </a:lnSpc>
            <a:spcBef>
              <a:spcPct val="0"/>
            </a:spcBef>
            <a:spcAft>
              <a:spcPct val="15000"/>
            </a:spcAft>
            <a:buFont typeface="Arial" panose="020B0604020202020204" pitchFamily="34" charset="0"/>
            <a:buChar char="•"/>
          </a:pPr>
          <a:r>
            <a:rPr lang="en-AU" sz="1400" kern="1200" dirty="0">
              <a:solidFill>
                <a:schemeClr val="tx1"/>
              </a:solidFill>
            </a:rPr>
            <a:t>Review OEM safety bulletins and alerts for plant and action recommendations as required.</a:t>
          </a:r>
        </a:p>
        <a:p>
          <a:pPr marL="114300" lvl="1" indent="-114300" algn="l" defTabSz="622300">
            <a:lnSpc>
              <a:spcPct val="90000"/>
            </a:lnSpc>
            <a:spcBef>
              <a:spcPct val="0"/>
            </a:spcBef>
            <a:spcAft>
              <a:spcPct val="15000"/>
            </a:spcAft>
            <a:buFont typeface="Arial" panose="020B0604020202020204" pitchFamily="34" charset="0"/>
            <a:buNone/>
          </a:pPr>
          <a:endParaRPr lang="en-AU" sz="1400" kern="1200" dirty="0">
            <a:solidFill>
              <a:schemeClr val="tx1"/>
            </a:solidFill>
          </a:endParaRPr>
        </a:p>
      </dsp:txBody>
      <dsp:txXfrm>
        <a:off x="228390" y="416713"/>
        <a:ext cx="3335807" cy="3280932"/>
      </dsp:txXfrm>
    </dsp:sp>
    <dsp:sp modelId="{27E5BCF9-65F7-42B2-9632-938C9C2EF899}">
      <dsp:nvSpPr>
        <dsp:cNvPr id="0" name=""/>
        <dsp:cNvSpPr/>
      </dsp:nvSpPr>
      <dsp:spPr>
        <a:xfrm>
          <a:off x="203430" y="3716093"/>
          <a:ext cx="3493249" cy="1121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AU" sz="2300" kern="1200" dirty="0"/>
            <a:t>Site Senior Executive</a:t>
          </a:r>
        </a:p>
      </dsp:txBody>
      <dsp:txXfrm>
        <a:off x="203430" y="3716093"/>
        <a:ext cx="2460034" cy="1121283"/>
      </dsp:txXfrm>
    </dsp:sp>
    <dsp:sp modelId="{A0C54B7D-74B6-4158-B4D9-5E61BEED2237}">
      <dsp:nvSpPr>
        <dsp:cNvPr id="0" name=""/>
        <dsp:cNvSpPr/>
      </dsp:nvSpPr>
      <dsp:spPr>
        <a:xfrm>
          <a:off x="2403572" y="3750758"/>
          <a:ext cx="1222637" cy="122263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EF4B83-2C9D-4BAC-AFEB-0AC32BCA0AB0}">
      <dsp:nvSpPr>
        <dsp:cNvPr id="0" name=""/>
        <dsp:cNvSpPr/>
      </dsp:nvSpPr>
      <dsp:spPr>
        <a:xfrm>
          <a:off x="4167863" y="360424"/>
          <a:ext cx="3493249" cy="330580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t>Audit isolation of energy practices to ensure the devices being used are fit for purpose.</a:t>
          </a:r>
        </a:p>
        <a:p>
          <a:pPr marL="114300" lvl="1" indent="-114300" algn="l" defTabSz="622300">
            <a:lnSpc>
              <a:spcPct val="90000"/>
            </a:lnSpc>
            <a:spcBef>
              <a:spcPct val="0"/>
            </a:spcBef>
            <a:spcAft>
              <a:spcPct val="15000"/>
            </a:spcAft>
            <a:buChar char="•"/>
          </a:pPr>
          <a:r>
            <a:rPr lang="en-AU" sz="1400" kern="1200" dirty="0">
              <a:solidFill>
                <a:schemeClr val="tx1"/>
              </a:solidFill>
            </a:rPr>
            <a:t>Ensure that changes to preventive maintenance work orders are communicated to CMW.</a:t>
          </a:r>
        </a:p>
        <a:p>
          <a:pPr marL="114300" lvl="1" indent="-114300" algn="l" defTabSz="622300">
            <a:lnSpc>
              <a:spcPct val="90000"/>
            </a:lnSpc>
            <a:spcBef>
              <a:spcPct val="0"/>
            </a:spcBef>
            <a:spcAft>
              <a:spcPct val="15000"/>
            </a:spcAft>
            <a:buChar char="•"/>
          </a:pPr>
          <a:r>
            <a:rPr lang="en-AU" sz="1400" kern="1200" dirty="0">
              <a:solidFill>
                <a:schemeClr val="tx1"/>
              </a:solidFill>
            </a:rPr>
            <a:t>Ensure that safety related preventive maintenance workorders are completed as a priority.</a:t>
          </a:r>
        </a:p>
        <a:p>
          <a:pPr marL="114300" lvl="1" indent="-114300" algn="l" defTabSz="622300">
            <a:lnSpc>
              <a:spcPct val="90000"/>
            </a:lnSpc>
            <a:spcBef>
              <a:spcPct val="0"/>
            </a:spcBef>
            <a:spcAft>
              <a:spcPct val="15000"/>
            </a:spcAft>
            <a:buChar char="•"/>
          </a:pPr>
          <a:r>
            <a:rPr lang="en-AU" sz="1400" kern="1200" dirty="0">
              <a:solidFill>
                <a:schemeClr val="tx1"/>
              </a:solidFill>
            </a:rPr>
            <a:t>Review / audit the quality of safety related maintenance work.</a:t>
          </a:r>
        </a:p>
        <a:p>
          <a:pPr marL="114300" lvl="1" indent="-114300" algn="l" defTabSz="622300">
            <a:lnSpc>
              <a:spcPct val="90000"/>
            </a:lnSpc>
            <a:spcBef>
              <a:spcPct val="0"/>
            </a:spcBef>
            <a:spcAft>
              <a:spcPct val="15000"/>
            </a:spcAft>
            <a:buChar char="•"/>
          </a:pPr>
          <a:r>
            <a:rPr lang="en-AU" sz="1400" kern="1200" dirty="0">
              <a:solidFill>
                <a:schemeClr val="tx1"/>
              </a:solidFill>
            </a:rPr>
            <a:t>Train / retrain CMW in the correct methods of isolating energy.</a:t>
          </a:r>
        </a:p>
      </dsp:txBody>
      <dsp:txXfrm>
        <a:off x="4245322" y="437883"/>
        <a:ext cx="3338331" cy="3228346"/>
      </dsp:txXfrm>
    </dsp:sp>
    <dsp:sp modelId="{97FBDFEF-A2E8-4D2A-98FA-F2E75659D3D8}">
      <dsp:nvSpPr>
        <dsp:cNvPr id="0" name=""/>
        <dsp:cNvSpPr/>
      </dsp:nvSpPr>
      <dsp:spPr>
        <a:xfrm>
          <a:off x="4165243" y="3675732"/>
          <a:ext cx="3493249" cy="1121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AU" sz="2300" kern="1200" dirty="0"/>
            <a:t>ERZC and maintenance supervisors</a:t>
          </a:r>
        </a:p>
      </dsp:txBody>
      <dsp:txXfrm>
        <a:off x="4165243" y="3675732"/>
        <a:ext cx="2460034" cy="1121283"/>
      </dsp:txXfrm>
    </dsp:sp>
    <dsp:sp modelId="{666CDFCF-2A5C-4238-82D9-1E9C9C5BAA11}">
      <dsp:nvSpPr>
        <dsp:cNvPr id="0" name=""/>
        <dsp:cNvSpPr/>
      </dsp:nvSpPr>
      <dsp:spPr>
        <a:xfrm>
          <a:off x="6383378" y="3647653"/>
          <a:ext cx="1222637" cy="122263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9A47B-EBEE-4EB0-8868-AF6D07C928D3}">
      <dsp:nvSpPr>
        <dsp:cNvPr id="0" name=""/>
        <dsp:cNvSpPr/>
      </dsp:nvSpPr>
      <dsp:spPr>
        <a:xfrm>
          <a:off x="8176869" y="277579"/>
          <a:ext cx="3493249" cy="363718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solidFill>
                <a:prstClr val="black">
                  <a:hueOff val="0"/>
                  <a:satOff val="0"/>
                  <a:lumOff val="0"/>
                  <a:alphaOff val="0"/>
                </a:prstClr>
              </a:solidFill>
              <a:latin typeface="Calibri" panose="020F0502020204030204"/>
              <a:ea typeface="+mn-ea"/>
              <a:cs typeface="+mn-cs"/>
            </a:rPr>
            <a:t>Learn exactly how energy isolation devices are designed to work before you use them.</a:t>
          </a:r>
        </a:p>
        <a:p>
          <a:pPr marL="114300" lvl="1" indent="-114300" algn="l" defTabSz="622300">
            <a:lnSpc>
              <a:spcPct val="90000"/>
            </a:lnSpc>
            <a:spcBef>
              <a:spcPct val="0"/>
            </a:spcBef>
            <a:spcAft>
              <a:spcPct val="15000"/>
            </a:spcAft>
            <a:buChar char="•"/>
          </a:pPr>
          <a:r>
            <a:rPr lang="en-AU" sz="1400" kern="1200" dirty="0">
              <a:solidFill>
                <a:prstClr val="black">
                  <a:hueOff val="0"/>
                  <a:satOff val="0"/>
                  <a:lumOff val="0"/>
                  <a:alphaOff val="0"/>
                </a:prstClr>
              </a:solidFill>
              <a:latin typeface="Calibri" panose="020F0502020204030204"/>
              <a:ea typeface="+mn-ea"/>
              <a:cs typeface="+mn-cs"/>
            </a:rPr>
            <a:t>Ensure energy isolation devices are in a fit condition for use, have not been damaged or modified.</a:t>
          </a:r>
        </a:p>
        <a:p>
          <a:pPr marL="114300" lvl="1" indent="-114300" algn="l" defTabSz="622300">
            <a:lnSpc>
              <a:spcPct val="90000"/>
            </a:lnSpc>
            <a:spcBef>
              <a:spcPct val="0"/>
            </a:spcBef>
            <a:spcAft>
              <a:spcPct val="15000"/>
            </a:spcAft>
            <a:buChar char="•"/>
          </a:pPr>
          <a:r>
            <a:rPr lang="en-AU" sz="1400" kern="1200" dirty="0">
              <a:solidFill>
                <a:schemeClr val="tx1"/>
              </a:solidFill>
              <a:latin typeface="Calibri" panose="020F0502020204030204"/>
              <a:ea typeface="+mn-ea"/>
              <a:cs typeface="+mn-cs"/>
            </a:rPr>
            <a:t>Never take short cuts when installing safety boom stops. E.g. if 2 pins are required fit bot pins, not just 1 pin.</a:t>
          </a:r>
        </a:p>
        <a:p>
          <a:pPr marL="114300" lvl="1" indent="-114300" algn="l" defTabSz="622300">
            <a:lnSpc>
              <a:spcPct val="90000"/>
            </a:lnSpc>
            <a:spcBef>
              <a:spcPct val="0"/>
            </a:spcBef>
            <a:spcAft>
              <a:spcPct val="15000"/>
            </a:spcAft>
            <a:buChar char="•"/>
          </a:pPr>
          <a:r>
            <a:rPr lang="en-AU" sz="1400" kern="1200" dirty="0">
              <a:solidFill>
                <a:schemeClr val="tx1"/>
              </a:solidFill>
              <a:latin typeface="Calibri" panose="020F0502020204030204"/>
              <a:ea typeface="+mn-ea"/>
              <a:cs typeface="+mn-cs"/>
            </a:rPr>
            <a:t>Be aware of no go zones.</a:t>
          </a:r>
        </a:p>
        <a:p>
          <a:pPr marL="114300" lvl="1" indent="-114300" algn="l" defTabSz="622300">
            <a:lnSpc>
              <a:spcPct val="90000"/>
            </a:lnSpc>
            <a:spcBef>
              <a:spcPct val="0"/>
            </a:spcBef>
            <a:spcAft>
              <a:spcPct val="15000"/>
            </a:spcAft>
            <a:buChar char="•"/>
          </a:pPr>
          <a:r>
            <a:rPr lang="en-AU" sz="1400" kern="1200" dirty="0">
              <a:solidFill>
                <a:schemeClr val="tx1"/>
              </a:solidFill>
              <a:latin typeface="Calibri" panose="020F0502020204030204"/>
              <a:ea typeface="+mn-ea"/>
              <a:cs typeface="+mn-cs"/>
            </a:rPr>
            <a:t>Slowly lower the cutter boom onto the stops. Do NOT shear down heavily." Applying hydraulic load in addition to the weight of the boom can damage the pins and clevis support. </a:t>
          </a:r>
        </a:p>
        <a:p>
          <a:pPr marL="114300" lvl="1" indent="-114300" algn="l" defTabSz="622300">
            <a:lnSpc>
              <a:spcPct val="90000"/>
            </a:lnSpc>
            <a:spcBef>
              <a:spcPct val="0"/>
            </a:spcBef>
            <a:spcAft>
              <a:spcPct val="15000"/>
            </a:spcAft>
            <a:buChar char="•"/>
          </a:pPr>
          <a:endParaRPr lang="en-AU" sz="1400" kern="1200" dirty="0"/>
        </a:p>
        <a:p>
          <a:pPr marL="171450" lvl="1" indent="-171450" algn="l" defTabSz="800100">
            <a:lnSpc>
              <a:spcPct val="90000"/>
            </a:lnSpc>
            <a:spcBef>
              <a:spcPct val="0"/>
            </a:spcBef>
            <a:spcAft>
              <a:spcPct val="15000"/>
            </a:spcAft>
            <a:buChar char="•"/>
          </a:pPr>
          <a:endParaRPr lang="en-AU" sz="1800" kern="1200" dirty="0"/>
        </a:p>
      </dsp:txBody>
      <dsp:txXfrm>
        <a:off x="8258720" y="359430"/>
        <a:ext cx="3329547" cy="3555332"/>
      </dsp:txXfrm>
    </dsp:sp>
    <dsp:sp modelId="{0D99EF99-2E2D-483D-9879-B2D5A027336C}">
      <dsp:nvSpPr>
        <dsp:cNvPr id="0" name=""/>
        <dsp:cNvSpPr/>
      </dsp:nvSpPr>
      <dsp:spPr>
        <a:xfrm>
          <a:off x="8139701" y="3677911"/>
          <a:ext cx="3493249" cy="11212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en-AU" sz="2300" kern="1200" dirty="0"/>
            <a:t>Coal Mine Workers</a:t>
          </a:r>
        </a:p>
        <a:p>
          <a:pPr marL="0" lvl="0" indent="0" algn="l" defTabSz="1022350">
            <a:lnSpc>
              <a:spcPct val="90000"/>
            </a:lnSpc>
            <a:spcBef>
              <a:spcPct val="0"/>
            </a:spcBef>
            <a:spcAft>
              <a:spcPct val="35000"/>
            </a:spcAft>
            <a:buNone/>
          </a:pPr>
          <a:endParaRPr lang="en-AU" sz="2300" kern="1200" dirty="0"/>
        </a:p>
      </dsp:txBody>
      <dsp:txXfrm>
        <a:off x="8139701" y="3677911"/>
        <a:ext cx="2460034" cy="1121283"/>
      </dsp:txXfrm>
    </dsp:sp>
    <dsp:sp modelId="{2B6A4CED-70F6-4B9C-8C67-2C0B3C087A03}">
      <dsp:nvSpPr>
        <dsp:cNvPr id="0" name=""/>
        <dsp:cNvSpPr/>
      </dsp:nvSpPr>
      <dsp:spPr>
        <a:xfrm>
          <a:off x="10565397" y="3452592"/>
          <a:ext cx="1222637" cy="122263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10981" y="359397"/>
          <a:ext cx="3221810" cy="321236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533400">
            <a:lnSpc>
              <a:spcPct val="90000"/>
            </a:lnSpc>
            <a:spcBef>
              <a:spcPct val="0"/>
            </a:spcBef>
            <a:spcAft>
              <a:spcPct val="15000"/>
            </a:spcAft>
            <a:buChar char="•"/>
          </a:pPr>
          <a:r>
            <a:rPr lang="en-AU" sz="1400" kern="1200" dirty="0"/>
            <a:t> </a:t>
          </a:r>
          <a:r>
            <a:rPr lang="en-AU" sz="1200" kern="1200" dirty="0">
              <a:solidFill>
                <a:prstClr val="black">
                  <a:hueOff val="0"/>
                  <a:satOff val="0"/>
                  <a:lumOff val="0"/>
                  <a:alphaOff val="0"/>
                </a:prstClr>
              </a:solidFill>
              <a:latin typeface="Calibri" panose="020F0502020204030204"/>
              <a:ea typeface="+mn-ea"/>
              <a:cs typeface="+mn-cs"/>
            </a:rPr>
            <a:t>Ensure your SHMS considers the hazards of falling objects, dropping objects and contains effective controls that prevent injury to coal mine workers.</a:t>
          </a:r>
        </a:p>
        <a:p>
          <a:pPr marL="114300" lvl="1" indent="-114300" algn="l" defTabSz="533400">
            <a:lnSpc>
              <a:spcPct val="90000"/>
            </a:lnSpc>
            <a:spcBef>
              <a:spcPct val="0"/>
            </a:spcBef>
            <a:spcAft>
              <a:spcPct val="15000"/>
            </a:spcAft>
            <a:buChar char="•"/>
          </a:pPr>
          <a:r>
            <a:rPr lang="en-AU" sz="1200" kern="1200" dirty="0">
              <a:solidFill>
                <a:prstClr val="black">
                  <a:hueOff val="0"/>
                  <a:satOff val="0"/>
                  <a:lumOff val="0"/>
                  <a:alphaOff val="0"/>
                </a:prstClr>
              </a:solidFill>
              <a:latin typeface="Calibri" panose="020F0502020204030204"/>
              <a:ea typeface="+mn-ea"/>
              <a:cs typeface="+mn-cs"/>
            </a:rPr>
            <a:t>Ensure that you critical controls are identified, communicated, validated and effective through visible critical control audits</a:t>
          </a:r>
        </a:p>
        <a:p>
          <a:pPr marL="114300" lvl="1" indent="0" algn="l" defTabSz="622300">
            <a:lnSpc>
              <a:spcPct val="90000"/>
            </a:lnSpc>
            <a:spcBef>
              <a:spcPct val="0"/>
            </a:spcBef>
            <a:spcAft>
              <a:spcPct val="15000"/>
            </a:spcAft>
            <a:buChar char="•"/>
          </a:pPr>
          <a:endParaRPr lang="en-AU" sz="1400" kern="1200" dirty="0"/>
        </a:p>
      </dsp:txBody>
      <dsp:txXfrm>
        <a:off x="86251" y="434667"/>
        <a:ext cx="3071270" cy="3137096"/>
      </dsp:txXfrm>
    </dsp:sp>
    <dsp:sp modelId="{DFC1BCCB-4436-4820-B68B-9BEF2EC8538C}">
      <dsp:nvSpPr>
        <dsp:cNvPr id="0" name=""/>
        <dsp:cNvSpPr/>
      </dsp:nvSpPr>
      <dsp:spPr>
        <a:xfrm>
          <a:off x="0" y="3488931"/>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Site Senior Executive</a:t>
          </a:r>
        </a:p>
      </dsp:txBody>
      <dsp:txXfrm>
        <a:off x="0" y="3488931"/>
        <a:ext cx="2284368" cy="1041215"/>
      </dsp:txXfrm>
    </dsp:sp>
    <dsp:sp modelId="{B920F3C8-EB6E-42BA-9256-091266C38A4F}">
      <dsp:nvSpPr>
        <dsp:cNvPr id="0" name=""/>
        <dsp:cNvSpPr/>
      </dsp:nvSpPr>
      <dsp:spPr>
        <a:xfrm>
          <a:off x="2431267" y="3520112"/>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773351" y="377982"/>
          <a:ext cx="3243803" cy="313802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AU" sz="1200" kern="1200" dirty="0"/>
            <a:t>Never allow one group to work above another work group, unless the risk controls for falling objects are in place and effective.</a:t>
          </a:r>
        </a:p>
        <a:p>
          <a:pPr marL="114300" lvl="1" indent="-114300" algn="l" defTabSz="533400">
            <a:lnSpc>
              <a:spcPct val="90000"/>
            </a:lnSpc>
            <a:spcBef>
              <a:spcPct val="0"/>
            </a:spcBef>
            <a:spcAft>
              <a:spcPct val="15000"/>
            </a:spcAft>
            <a:buChar char="•"/>
          </a:pPr>
          <a:r>
            <a:rPr lang="en-AU" sz="1200" kern="1200" dirty="0"/>
            <a:t>Enforce compliance with critical controls to prevent injury, such as barricading the place above a work area and rescheduling work, to prevent work being undertaken and eliminating the risk of such incidents.</a:t>
          </a:r>
        </a:p>
        <a:p>
          <a:pPr marL="114300" lvl="1" indent="-114300" algn="l" defTabSz="533400">
            <a:lnSpc>
              <a:spcPct val="90000"/>
            </a:lnSpc>
            <a:spcBef>
              <a:spcPct val="0"/>
            </a:spcBef>
            <a:spcAft>
              <a:spcPct val="15000"/>
            </a:spcAft>
            <a:buChar char="•"/>
          </a:pPr>
          <a:endParaRPr lang="en-AU" sz="1200" kern="1200" dirty="0"/>
        </a:p>
        <a:p>
          <a:pPr marL="114300" lvl="1" indent="-114300" algn="l" defTabSz="533400">
            <a:lnSpc>
              <a:spcPct val="90000"/>
            </a:lnSpc>
            <a:spcBef>
              <a:spcPct val="0"/>
            </a:spcBef>
            <a:spcAft>
              <a:spcPct val="15000"/>
            </a:spcAft>
            <a:buChar char="•"/>
          </a:pPr>
          <a:endParaRPr lang="en-AU" sz="1200" kern="1200" dirty="0"/>
        </a:p>
        <a:p>
          <a:pPr marL="114300" lvl="1" indent="-114300" algn="l" defTabSz="577850">
            <a:lnSpc>
              <a:spcPct val="90000"/>
            </a:lnSpc>
            <a:spcBef>
              <a:spcPct val="0"/>
            </a:spcBef>
            <a:spcAft>
              <a:spcPct val="15000"/>
            </a:spcAft>
            <a:buChar char="•"/>
          </a:pPr>
          <a:endParaRPr lang="en-AU" sz="1300" kern="1200" dirty="0"/>
        </a:p>
      </dsp:txBody>
      <dsp:txXfrm>
        <a:off x="3846879" y="451510"/>
        <a:ext cx="3096747" cy="3064500"/>
      </dsp:txXfrm>
    </dsp:sp>
    <dsp:sp modelId="{A6B193F9-5BB4-484C-85FB-DB09A80C9A56}">
      <dsp:nvSpPr>
        <dsp:cNvPr id="0" name=""/>
        <dsp:cNvSpPr/>
      </dsp:nvSpPr>
      <dsp:spPr>
        <a:xfrm>
          <a:off x="3773351" y="3480535"/>
          <a:ext cx="3243803" cy="105896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Supervisors</a:t>
          </a:r>
        </a:p>
      </dsp:txBody>
      <dsp:txXfrm>
        <a:off x="3773351" y="3480535"/>
        <a:ext cx="2284368" cy="1058967"/>
      </dsp:txXfrm>
    </dsp:sp>
    <dsp:sp modelId="{A4A56FE1-5795-4BF5-90D2-227415A07AB9}">
      <dsp:nvSpPr>
        <dsp:cNvPr id="0" name=""/>
        <dsp:cNvSpPr/>
      </dsp:nvSpPr>
      <dsp:spPr>
        <a:xfrm>
          <a:off x="6224000" y="3313574"/>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2975" y="351728"/>
          <a:ext cx="3243803" cy="324304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marR="0" lvl="1" indent="-114300" algn="l" defTabSz="5334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200" kern="1200" dirty="0">
              <a:solidFill>
                <a:prstClr val="black">
                  <a:hueOff val="0"/>
                  <a:satOff val="0"/>
                  <a:lumOff val="0"/>
                  <a:alphaOff val="0"/>
                </a:prstClr>
              </a:solidFill>
              <a:latin typeface="Calibri" panose="020F0502020204030204"/>
              <a:ea typeface="+mn-ea"/>
              <a:cs typeface="+mn-cs"/>
            </a:rPr>
            <a:t>Before commencing work, eliminate the hazard of objects falling into your work area, or of you dropping objects into another CMWs work area when risk assessing your tasks.</a:t>
          </a:r>
        </a:p>
        <a:p>
          <a:pPr marL="114300" marR="0" lvl="1" indent="-114300" algn="l" defTabSz="5334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200" kern="1200" dirty="0">
              <a:solidFill>
                <a:prstClr val="black">
                  <a:hueOff val="0"/>
                  <a:satOff val="0"/>
                  <a:lumOff val="0"/>
                  <a:alphaOff val="0"/>
                </a:prstClr>
              </a:solidFill>
              <a:latin typeface="Calibri" panose="020F0502020204030204"/>
              <a:ea typeface="+mn-ea"/>
              <a:cs typeface="+mn-cs"/>
            </a:rPr>
            <a:t>Isolate the place above your work area so other CMW cannot drop objects onto you.</a:t>
          </a:r>
        </a:p>
      </dsp:txBody>
      <dsp:txXfrm>
        <a:off x="7668963" y="427716"/>
        <a:ext cx="3091827" cy="3167057"/>
      </dsp:txXfrm>
    </dsp:sp>
    <dsp:sp modelId="{01DE0CCE-AD28-4C57-B43E-7F4F6558A12A}">
      <dsp:nvSpPr>
        <dsp:cNvPr id="0" name=""/>
        <dsp:cNvSpPr/>
      </dsp:nvSpPr>
      <dsp:spPr>
        <a:xfrm>
          <a:off x="7584022" y="3524631"/>
          <a:ext cx="3243803" cy="10412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AU" sz="3500" kern="1200" dirty="0"/>
            <a:t>Coal Mine Workers</a:t>
          </a:r>
        </a:p>
      </dsp:txBody>
      <dsp:txXfrm>
        <a:off x="7584022" y="3524631"/>
        <a:ext cx="2284368" cy="1041215"/>
      </dsp:txXfrm>
    </dsp:sp>
    <dsp:sp modelId="{BFED6A1C-E76F-4B08-AA25-534D27473E83}">
      <dsp:nvSpPr>
        <dsp:cNvPr id="0" name=""/>
        <dsp:cNvSpPr/>
      </dsp:nvSpPr>
      <dsp:spPr>
        <a:xfrm>
          <a:off x="9976615" y="3377930"/>
          <a:ext cx="1135331" cy="11353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44D1-4F6A-4D5A-A9DB-9D6BE2D238EC}">
      <dsp:nvSpPr>
        <dsp:cNvPr id="0" name=""/>
        <dsp:cNvSpPr/>
      </dsp:nvSpPr>
      <dsp:spPr>
        <a:xfrm>
          <a:off x="81609" y="391514"/>
          <a:ext cx="3251428" cy="337065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t>Ensure the risk assessments that underpin your SHMS have considered that CMW will have slips and lapses or make mistakes and the risk controls will still protect them from injury.</a:t>
          </a:r>
        </a:p>
        <a:p>
          <a:pPr marL="114300" lvl="1" indent="-114300" algn="l" defTabSz="622300">
            <a:lnSpc>
              <a:spcPct val="90000"/>
            </a:lnSpc>
            <a:spcBef>
              <a:spcPct val="0"/>
            </a:spcBef>
            <a:spcAft>
              <a:spcPct val="15000"/>
            </a:spcAft>
            <a:buChar char="•"/>
          </a:pPr>
          <a:r>
            <a:rPr lang="en-AU" sz="1400" kern="1200" dirty="0">
              <a:solidFill>
                <a:schemeClr val="tx1"/>
              </a:solidFill>
            </a:rPr>
            <a:t>Review your maintenance strategy for access systems</a:t>
          </a:r>
        </a:p>
        <a:p>
          <a:pPr marL="114300" lvl="1" indent="-114300" algn="l" defTabSz="622300">
            <a:lnSpc>
              <a:spcPct val="90000"/>
            </a:lnSpc>
            <a:spcBef>
              <a:spcPct val="0"/>
            </a:spcBef>
            <a:spcAft>
              <a:spcPct val="15000"/>
            </a:spcAft>
            <a:buChar char="•"/>
          </a:pPr>
          <a:r>
            <a:rPr lang="en-AU" sz="1400" kern="1200" dirty="0">
              <a:solidFill>
                <a:schemeClr val="tx1"/>
              </a:solidFill>
            </a:rPr>
            <a:t>Audit the prestart inspection and defect management systems to validate compliance and effectiveness</a:t>
          </a:r>
        </a:p>
      </dsp:txBody>
      <dsp:txXfrm>
        <a:off x="157794" y="467699"/>
        <a:ext cx="3099058" cy="3294466"/>
      </dsp:txXfrm>
    </dsp:sp>
    <dsp:sp modelId="{DFC1BCCB-4436-4820-B68B-9BEF2EC8538C}">
      <dsp:nvSpPr>
        <dsp:cNvPr id="0" name=""/>
        <dsp:cNvSpPr/>
      </dsp:nvSpPr>
      <dsp:spPr>
        <a:xfrm>
          <a:off x="87925" y="3676442"/>
          <a:ext cx="3238797" cy="10396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marL="0" lvl="0" indent="0" algn="l" defTabSz="1466850">
            <a:lnSpc>
              <a:spcPct val="90000"/>
            </a:lnSpc>
            <a:spcBef>
              <a:spcPct val="0"/>
            </a:spcBef>
            <a:spcAft>
              <a:spcPct val="35000"/>
            </a:spcAft>
            <a:buNone/>
          </a:pPr>
          <a:r>
            <a:rPr lang="en-AU" sz="3300" kern="1200" dirty="0"/>
            <a:t>Site Senior Executive</a:t>
          </a:r>
        </a:p>
      </dsp:txBody>
      <dsp:txXfrm>
        <a:off x="87925" y="3676442"/>
        <a:ext cx="2280843" cy="1039608"/>
      </dsp:txXfrm>
    </dsp:sp>
    <dsp:sp modelId="{B920F3C8-EB6E-42BA-9256-091266C38A4F}">
      <dsp:nvSpPr>
        <dsp:cNvPr id="0" name=""/>
        <dsp:cNvSpPr/>
      </dsp:nvSpPr>
      <dsp:spPr>
        <a:xfrm>
          <a:off x="2251447" y="3564391"/>
          <a:ext cx="1133579" cy="113357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97AE8-E093-4853-8A76-E5C8DEC769EE}">
      <dsp:nvSpPr>
        <dsp:cNvPr id="0" name=""/>
        <dsp:cNvSpPr/>
      </dsp:nvSpPr>
      <dsp:spPr>
        <a:xfrm>
          <a:off x="3816976" y="302465"/>
          <a:ext cx="3217064" cy="344784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t>Ensure compliance with prestart and defect reporting procedures and processes.</a:t>
          </a:r>
        </a:p>
        <a:p>
          <a:pPr marL="114300" lvl="1" indent="-114300" algn="l" defTabSz="622300">
            <a:lnSpc>
              <a:spcPct val="90000"/>
            </a:lnSpc>
            <a:spcBef>
              <a:spcPct val="0"/>
            </a:spcBef>
            <a:spcAft>
              <a:spcPct val="15000"/>
            </a:spcAft>
            <a:buChar char="•"/>
          </a:pPr>
          <a:r>
            <a:rPr lang="en-AU" sz="1400" kern="1200" dirty="0"/>
            <a:t>Conduct behavioural observations in the work area.</a:t>
          </a:r>
        </a:p>
        <a:p>
          <a:pPr marL="114300" lvl="1" indent="-114300" algn="l" defTabSz="622300">
            <a:lnSpc>
              <a:spcPct val="90000"/>
            </a:lnSpc>
            <a:spcBef>
              <a:spcPct val="0"/>
            </a:spcBef>
            <a:spcAft>
              <a:spcPct val="15000"/>
            </a:spcAft>
            <a:buChar char="•"/>
          </a:pPr>
          <a:r>
            <a:rPr lang="en-AU" sz="1400" kern="1200" dirty="0"/>
            <a:t>Validate prestart inspections and defects on equipment</a:t>
          </a:r>
        </a:p>
        <a:p>
          <a:pPr marL="114300" lvl="1" indent="-114300" algn="l" defTabSz="622300">
            <a:lnSpc>
              <a:spcPct val="90000"/>
            </a:lnSpc>
            <a:spcBef>
              <a:spcPct val="0"/>
            </a:spcBef>
            <a:spcAft>
              <a:spcPct val="15000"/>
            </a:spcAft>
            <a:buChar char="•"/>
          </a:pPr>
          <a:r>
            <a:rPr lang="en-AU" sz="1400" kern="1200" dirty="0">
              <a:solidFill>
                <a:schemeClr val="tx1"/>
              </a:solidFill>
            </a:rPr>
            <a:t>Ensure that changes in maintenance work orders are communicated to CMWs</a:t>
          </a:r>
        </a:p>
        <a:p>
          <a:pPr marL="114300" lvl="1" indent="-114300" algn="l" defTabSz="622300">
            <a:lnSpc>
              <a:spcPct val="90000"/>
            </a:lnSpc>
            <a:spcBef>
              <a:spcPct val="0"/>
            </a:spcBef>
            <a:spcAft>
              <a:spcPct val="15000"/>
            </a:spcAft>
            <a:buChar char="•"/>
          </a:pPr>
          <a:endParaRPr lang="en-AU" sz="1400" kern="1200" dirty="0"/>
        </a:p>
        <a:p>
          <a:pPr marL="114300" lvl="1" indent="-114300" algn="l" defTabSz="577850">
            <a:lnSpc>
              <a:spcPct val="90000"/>
            </a:lnSpc>
            <a:spcBef>
              <a:spcPct val="0"/>
            </a:spcBef>
            <a:spcAft>
              <a:spcPct val="15000"/>
            </a:spcAft>
            <a:buChar char="•"/>
          </a:pPr>
          <a:endParaRPr lang="en-AU" sz="1300" kern="1200" dirty="0"/>
        </a:p>
        <a:p>
          <a:pPr marL="114300" lvl="1" indent="-114300" algn="l" defTabSz="577850">
            <a:lnSpc>
              <a:spcPct val="90000"/>
            </a:lnSpc>
            <a:spcBef>
              <a:spcPct val="0"/>
            </a:spcBef>
            <a:spcAft>
              <a:spcPct val="15000"/>
            </a:spcAft>
            <a:buChar char="•"/>
          </a:pPr>
          <a:endParaRPr lang="en-AU" sz="1300" kern="1200" dirty="0"/>
        </a:p>
        <a:p>
          <a:pPr marL="114300" lvl="1" indent="-114300" algn="l" defTabSz="577850">
            <a:lnSpc>
              <a:spcPct val="90000"/>
            </a:lnSpc>
            <a:spcBef>
              <a:spcPct val="0"/>
            </a:spcBef>
            <a:spcAft>
              <a:spcPct val="15000"/>
            </a:spcAft>
            <a:buChar char="•"/>
          </a:pPr>
          <a:endParaRPr lang="en-AU" sz="1300" kern="1200" dirty="0"/>
        </a:p>
      </dsp:txBody>
      <dsp:txXfrm>
        <a:off x="3892356" y="377845"/>
        <a:ext cx="3066304" cy="3372468"/>
      </dsp:txXfrm>
    </dsp:sp>
    <dsp:sp modelId="{A6B193F9-5BB4-484C-85FB-DB09A80C9A56}">
      <dsp:nvSpPr>
        <dsp:cNvPr id="0" name=""/>
        <dsp:cNvSpPr/>
      </dsp:nvSpPr>
      <dsp:spPr>
        <a:xfrm>
          <a:off x="3788167" y="3737647"/>
          <a:ext cx="3238797" cy="9465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marL="0" lvl="0" indent="0" algn="l" defTabSz="1466850">
            <a:lnSpc>
              <a:spcPct val="90000"/>
            </a:lnSpc>
            <a:spcBef>
              <a:spcPct val="0"/>
            </a:spcBef>
            <a:spcAft>
              <a:spcPct val="35000"/>
            </a:spcAft>
            <a:buNone/>
          </a:pPr>
          <a:r>
            <a:rPr lang="en-AU" sz="3300" kern="1200" dirty="0"/>
            <a:t>OCE and Supervisors</a:t>
          </a:r>
        </a:p>
      </dsp:txBody>
      <dsp:txXfrm>
        <a:off x="3788167" y="3737647"/>
        <a:ext cx="2280843" cy="946521"/>
      </dsp:txXfrm>
    </dsp:sp>
    <dsp:sp modelId="{A4A56FE1-5795-4BF5-90D2-227415A07AB9}">
      <dsp:nvSpPr>
        <dsp:cNvPr id="0" name=""/>
        <dsp:cNvSpPr/>
      </dsp:nvSpPr>
      <dsp:spPr>
        <a:xfrm>
          <a:off x="5933323" y="3628660"/>
          <a:ext cx="1133579" cy="113357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7A298-EDB5-49A9-A458-168F96E65636}">
      <dsp:nvSpPr>
        <dsp:cNvPr id="0" name=""/>
        <dsp:cNvSpPr/>
      </dsp:nvSpPr>
      <dsp:spPr>
        <a:xfrm>
          <a:off x="7592989" y="313399"/>
          <a:ext cx="3238797" cy="340411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solidFill>
                <a:schemeClr val="tx1"/>
              </a:solidFill>
            </a:rPr>
            <a:t>Report defects on equipment and stop the use of the equipment where defects will present an unacceptable level of risk to your health and safety</a:t>
          </a:r>
        </a:p>
        <a:p>
          <a:pPr marL="114300" lvl="1" indent="-114300" algn="l" defTabSz="622300">
            <a:lnSpc>
              <a:spcPct val="90000"/>
            </a:lnSpc>
            <a:spcBef>
              <a:spcPct val="0"/>
            </a:spcBef>
            <a:spcAft>
              <a:spcPct val="15000"/>
            </a:spcAft>
            <a:buChar char="•"/>
          </a:pPr>
          <a:r>
            <a:rPr lang="en-AU" sz="1400" kern="1200" dirty="0">
              <a:solidFill>
                <a:schemeClr val="tx1"/>
              </a:solidFill>
            </a:rPr>
            <a:t>Know, understand, and follow the procedures for accessing plant.</a:t>
          </a:r>
        </a:p>
        <a:p>
          <a:pPr marL="114300" lvl="1" indent="-114300" algn="l" defTabSz="622300">
            <a:lnSpc>
              <a:spcPct val="90000"/>
            </a:lnSpc>
            <a:spcBef>
              <a:spcPct val="0"/>
            </a:spcBef>
            <a:spcAft>
              <a:spcPct val="15000"/>
            </a:spcAft>
            <a:buChar char="•"/>
          </a:pPr>
          <a:r>
            <a:rPr lang="en-AU" sz="1400" kern="1200" dirty="0">
              <a:solidFill>
                <a:schemeClr val="tx1"/>
              </a:solidFill>
            </a:rPr>
            <a:t>Follow the SHMS procedures for accessing plant.</a:t>
          </a:r>
        </a:p>
        <a:p>
          <a:pPr marL="114300" lvl="1" indent="-114300" algn="l" defTabSz="622300">
            <a:lnSpc>
              <a:spcPct val="90000"/>
            </a:lnSpc>
            <a:spcBef>
              <a:spcPct val="0"/>
            </a:spcBef>
            <a:spcAft>
              <a:spcPct val="15000"/>
            </a:spcAft>
            <a:buChar char="•"/>
          </a:pPr>
          <a:r>
            <a:rPr lang="en-AU" sz="1400" kern="1200" dirty="0">
              <a:solidFill>
                <a:schemeClr val="tx1"/>
              </a:solidFill>
            </a:rPr>
            <a:t>Stop, Look  and assess before you take action.</a:t>
          </a:r>
        </a:p>
        <a:p>
          <a:pPr marL="114300" lvl="1" indent="-114300" algn="l" defTabSz="622300">
            <a:lnSpc>
              <a:spcPct val="90000"/>
            </a:lnSpc>
            <a:spcBef>
              <a:spcPct val="0"/>
            </a:spcBef>
            <a:spcAft>
              <a:spcPct val="15000"/>
            </a:spcAft>
            <a:buChar char="•"/>
          </a:pPr>
          <a:r>
            <a:rPr lang="en-AU" sz="1400" kern="1200" dirty="0">
              <a:solidFill>
                <a:schemeClr val="tx1"/>
              </a:solidFill>
            </a:rPr>
            <a:t>Maintain 3 points of contact when using plant access systems.</a:t>
          </a:r>
        </a:p>
      </dsp:txBody>
      <dsp:txXfrm>
        <a:off x="7668878" y="389288"/>
        <a:ext cx="3087019" cy="3328223"/>
      </dsp:txXfrm>
    </dsp:sp>
    <dsp:sp modelId="{01DE0CCE-AD28-4C57-B43E-7F4F6558A12A}">
      <dsp:nvSpPr>
        <dsp:cNvPr id="0" name=""/>
        <dsp:cNvSpPr/>
      </dsp:nvSpPr>
      <dsp:spPr>
        <a:xfrm>
          <a:off x="7557136" y="3725669"/>
          <a:ext cx="3238797" cy="9496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marL="0" lvl="0" indent="0" algn="l" defTabSz="1466850">
            <a:lnSpc>
              <a:spcPct val="90000"/>
            </a:lnSpc>
            <a:spcBef>
              <a:spcPct val="0"/>
            </a:spcBef>
            <a:spcAft>
              <a:spcPct val="35000"/>
            </a:spcAft>
            <a:buNone/>
          </a:pPr>
          <a:r>
            <a:rPr lang="en-AU" sz="3300" kern="1200" dirty="0"/>
            <a:t>Coal Mine Workers</a:t>
          </a:r>
        </a:p>
      </dsp:txBody>
      <dsp:txXfrm>
        <a:off x="7557136" y="3725669"/>
        <a:ext cx="2280843" cy="949630"/>
      </dsp:txXfrm>
    </dsp:sp>
    <dsp:sp modelId="{BFED6A1C-E76F-4B08-AA25-534D27473E83}">
      <dsp:nvSpPr>
        <dsp:cNvPr id="0" name=""/>
        <dsp:cNvSpPr/>
      </dsp:nvSpPr>
      <dsp:spPr>
        <a:xfrm>
          <a:off x="9551390" y="3663420"/>
          <a:ext cx="1133579" cy="113357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61650-9284-41DC-94BC-64BFCAA97DCC}">
      <dsp:nvSpPr>
        <dsp:cNvPr id="0" name=""/>
        <dsp:cNvSpPr/>
      </dsp:nvSpPr>
      <dsp:spPr>
        <a:xfrm>
          <a:off x="196002" y="166742"/>
          <a:ext cx="3409379" cy="340592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solidFill>
                <a:schemeClr val="tx1"/>
              </a:solidFill>
            </a:rPr>
            <a:t>Ensure the SHMS defect management system is easy for CMW to access and use.</a:t>
          </a:r>
        </a:p>
        <a:p>
          <a:pPr marL="114300" lvl="1" indent="-114300" algn="l" defTabSz="622300">
            <a:lnSpc>
              <a:spcPct val="90000"/>
            </a:lnSpc>
            <a:spcBef>
              <a:spcPct val="0"/>
            </a:spcBef>
            <a:spcAft>
              <a:spcPct val="15000"/>
            </a:spcAft>
            <a:buChar char="•"/>
          </a:pPr>
          <a:r>
            <a:rPr lang="en-AU" sz="1400" kern="1200" dirty="0">
              <a:solidFill>
                <a:schemeClr val="tx1"/>
              </a:solidFill>
            </a:rPr>
            <a:t>Ensure that the Change management process is effective and communicated to CMWs.</a:t>
          </a:r>
        </a:p>
        <a:p>
          <a:pPr marL="114300" lvl="1" indent="-114300" algn="l" defTabSz="622300">
            <a:lnSpc>
              <a:spcPct val="90000"/>
            </a:lnSpc>
            <a:spcBef>
              <a:spcPct val="0"/>
            </a:spcBef>
            <a:spcAft>
              <a:spcPct val="15000"/>
            </a:spcAft>
            <a:buChar char="•"/>
          </a:pPr>
          <a:r>
            <a:rPr lang="en-AU" sz="1400" kern="1200" dirty="0">
              <a:solidFill>
                <a:schemeClr val="tx1"/>
              </a:solidFill>
            </a:rPr>
            <a:t>Review the maintenance strategy for drills to ensure that all failure modes are identified and managed.</a:t>
          </a:r>
        </a:p>
        <a:p>
          <a:pPr marL="114300" lvl="1" indent="-114300" algn="l" defTabSz="622300">
            <a:lnSpc>
              <a:spcPct val="90000"/>
            </a:lnSpc>
            <a:spcBef>
              <a:spcPct val="0"/>
            </a:spcBef>
            <a:spcAft>
              <a:spcPct val="15000"/>
            </a:spcAft>
            <a:buChar char="•"/>
          </a:pPr>
          <a:endParaRPr lang="en-AU" sz="1400" kern="1200" dirty="0">
            <a:solidFill>
              <a:schemeClr val="tx1"/>
            </a:solidFill>
          </a:endParaRPr>
        </a:p>
      </dsp:txBody>
      <dsp:txXfrm>
        <a:off x="275807" y="246547"/>
        <a:ext cx="3249769" cy="3326120"/>
      </dsp:txXfrm>
    </dsp:sp>
    <dsp:sp modelId="{1F9A7402-A62E-4324-9F4F-AFAB95412106}">
      <dsp:nvSpPr>
        <dsp:cNvPr id="0" name=""/>
        <dsp:cNvSpPr/>
      </dsp:nvSpPr>
      <dsp:spPr>
        <a:xfrm>
          <a:off x="215449" y="3594022"/>
          <a:ext cx="3387900" cy="8109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n-AU" sz="2900" kern="1200" dirty="0"/>
            <a:t>Site Senior Executive</a:t>
          </a:r>
        </a:p>
      </dsp:txBody>
      <dsp:txXfrm>
        <a:off x="215449" y="3594022"/>
        <a:ext cx="2385845" cy="810935"/>
      </dsp:txXfrm>
    </dsp:sp>
    <dsp:sp modelId="{53EB85EF-1C38-4291-A4F2-FBF44BAD5F2C}">
      <dsp:nvSpPr>
        <dsp:cNvPr id="0" name=""/>
        <dsp:cNvSpPr/>
      </dsp:nvSpPr>
      <dsp:spPr>
        <a:xfrm>
          <a:off x="2735421" y="2764693"/>
          <a:ext cx="1185765" cy="118576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808E5-1320-4C2C-AA3C-25573115E166}">
      <dsp:nvSpPr>
        <dsp:cNvPr id="0" name=""/>
        <dsp:cNvSpPr/>
      </dsp:nvSpPr>
      <dsp:spPr>
        <a:xfrm>
          <a:off x="4102401" y="70179"/>
          <a:ext cx="3322784" cy="356628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AU" sz="1400" kern="1200" dirty="0">
              <a:solidFill>
                <a:prstClr val="black"/>
              </a:solidFill>
              <a:latin typeface="Calibri" panose="020F0502020204030204"/>
              <a:ea typeface="+mn-ea"/>
              <a:cs typeface="+mn-cs"/>
            </a:rPr>
            <a:t>Audit CMWs reporting of defects on equipment and assist them to use the reporting system effectively.</a:t>
          </a:r>
        </a:p>
        <a:p>
          <a:pPr marL="114300" lvl="1" indent="-114300" algn="l" defTabSz="622300">
            <a:lnSpc>
              <a:spcPct val="90000"/>
            </a:lnSpc>
            <a:spcBef>
              <a:spcPct val="0"/>
            </a:spcBef>
            <a:spcAft>
              <a:spcPct val="15000"/>
            </a:spcAft>
            <a:buChar char="•"/>
          </a:pPr>
          <a:r>
            <a:rPr lang="en-AU" sz="1400" kern="1200" dirty="0">
              <a:solidFill>
                <a:prstClr val="black"/>
              </a:solidFill>
              <a:latin typeface="Calibri" panose="020F0502020204030204"/>
              <a:ea typeface="+mn-ea"/>
              <a:cs typeface="+mn-cs"/>
            </a:rPr>
            <a:t>Regularly do machine inspections with CMW to help them find the defects.</a:t>
          </a:r>
        </a:p>
        <a:p>
          <a:pPr marL="114300" lvl="1" indent="-114300" algn="l" defTabSz="622300">
            <a:lnSpc>
              <a:spcPct val="90000"/>
            </a:lnSpc>
            <a:spcBef>
              <a:spcPct val="0"/>
            </a:spcBef>
            <a:spcAft>
              <a:spcPct val="15000"/>
            </a:spcAft>
            <a:buChar char="•"/>
          </a:pPr>
          <a:r>
            <a:rPr lang="en-AU" sz="1400" kern="1200" dirty="0">
              <a:solidFill>
                <a:schemeClr val="tx1"/>
              </a:solidFill>
            </a:rPr>
            <a:t>Ensure that changes in maintenance work orders are communicated to CMWs.</a:t>
          </a:r>
          <a:endParaRPr lang="en-AU" sz="1400" kern="1200" dirty="0">
            <a:solidFill>
              <a:schemeClr val="tx1"/>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AU" sz="1400" kern="1200" dirty="0">
              <a:solidFill>
                <a:schemeClr val="tx1"/>
              </a:solidFill>
              <a:latin typeface="Calibri" panose="020F0502020204030204"/>
              <a:ea typeface="+mn-ea"/>
              <a:cs typeface="+mn-cs"/>
            </a:rPr>
            <a:t>Ensure that CMWs are aware of the change management system.</a:t>
          </a:r>
        </a:p>
        <a:p>
          <a:pPr marL="114300" lvl="1" indent="-114300" algn="l" defTabSz="622300">
            <a:lnSpc>
              <a:spcPct val="90000"/>
            </a:lnSpc>
            <a:spcBef>
              <a:spcPct val="0"/>
            </a:spcBef>
            <a:spcAft>
              <a:spcPct val="15000"/>
            </a:spcAft>
            <a:buChar char="•"/>
          </a:pPr>
          <a:r>
            <a:rPr lang="en-AU" sz="1400" kern="1200" dirty="0">
              <a:solidFill>
                <a:schemeClr val="tx1"/>
              </a:solidFill>
              <a:latin typeface="Calibri" panose="020F0502020204030204"/>
              <a:ea typeface="+mn-ea"/>
              <a:cs typeface="+mn-cs"/>
            </a:rPr>
            <a:t> Apply the change management as required by the SHMS.</a:t>
          </a:r>
        </a:p>
        <a:p>
          <a:pPr marL="114300" lvl="1" indent="-114300" algn="l" defTabSz="622300">
            <a:lnSpc>
              <a:spcPct val="90000"/>
            </a:lnSpc>
            <a:spcBef>
              <a:spcPct val="0"/>
            </a:spcBef>
            <a:spcAft>
              <a:spcPct val="15000"/>
            </a:spcAft>
            <a:buChar char="•"/>
          </a:pPr>
          <a:endParaRPr lang="en-AU" sz="1400" kern="1200" dirty="0">
            <a:solidFill>
              <a:srgbClr val="FF0000"/>
            </a:solidFill>
            <a:latin typeface="Calibri" panose="020F0502020204030204"/>
            <a:ea typeface="+mn-ea"/>
            <a:cs typeface="+mn-cs"/>
          </a:endParaRPr>
        </a:p>
      </dsp:txBody>
      <dsp:txXfrm>
        <a:off x="4180258" y="148036"/>
        <a:ext cx="3167070" cy="3488432"/>
      </dsp:txXfrm>
    </dsp:sp>
    <dsp:sp modelId="{97BF4825-2D53-445C-BF36-625C2530A6E8}">
      <dsp:nvSpPr>
        <dsp:cNvPr id="0" name=""/>
        <dsp:cNvSpPr/>
      </dsp:nvSpPr>
      <dsp:spPr>
        <a:xfrm>
          <a:off x="4103010" y="3540716"/>
          <a:ext cx="3387900" cy="8293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n-AU" sz="2900" kern="1200" dirty="0"/>
            <a:t>OCEs and Supervisors </a:t>
          </a:r>
        </a:p>
      </dsp:txBody>
      <dsp:txXfrm>
        <a:off x="4103010" y="3540716"/>
        <a:ext cx="2385845" cy="829368"/>
      </dsp:txXfrm>
    </dsp:sp>
    <dsp:sp modelId="{C2F66397-53CD-435D-ABEF-064B9969CD1A}">
      <dsp:nvSpPr>
        <dsp:cNvPr id="0" name=""/>
        <dsp:cNvSpPr/>
      </dsp:nvSpPr>
      <dsp:spPr>
        <a:xfrm>
          <a:off x="6585920" y="2861926"/>
          <a:ext cx="1185765" cy="118576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9F8C5A-5736-41DC-A4E1-D9DD4CD3BB96}">
      <dsp:nvSpPr>
        <dsp:cNvPr id="0" name=""/>
        <dsp:cNvSpPr/>
      </dsp:nvSpPr>
      <dsp:spPr>
        <a:xfrm>
          <a:off x="7910431" y="80674"/>
          <a:ext cx="3456031" cy="345299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prstClr val="black">
                  <a:hueOff val="0"/>
                  <a:satOff val="0"/>
                  <a:lumOff val="0"/>
                  <a:alphaOff val="0"/>
                </a:prstClr>
              </a:solidFill>
              <a:latin typeface="+mn-lt"/>
              <a:ea typeface="+mn-ea"/>
              <a:cs typeface="Arial" panose="020B0604020202020204" pitchFamily="34" charset="0"/>
            </a:rPr>
            <a:t>Report defects using the correct defect management process at your mine.</a:t>
          </a: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schemeClr val="tx1"/>
              </a:solidFill>
              <a:latin typeface="+mn-lt"/>
              <a:ea typeface="+mn-ea"/>
              <a:cs typeface="Arial" panose="020B0604020202020204" pitchFamily="34" charset="0"/>
            </a:rPr>
            <a:t>When incompatible parts are supplied for a task, STOP and report it to your supervisor.</a:t>
          </a: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schemeClr val="tx1"/>
              </a:solidFill>
              <a:latin typeface="+mn-lt"/>
              <a:ea typeface="+mn-ea"/>
              <a:cs typeface="Arial" panose="020B0604020202020204" pitchFamily="34" charset="0"/>
            </a:rPr>
            <a:t>Never modify parts without first consulting your supervisor.</a:t>
          </a: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schemeClr val="tx1"/>
              </a:solidFill>
              <a:latin typeface="+mn-lt"/>
              <a:ea typeface="+mn-ea"/>
              <a:cs typeface="Arial" panose="020B0604020202020204" pitchFamily="34" charset="0"/>
            </a:rPr>
            <a:t>Know and understand the change management system.</a:t>
          </a: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AU" sz="1400" kern="1200" dirty="0">
              <a:solidFill>
                <a:schemeClr val="tx1"/>
              </a:solidFill>
              <a:latin typeface="+mn-lt"/>
              <a:ea typeface="+mn-ea"/>
              <a:cs typeface="Arial" panose="020B0604020202020204" pitchFamily="34" charset="0"/>
            </a:rPr>
            <a:t>Comply with the change management system.</a:t>
          </a:r>
        </a:p>
      </dsp:txBody>
      <dsp:txXfrm>
        <a:off x="7991339" y="161582"/>
        <a:ext cx="3294215" cy="3372082"/>
      </dsp:txXfrm>
    </dsp:sp>
    <dsp:sp modelId="{7AF47B5C-9D51-4E7A-A1D2-D9B875DE9320}">
      <dsp:nvSpPr>
        <dsp:cNvPr id="0" name=""/>
        <dsp:cNvSpPr/>
      </dsp:nvSpPr>
      <dsp:spPr>
        <a:xfrm>
          <a:off x="7909093" y="3544319"/>
          <a:ext cx="3500988" cy="82219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n-AU" sz="2900" kern="1200" dirty="0"/>
            <a:t>Coal mine workers</a:t>
          </a:r>
        </a:p>
      </dsp:txBody>
      <dsp:txXfrm>
        <a:off x="7909093" y="3544319"/>
        <a:ext cx="2465484" cy="822191"/>
      </dsp:txXfrm>
    </dsp:sp>
    <dsp:sp modelId="{9656A9C2-6CE7-4A12-9650-DE8EE6814E00}">
      <dsp:nvSpPr>
        <dsp:cNvPr id="0" name=""/>
        <dsp:cNvSpPr/>
      </dsp:nvSpPr>
      <dsp:spPr>
        <a:xfrm>
          <a:off x="10491884" y="2814557"/>
          <a:ext cx="1185765" cy="118576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C95E7AB-A2AA-430A-8FBE-8B5AEE01D26F}" type="datetimeFigureOut">
              <a:rPr lang="en-AU" smtClean="0"/>
              <a:t>14/12/2022</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B984318-9292-4F41-988D-2A3E40163AE8}" type="slidenum">
              <a:rPr lang="en-AU" smtClean="0"/>
              <a:t>‹#›</a:t>
            </a:fld>
            <a:endParaRPr lang="en-AU" dirty="0"/>
          </a:p>
        </p:txBody>
      </p:sp>
    </p:spTree>
    <p:extLst>
      <p:ext uri="{BB962C8B-B14F-4D97-AF65-F5344CB8AC3E}">
        <p14:creationId xmlns:p14="http://schemas.microsoft.com/office/powerpoint/2010/main" val="159890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BF40AE3-D652-3087-2B8E-789C300303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E783D6-0423-2259-5595-4FD4AED89E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Encouraging signs with HPI reporting and SAIFR movement recently Plip in Oct with 9 SA for the month, impact of lower hours in UG resulted in spike</a:t>
            </a:r>
          </a:p>
        </p:txBody>
      </p:sp>
      <p:sp>
        <p:nvSpPr>
          <p:cNvPr id="16388" name="Slide Number Placeholder 3">
            <a:extLst>
              <a:ext uri="{FF2B5EF4-FFF2-40B4-BE49-F238E27FC236}">
                <a16:creationId xmlns:a16="http://schemas.microsoft.com/office/drawing/2014/main" id="{9F458626-7FB8-4C8D-F0FC-122C61DA26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F32A94-49C8-48FD-B661-96DB94EFDF68}" type="slidenum">
              <a:rPr lang="en-AU" altLang="en-US" smtClean="0"/>
              <a:pPr/>
              <a:t>16</a:t>
            </a:fld>
            <a:endParaRPr lang="en-AU" altLang="en-US" dirty="0"/>
          </a:p>
        </p:txBody>
      </p:sp>
    </p:spTree>
    <p:extLst>
      <p:ext uri="{BB962C8B-B14F-4D97-AF65-F5344CB8AC3E}">
        <p14:creationId xmlns:p14="http://schemas.microsoft.com/office/powerpoint/2010/main" val="318834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1D387A3-67F3-0D6B-4315-6C1CE8DB9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CCE9821-D162-41B5-2E7C-A00D131B45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Encouraging reporting in Nov and improved SA performance</a:t>
            </a:r>
          </a:p>
        </p:txBody>
      </p:sp>
      <p:sp>
        <p:nvSpPr>
          <p:cNvPr id="18436" name="Slide Number Placeholder 3">
            <a:extLst>
              <a:ext uri="{FF2B5EF4-FFF2-40B4-BE49-F238E27FC236}">
                <a16:creationId xmlns:a16="http://schemas.microsoft.com/office/drawing/2014/main" id="{60DFA809-58BB-9AFE-7541-3E6C04C4B4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EC5D01-0DC7-4A4A-A42A-5E826AEFE7E5}" type="slidenum">
              <a:rPr lang="en-AU" altLang="en-US" smtClean="0"/>
              <a:pPr/>
              <a:t>17</a:t>
            </a:fld>
            <a:endParaRPr lang="en-AU" altLang="en-US" dirty="0"/>
          </a:p>
        </p:txBody>
      </p:sp>
    </p:spTree>
    <p:extLst>
      <p:ext uri="{BB962C8B-B14F-4D97-AF65-F5344CB8AC3E}">
        <p14:creationId xmlns:p14="http://schemas.microsoft.com/office/powerpoint/2010/main" val="244018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8752D14-0260-1D53-1FF2-7FAC0D2D90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13509B8-BEC6-B2F9-08F4-448FAFF0C4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Key points Fires continues to be significant issue in the industry, and unplanned movements. CH4 exceedance in the underground sector continues to be a focus area</a:t>
            </a:r>
          </a:p>
        </p:txBody>
      </p:sp>
      <p:sp>
        <p:nvSpPr>
          <p:cNvPr id="22532" name="Slide Number Placeholder 3">
            <a:extLst>
              <a:ext uri="{FF2B5EF4-FFF2-40B4-BE49-F238E27FC236}">
                <a16:creationId xmlns:a16="http://schemas.microsoft.com/office/drawing/2014/main" id="{FBA4B650-AE91-1C59-87CD-3879EE613A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798603-FD5C-42D8-B94D-1AD3D269E378}" type="slidenum">
              <a:rPr lang="en-AU" altLang="en-US" smtClean="0"/>
              <a:pPr/>
              <a:t>19</a:t>
            </a:fld>
            <a:endParaRPr lang="en-AU" altLang="en-US" dirty="0"/>
          </a:p>
        </p:txBody>
      </p:sp>
    </p:spTree>
    <p:extLst>
      <p:ext uri="{BB962C8B-B14F-4D97-AF65-F5344CB8AC3E}">
        <p14:creationId xmlns:p14="http://schemas.microsoft.com/office/powerpoint/2010/main" val="137631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1C74F00-9FEB-5820-B0F4-6F007136D7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DF9A8E4-6671-E2A7-AEDA-2AB829DB96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Methane exceedances and unplanned movements  in ug continue to have disproportionate representation and continue to be a concern and focus. In oc fires, unplanned movement and collisions.</a:t>
            </a:r>
          </a:p>
        </p:txBody>
      </p:sp>
      <p:sp>
        <p:nvSpPr>
          <p:cNvPr id="25604" name="Slide Number Placeholder 3">
            <a:extLst>
              <a:ext uri="{FF2B5EF4-FFF2-40B4-BE49-F238E27FC236}">
                <a16:creationId xmlns:a16="http://schemas.microsoft.com/office/drawing/2014/main" id="{1D046FCC-46F7-AF98-73D8-23FCFCBD77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3ED003-CC10-45C2-AE21-2A13C4BD41FE}" type="slidenum">
              <a:rPr lang="en-AU" altLang="en-US" smtClean="0"/>
              <a:pPr/>
              <a:t>20</a:t>
            </a:fld>
            <a:endParaRPr lang="en-AU" altLang="en-US" dirty="0"/>
          </a:p>
        </p:txBody>
      </p:sp>
    </p:spTree>
    <p:extLst>
      <p:ext uri="{BB962C8B-B14F-4D97-AF65-F5344CB8AC3E}">
        <p14:creationId xmlns:p14="http://schemas.microsoft.com/office/powerpoint/2010/main" val="13452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A2E7973-CF10-850B-5A1A-18AEE2A2BA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1E0A52A-B02D-666C-F139-EC1D3EA075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Continuing to find parts of mine SHMS ineffective during Inspections which mine internal inspections and audits should be identifying and correcting</a:t>
            </a:r>
          </a:p>
        </p:txBody>
      </p:sp>
      <p:sp>
        <p:nvSpPr>
          <p:cNvPr id="27652" name="Slide Number Placeholder 3">
            <a:extLst>
              <a:ext uri="{FF2B5EF4-FFF2-40B4-BE49-F238E27FC236}">
                <a16:creationId xmlns:a16="http://schemas.microsoft.com/office/drawing/2014/main" id="{341115E9-143D-F924-9FB2-6BDEF5CA4E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4B0C20-EAFA-4AC2-88F5-C613F6D4D064}" type="slidenum">
              <a:rPr lang="en-AU" altLang="en-US" smtClean="0"/>
              <a:pPr/>
              <a:t>21</a:t>
            </a:fld>
            <a:endParaRPr lang="en-AU" altLang="en-US" dirty="0"/>
          </a:p>
        </p:txBody>
      </p:sp>
    </p:spTree>
    <p:extLst>
      <p:ext uri="{BB962C8B-B14F-4D97-AF65-F5344CB8AC3E}">
        <p14:creationId xmlns:p14="http://schemas.microsoft.com/office/powerpoint/2010/main" val="4188599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85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70522" y="1419225"/>
            <a:ext cx="54473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11632" y="1419225"/>
            <a:ext cx="547858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1139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81265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0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11754" y="762855"/>
            <a:ext cx="9144000" cy="2387600"/>
          </a:xfrm>
        </p:spPr>
        <p:txBody>
          <a:bodyPr anchor="b"/>
          <a:lstStyle>
            <a:lvl1pPr algn="r">
              <a:defRPr sz="6000"/>
            </a:lvl1pPr>
          </a:lstStyle>
          <a:p>
            <a:r>
              <a:rPr lang="en-US"/>
              <a:t>Click to edit Master title style</a:t>
            </a:r>
            <a:endParaRPr lang="en-AU" dirty="0"/>
          </a:p>
        </p:txBody>
      </p:sp>
      <p:sp>
        <p:nvSpPr>
          <p:cNvPr id="3" name="Subtitle 2"/>
          <p:cNvSpPr>
            <a:spLocks noGrp="1"/>
          </p:cNvSpPr>
          <p:nvPr>
            <p:ph type="subTitle" idx="1"/>
          </p:nvPr>
        </p:nvSpPr>
        <p:spPr>
          <a:xfrm>
            <a:off x="2211754" y="3359761"/>
            <a:ext cx="914400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1208868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09357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570522" y="1419225"/>
            <a:ext cx="5447323"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11632" y="1419225"/>
            <a:ext cx="547858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7571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248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935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70522" y="1419225"/>
            <a:ext cx="54473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11632" y="1419225"/>
            <a:ext cx="547858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7571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1379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85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53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82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65065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1262" y="1599955"/>
            <a:ext cx="8782538" cy="1325563"/>
          </a:xfrm>
          <a:prstGeom prst="rect">
            <a:avLst/>
          </a:prstGeom>
        </p:spPr>
        <p:txBody>
          <a:bodyPr vert="horz" lIns="91440" tIns="45720" rIns="91440" bIns="45720" rtlCol="0" anchor="ctr">
            <a:normAutofit/>
          </a:bodyPr>
          <a:lstStyle/>
          <a:p>
            <a:r>
              <a:rPr lang="en-US" dirty="0"/>
              <a:t>Presentation name</a:t>
            </a:r>
            <a:endParaRPr lang="en-AU" dirty="0"/>
          </a:p>
        </p:txBody>
      </p:sp>
      <p:sp>
        <p:nvSpPr>
          <p:cNvPr id="3" name="Text Placeholder 2"/>
          <p:cNvSpPr>
            <a:spLocks noGrp="1"/>
          </p:cNvSpPr>
          <p:nvPr>
            <p:ph type="body" idx="1"/>
          </p:nvPr>
        </p:nvSpPr>
        <p:spPr>
          <a:xfrm>
            <a:off x="2571261" y="3102707"/>
            <a:ext cx="8782538" cy="2214563"/>
          </a:xfrm>
          <a:prstGeom prst="rect">
            <a:avLst/>
          </a:prstGeom>
        </p:spPr>
        <p:txBody>
          <a:bodyPr vert="horz" lIns="91440" tIns="45720" rIns="91440" bIns="45720" rtlCol="0">
            <a:normAutofit/>
          </a:bodyPr>
          <a:lstStyle/>
          <a:p>
            <a:pPr lvl="0"/>
            <a:r>
              <a:rPr lang="en-US" dirty="0"/>
              <a:t>Presenter’s name/s</a:t>
            </a:r>
            <a:endParaRPr lang="en-AU" dirty="0"/>
          </a:p>
        </p:txBody>
      </p:sp>
      <p:sp>
        <p:nvSpPr>
          <p:cNvPr id="4" name="TextBox 3"/>
          <p:cNvSpPr txBox="1"/>
          <p:nvPr userDrawn="1"/>
        </p:nvSpPr>
        <p:spPr>
          <a:xfrm>
            <a:off x="472966" y="5912068"/>
            <a:ext cx="3129455" cy="523220"/>
          </a:xfrm>
          <a:prstGeom prst="rect">
            <a:avLst/>
          </a:prstGeom>
          <a:noFill/>
        </p:spPr>
        <p:txBody>
          <a:bodyPr wrap="square" rtlCol="0">
            <a:spAutoFit/>
          </a:bodyPr>
          <a:lstStyle/>
          <a:p>
            <a:r>
              <a:rPr lang="en-AU" sz="2800" b="0" dirty="0">
                <a:solidFill>
                  <a:srgbClr val="61737D"/>
                </a:solidFill>
              </a:rPr>
              <a:t>Coal Inspectorate</a:t>
            </a:r>
          </a:p>
        </p:txBody>
      </p:sp>
    </p:spTree>
    <p:extLst>
      <p:ext uri="{BB962C8B-B14F-4D97-AF65-F5344CB8AC3E}">
        <p14:creationId xmlns:p14="http://schemas.microsoft.com/office/powerpoint/2010/main" val="1028497813"/>
      </p:ext>
    </p:extLst>
  </p:cSld>
  <p:clrMap bg1="lt1" tx1="dk1" bg2="lt2" tx2="dk2" accent1="accent1" accent2="accent2" accent3="accent3" accent4="accent4" accent5="accent5" accent6="accent6" hlink="hlink" folHlink="folHlink"/>
  <p:sldLayoutIdLst>
    <p:sldLayoutId id="2147483687" r:id="rId1"/>
    <p:sldLayoutId id="2147483690" r:id="rId2"/>
  </p:sldLayoutIdLst>
  <p:txStyles>
    <p:titleStyle>
      <a:lvl1pPr algn="r"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523" y="365126"/>
            <a:ext cx="11019692" cy="84626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570523" y="1367692"/>
            <a:ext cx="11019692" cy="44078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55603111"/>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6" r:id="rId3"/>
    <p:sldLayoutId id="2147483677" r:id="rId4"/>
    <p:sldLayoutId id="214748370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46895" y="6551177"/>
            <a:ext cx="12116504" cy="183177"/>
          </a:xfrm>
          <a:prstGeom prst="rect">
            <a:avLst/>
          </a:prstGeom>
        </p:spPr>
      </p:pic>
    </p:spTree>
    <p:extLst>
      <p:ext uri="{BB962C8B-B14F-4D97-AF65-F5344CB8AC3E}">
        <p14:creationId xmlns:p14="http://schemas.microsoft.com/office/powerpoint/2010/main" val="3278269325"/>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D74AB0-420B-40B5-82A2-C3D9CA6FA1AF}"/>
              </a:ext>
            </a:extLst>
          </p:cNvPr>
          <p:cNvSpPr>
            <a:spLocks noGrp="1" noChangeArrowheads="1"/>
          </p:cNvSpPr>
          <p:nvPr>
            <p:ph type="title"/>
          </p:nvPr>
        </p:nvSpPr>
        <p:spPr bwMode="auto">
          <a:xfrm>
            <a:off x="569913" y="365125"/>
            <a:ext cx="110204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4C483E3B-D071-4DCA-8BDC-E891D7FA7C9D}"/>
              </a:ext>
            </a:extLst>
          </p:cNvPr>
          <p:cNvSpPr>
            <a:spLocks noGrp="1" noChangeArrowheads="1"/>
          </p:cNvSpPr>
          <p:nvPr>
            <p:ph type="body" idx="1"/>
          </p:nvPr>
        </p:nvSpPr>
        <p:spPr bwMode="auto">
          <a:xfrm>
            <a:off x="569913" y="1368425"/>
            <a:ext cx="110204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Tree>
    <p:extLst>
      <p:ext uri="{BB962C8B-B14F-4D97-AF65-F5344CB8AC3E}">
        <p14:creationId xmlns:p14="http://schemas.microsoft.com/office/powerpoint/2010/main" val="36022835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523" y="365126"/>
            <a:ext cx="11019692" cy="84626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570523" y="1367692"/>
            <a:ext cx="11019692" cy="44078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55603111"/>
      </p:ext>
    </p:extLst>
  </p:cSld>
  <p:clrMap bg1="lt1" tx1="dk1" bg2="lt2" tx2="dk2" accent1="accent1" accent2="accent2" accent3="accent3" accent4="accent4" accent5="accent5" accent6="accent6" hlink="hlink" folHlink="folHlink"/>
  <p:sldLayoutIdLst>
    <p:sldLayoutId id="2147483699" r:id="rId1"/>
    <p:sldLayoutId id="2147483698" r:id="rId2"/>
  </p:sldLayoutIdLst>
  <p:txStyles>
    <p:titleStyle>
      <a:lvl1pPr algn="l" defTabSz="914400" rtl="0" eaLnBrk="1" latinLnBrk="0" hangingPunct="1">
        <a:lnSpc>
          <a:spcPct val="12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15.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oleObject" Target="../embeddings/oleObject8.bin"/><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hyperlink" Target="https://www.rshq.qld.gov.au/safety-notices/mines/learnings-from-confined-space,-spray-painting-event" TargetMode="External"/><Relationship Id="rId3" Type="http://schemas.openxmlformats.org/officeDocument/2006/relationships/hyperlink" Target="https://comms.rshq.qld.gov.au/v/91741/1990649/email.html?k=OAD6tM3oyZEETcSuiMaeHM6neWcjrvQZXvY-R4Zg_3Y" TargetMode="External"/><Relationship Id="rId7" Type="http://schemas.openxmlformats.org/officeDocument/2006/relationships/hyperlink" Target="https://www.rshq.qld.gov.au/safety-notices/mines/managing-the-risks-of-storm-season" TargetMode="External"/><Relationship Id="rId12" Type="http://schemas.openxmlformats.org/officeDocument/2006/relationships/hyperlink" Target="https://www.rshq.qld.gov.au/safety-notices" TargetMode="External"/><Relationship Id="rId2" Type="http://schemas.openxmlformats.org/officeDocument/2006/relationships/hyperlink" Target="https://comms.rshq.qld.gov.au/v/91741/1907722/email.html?k=ak_CYeTAR3m-alzz4Qk6k81mQ2_7leILW-Gqhy8SlrQ" TargetMode="External"/><Relationship Id="rId1" Type="http://schemas.openxmlformats.org/officeDocument/2006/relationships/slideLayout" Target="../slideLayouts/slideLayout3.xml"/><Relationship Id="rId6" Type="http://schemas.openxmlformats.org/officeDocument/2006/relationships/hyperlink" Target="https://www.rshq.qld.gov.au/safety-notices/mines/risk-management-during-lightning-events" TargetMode="External"/><Relationship Id="rId11" Type="http://schemas.openxmlformats.org/officeDocument/2006/relationships/hyperlink" Target="https://www.business.qld.gov.au/industries/mining-energy-water/resources/safety-health/mining/legislation-standards/recognised-standards" TargetMode="External"/><Relationship Id="rId5" Type="http://schemas.openxmlformats.org/officeDocument/2006/relationships/hyperlink" Target="https://www.rshq.qld.gov.au/safety-notices/mines/managing-heat-exposure-in-coal-mines" TargetMode="External"/><Relationship Id="rId10" Type="http://schemas.openxmlformats.org/officeDocument/2006/relationships/hyperlink" Target="https://www.legislation.qld.gov.au/view/html/inforce/current/act-1999-039" TargetMode="External"/><Relationship Id="rId4" Type="http://schemas.openxmlformats.org/officeDocument/2006/relationships/hyperlink" Target="mailto:QldMinesInspectorate@rshq.qld.gov.au" TargetMode="External"/><Relationship Id="rId9" Type="http://schemas.openxmlformats.org/officeDocument/2006/relationships/hyperlink" Target="https://www.business.qld.gov.au/industries/mining-energy-water/resources/safety-health/mining/accidents-incidents-reports/serious-accidents"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AC84-7A8A-47E2-9038-D32DA32324E5}"/>
              </a:ext>
            </a:extLst>
          </p:cNvPr>
          <p:cNvSpPr>
            <a:spLocks noGrp="1"/>
          </p:cNvSpPr>
          <p:nvPr>
            <p:ph type="ctrTitle"/>
          </p:nvPr>
        </p:nvSpPr>
        <p:spPr>
          <a:xfrm>
            <a:off x="160337" y="567637"/>
            <a:ext cx="11871325" cy="1260475"/>
          </a:xfrm>
        </p:spPr>
        <p:txBody>
          <a:bodyPr rtlCol="0">
            <a:normAutofit fontScale="90000"/>
          </a:bodyPr>
          <a:lstStyle/>
          <a:p>
            <a:pPr fontAlgn="auto">
              <a:spcAft>
                <a:spcPts val="0"/>
              </a:spcAft>
              <a:defRPr/>
            </a:pPr>
            <a:r>
              <a:rPr lang="en-AU" altLang="en-US" sz="5600" dirty="0">
                <a:solidFill>
                  <a:prstClr val="white"/>
                </a:solidFill>
                <a:latin typeface="Arial"/>
              </a:rPr>
              <a:t>Incident periodical</a:t>
            </a:r>
            <a:br>
              <a:rPr lang="en-AU" altLang="en-US" sz="5600" dirty="0">
                <a:solidFill>
                  <a:prstClr val="white"/>
                </a:solidFill>
                <a:latin typeface="Arial"/>
              </a:rPr>
            </a:br>
            <a:r>
              <a:rPr lang="en-AU" altLang="en-US" sz="5600" dirty="0">
                <a:solidFill>
                  <a:prstClr val="white"/>
                </a:solidFill>
                <a:latin typeface="Arial"/>
              </a:rPr>
              <a:t>October 2022</a:t>
            </a:r>
            <a:endParaRPr lang="en-AU" sz="3200" dirty="0">
              <a:solidFill>
                <a:schemeClr val="bg1"/>
              </a:solidFill>
            </a:endParaRPr>
          </a:p>
        </p:txBody>
      </p:sp>
      <p:sp>
        <p:nvSpPr>
          <p:cNvPr id="4099" name="Subtitle 2">
            <a:extLst>
              <a:ext uri="{FF2B5EF4-FFF2-40B4-BE49-F238E27FC236}">
                <a16:creationId xmlns:a16="http://schemas.microsoft.com/office/drawing/2014/main" id="{CCF7153C-E486-4527-8632-17C21533BBC3}"/>
              </a:ext>
            </a:extLst>
          </p:cNvPr>
          <p:cNvSpPr>
            <a:spLocks noGrp="1" noChangeArrowheads="1"/>
          </p:cNvSpPr>
          <p:nvPr>
            <p:ph type="subTitle" idx="1"/>
          </p:nvPr>
        </p:nvSpPr>
        <p:spPr>
          <a:xfrm>
            <a:off x="2911475" y="1903413"/>
            <a:ext cx="9120187" cy="3030896"/>
          </a:xfrm>
        </p:spPr>
        <p:txBody>
          <a:bodyPr/>
          <a:lstStyle/>
          <a:p>
            <a:pPr>
              <a:lnSpc>
                <a:spcPct val="100000"/>
              </a:lnSpc>
              <a:spcBef>
                <a:spcPct val="0"/>
              </a:spcBef>
            </a:pPr>
            <a:r>
              <a:rPr lang="en-AU" altLang="en-US" sz="1800" dirty="0">
                <a:solidFill>
                  <a:srgbClr val="FFFFFF"/>
                </a:solidFill>
                <a:latin typeface="Arial" panose="020B0604020202020204" pitchFamily="34" charset="0"/>
              </a:rPr>
              <a:t>Recent High Potential Incidents </a:t>
            </a:r>
          </a:p>
          <a:p>
            <a:pPr>
              <a:lnSpc>
                <a:spcPct val="100000"/>
              </a:lnSpc>
              <a:spcBef>
                <a:spcPct val="0"/>
              </a:spcBef>
            </a:pPr>
            <a:r>
              <a:rPr lang="en-AU" altLang="en-US" sz="1800" dirty="0">
                <a:solidFill>
                  <a:srgbClr val="FFFFFF"/>
                </a:solidFill>
                <a:latin typeface="Arial" panose="020B0604020202020204" pitchFamily="34" charset="0"/>
              </a:rPr>
              <a:t>Learnings and Recommendations</a:t>
            </a:r>
          </a:p>
          <a:p>
            <a:pPr>
              <a:lnSpc>
                <a:spcPct val="100000"/>
              </a:lnSpc>
              <a:spcBef>
                <a:spcPct val="0"/>
              </a:spcBef>
            </a:pPr>
            <a:r>
              <a:rPr lang="en-AU" altLang="en-US" sz="1800" dirty="0">
                <a:solidFill>
                  <a:srgbClr val="FFFFFF"/>
                </a:solidFill>
                <a:latin typeface="Arial" panose="020B0604020202020204" pitchFamily="34" charset="0"/>
              </a:rPr>
              <a:t>Industry Performance</a:t>
            </a:r>
          </a:p>
          <a:p>
            <a:pPr>
              <a:lnSpc>
                <a:spcPct val="100000"/>
              </a:lnSpc>
              <a:spcBef>
                <a:spcPct val="0"/>
              </a:spcBef>
            </a:pPr>
            <a:r>
              <a:rPr lang="en-AU" altLang="en-US" sz="1800" dirty="0">
                <a:solidFill>
                  <a:srgbClr val="FFFFFF"/>
                </a:solidFill>
                <a:latin typeface="Arial" panose="020B0604020202020204" pitchFamily="34" charset="0"/>
              </a:rPr>
              <a:t>Communications</a:t>
            </a:r>
          </a:p>
          <a:p>
            <a:pPr>
              <a:lnSpc>
                <a:spcPct val="100000"/>
              </a:lnSpc>
              <a:spcBef>
                <a:spcPct val="0"/>
              </a:spcBef>
            </a:pPr>
            <a:endParaRPr lang="en-AU" altLang="en-US" sz="1800" dirty="0">
              <a:solidFill>
                <a:srgbClr val="FFFFFF"/>
              </a:solidFill>
              <a:latin typeface="Arial" panose="020B0604020202020204" pitchFamily="34" charset="0"/>
            </a:endParaRPr>
          </a:p>
          <a:p>
            <a:pPr>
              <a:lnSpc>
                <a:spcPct val="100000"/>
              </a:lnSpc>
              <a:spcBef>
                <a:spcPct val="0"/>
              </a:spcBef>
            </a:pPr>
            <a:endParaRPr lang="en-AU" altLang="en-US" sz="1800" dirty="0">
              <a:solidFill>
                <a:srgbClr val="FFFFFF"/>
              </a:solidFill>
              <a:latin typeface="Arial" panose="020B0604020202020204" pitchFamily="34" charset="0"/>
            </a:endParaRPr>
          </a:p>
          <a:p>
            <a:pPr>
              <a:lnSpc>
                <a:spcPct val="100000"/>
              </a:lnSpc>
              <a:spcBef>
                <a:spcPct val="0"/>
              </a:spcBef>
            </a:pPr>
            <a:endParaRPr lang="en-AU" altLang="en-US" sz="1800" dirty="0">
              <a:solidFill>
                <a:srgbClr val="FFFFFF"/>
              </a:solidFill>
              <a:latin typeface="Arial" panose="020B0604020202020204" pitchFamily="34" charset="0"/>
            </a:endParaRPr>
          </a:p>
          <a:p>
            <a:pPr>
              <a:lnSpc>
                <a:spcPct val="100000"/>
              </a:lnSpc>
              <a:spcBef>
                <a:spcPct val="0"/>
              </a:spcBef>
            </a:pPr>
            <a:r>
              <a:rPr lang="en-AU" altLang="en-US" sz="1800" dirty="0">
                <a:solidFill>
                  <a:srgbClr val="FFFFFF"/>
                </a:solidFill>
                <a:latin typeface="Arial" panose="020B0604020202020204" pitchFamily="34" charset="0"/>
              </a:rPr>
              <a:t>Queensland Coal Mines Inspectorate</a:t>
            </a:r>
          </a:p>
        </p:txBody>
      </p:sp>
      <p:sp>
        <p:nvSpPr>
          <p:cNvPr id="4100" name="TextBox 3">
            <a:extLst>
              <a:ext uri="{FF2B5EF4-FFF2-40B4-BE49-F238E27FC236}">
                <a16:creationId xmlns:a16="http://schemas.microsoft.com/office/drawing/2014/main" id="{22A78204-2347-45F0-BCD1-522763F0D4B7}"/>
              </a:ext>
            </a:extLst>
          </p:cNvPr>
          <p:cNvSpPr txBox="1">
            <a:spLocks noChangeArrowheads="1"/>
          </p:cNvSpPr>
          <p:nvPr/>
        </p:nvSpPr>
        <p:spPr bwMode="auto">
          <a:xfrm>
            <a:off x="457200" y="5951538"/>
            <a:ext cx="306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2800" b="0" i="0" u="none" strike="noStrike" kern="1200" cap="none" spc="0" normalizeH="0" baseline="0" noProof="0" dirty="0">
                <a:ln>
                  <a:noFill/>
                </a:ln>
                <a:solidFill>
                  <a:srgbClr val="61737D"/>
                </a:solidFill>
                <a:effectLst/>
                <a:uLnTx/>
                <a:uFillTx/>
                <a:latin typeface="Calibri Light" panose="020F0302020204030204" pitchFamily="34" charset="0"/>
                <a:ea typeface="+mn-ea"/>
                <a:cs typeface="+mn-cs"/>
              </a:rPr>
              <a:t>Coal Inspectorate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285750" y="11113"/>
            <a:ext cx="1073467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5. Surface Incidents – Fall from height</a:t>
            </a:r>
          </a:p>
        </p:txBody>
      </p:sp>
      <p:sp>
        <p:nvSpPr>
          <p:cNvPr id="10" name="Content Placeholder 4">
            <a:extLst>
              <a:ext uri="{FF2B5EF4-FFF2-40B4-BE49-F238E27FC236}">
                <a16:creationId xmlns:a16="http://schemas.microsoft.com/office/drawing/2014/main" id="{6AE91166-627D-8932-3AE8-55E00F7F6107}"/>
              </a:ext>
            </a:extLst>
          </p:cNvPr>
          <p:cNvSpPr>
            <a:spLocks noGrp="1"/>
          </p:cNvSpPr>
          <p:nvPr>
            <p:ph idx="1"/>
          </p:nvPr>
        </p:nvSpPr>
        <p:spPr>
          <a:xfrm>
            <a:off x="335270" y="781050"/>
            <a:ext cx="5665480" cy="4972050"/>
          </a:xfrm>
        </p:spPr>
        <p:txBody>
          <a:bodyPr>
            <a:noAutofit/>
          </a:bodyPr>
          <a:lstStyle/>
          <a:p>
            <a:pPr marL="0" indent="0" eaLnBrk="0" hangingPunct="0">
              <a:lnSpc>
                <a:spcPct val="100000"/>
              </a:lnSpc>
              <a:spcBef>
                <a:spcPct val="0"/>
              </a:spcBef>
              <a:spcAft>
                <a:spcPts val="600"/>
              </a:spcAft>
              <a:buNone/>
              <a:defRPr/>
            </a:pPr>
            <a:endParaRPr lang="en-AU" sz="2000" dirty="0">
              <a:solidFill>
                <a:srgbClr val="295F81"/>
              </a:solidFill>
            </a:endParaRPr>
          </a:p>
          <a:p>
            <a:pPr eaLnBrk="0" hangingPunct="0">
              <a:lnSpc>
                <a:spcPct val="100000"/>
              </a:lnSpc>
              <a:spcBef>
                <a:spcPct val="0"/>
              </a:spcBef>
              <a:spcAft>
                <a:spcPts val="600"/>
              </a:spcAft>
              <a:defRPr/>
            </a:pPr>
            <a:r>
              <a:rPr lang="en-AU" sz="2000" dirty="0">
                <a:solidFill>
                  <a:srgbClr val="295F81"/>
                </a:solidFill>
              </a:rPr>
              <a:t>A CMW fell to the ground off the access stairs at the front of a rear dump truck.</a:t>
            </a:r>
          </a:p>
          <a:p>
            <a:pPr eaLnBrk="0" hangingPunct="0">
              <a:lnSpc>
                <a:spcPct val="100000"/>
              </a:lnSpc>
              <a:spcBef>
                <a:spcPct val="0"/>
              </a:spcBef>
              <a:spcAft>
                <a:spcPts val="600"/>
              </a:spcAft>
              <a:defRPr/>
            </a:pPr>
            <a:r>
              <a:rPr lang="en-AU" sz="2000" dirty="0">
                <a:solidFill>
                  <a:srgbClr val="295F81"/>
                </a:solidFill>
              </a:rPr>
              <a:t>The CMW had parked the truck and initiated the lowering of the access stairs to get off the truck.</a:t>
            </a:r>
          </a:p>
          <a:p>
            <a:pPr eaLnBrk="0" hangingPunct="0">
              <a:lnSpc>
                <a:spcPct val="100000"/>
              </a:lnSpc>
              <a:spcBef>
                <a:spcPct val="0"/>
              </a:spcBef>
              <a:spcAft>
                <a:spcPts val="600"/>
              </a:spcAft>
              <a:defRPr/>
            </a:pPr>
            <a:r>
              <a:rPr lang="en-AU" sz="2000" dirty="0">
                <a:solidFill>
                  <a:srgbClr val="295F81"/>
                </a:solidFill>
              </a:rPr>
              <a:t>On reaching the lower stair section, the CMW found the stairs were still raised because the attachment to lower the stairs had broken.</a:t>
            </a:r>
          </a:p>
          <a:p>
            <a:pPr eaLnBrk="0" hangingPunct="0">
              <a:lnSpc>
                <a:spcPct val="100000"/>
              </a:lnSpc>
              <a:spcBef>
                <a:spcPct val="0"/>
              </a:spcBef>
              <a:spcAft>
                <a:spcPts val="600"/>
              </a:spcAft>
              <a:defRPr/>
            </a:pPr>
            <a:r>
              <a:rPr lang="en-AU" sz="2000" dirty="0">
                <a:solidFill>
                  <a:srgbClr val="295F81"/>
                </a:solidFill>
              </a:rPr>
              <a:t>The CMW used their foot to push the stairs down.</a:t>
            </a:r>
          </a:p>
          <a:p>
            <a:pPr eaLnBrk="0" hangingPunct="0">
              <a:lnSpc>
                <a:spcPct val="100000"/>
              </a:lnSpc>
              <a:spcBef>
                <a:spcPct val="0"/>
              </a:spcBef>
              <a:spcAft>
                <a:spcPts val="600"/>
              </a:spcAft>
              <a:defRPr/>
            </a:pPr>
            <a:r>
              <a:rPr lang="en-AU" sz="2000" dirty="0">
                <a:solidFill>
                  <a:srgbClr val="295F81"/>
                </a:solidFill>
              </a:rPr>
              <a:t>The ladder section dropped away, the CMW overbalanced, falling to the ground and suffering minor injuries.</a:t>
            </a:r>
          </a:p>
          <a:p>
            <a:pPr marL="0" indent="0" eaLnBrk="0" hangingPunct="0">
              <a:lnSpc>
                <a:spcPct val="100000"/>
              </a:lnSpc>
              <a:spcBef>
                <a:spcPct val="0"/>
              </a:spcBef>
              <a:spcAft>
                <a:spcPts val="600"/>
              </a:spcAft>
              <a:buNone/>
              <a:defRPr/>
            </a:pPr>
            <a:endParaRPr lang="en-AU" sz="2000" dirty="0">
              <a:solidFill>
                <a:srgbClr val="295F81"/>
              </a:solidFill>
            </a:endParaRPr>
          </a:p>
          <a:p>
            <a:pPr marL="0" indent="0" eaLnBrk="0" hangingPunct="0">
              <a:lnSpc>
                <a:spcPct val="100000"/>
              </a:lnSpc>
              <a:spcBef>
                <a:spcPct val="0"/>
              </a:spcBef>
              <a:spcAft>
                <a:spcPts val="600"/>
              </a:spcAft>
              <a:buNone/>
              <a:defRPr/>
            </a:pPr>
            <a:endParaRPr lang="en-AU" sz="1800" b="1" dirty="0">
              <a:solidFill>
                <a:srgbClr val="295F81"/>
              </a:solidFill>
            </a:endParaRPr>
          </a:p>
        </p:txBody>
      </p:sp>
      <p:grpSp>
        <p:nvGrpSpPr>
          <p:cNvPr id="12" name="Group 11">
            <a:extLst>
              <a:ext uri="{FF2B5EF4-FFF2-40B4-BE49-F238E27FC236}">
                <a16:creationId xmlns:a16="http://schemas.microsoft.com/office/drawing/2014/main" id="{EAAB6C89-7B5C-F20D-DF7E-CD15B71AB210}"/>
              </a:ext>
            </a:extLst>
          </p:cNvPr>
          <p:cNvGrpSpPr/>
          <p:nvPr/>
        </p:nvGrpSpPr>
        <p:grpSpPr>
          <a:xfrm>
            <a:off x="6438900" y="857250"/>
            <a:ext cx="5108780" cy="4316361"/>
            <a:chOff x="6438900" y="857250"/>
            <a:chExt cx="5108780" cy="4316361"/>
          </a:xfrm>
        </p:grpSpPr>
        <p:pic>
          <p:nvPicPr>
            <p:cNvPr id="3" name="Picture 2">
              <a:extLst>
                <a:ext uri="{FF2B5EF4-FFF2-40B4-BE49-F238E27FC236}">
                  <a16:creationId xmlns:a16="http://schemas.microsoft.com/office/drawing/2014/main" id="{F75908B0-D3C1-FEB9-ACAC-D63EC24ABB01}"/>
                </a:ext>
              </a:extLst>
            </p:cNvPr>
            <p:cNvPicPr>
              <a:picLocks noChangeAspect="1"/>
            </p:cNvPicPr>
            <p:nvPr/>
          </p:nvPicPr>
          <p:blipFill>
            <a:blip r:embed="rId2"/>
            <a:stretch>
              <a:fillRect/>
            </a:stretch>
          </p:blipFill>
          <p:spPr>
            <a:xfrm>
              <a:off x="8283370" y="857250"/>
              <a:ext cx="3264310" cy="4316361"/>
            </a:xfrm>
            <a:prstGeom prst="rect">
              <a:avLst/>
            </a:prstGeom>
          </p:spPr>
        </p:pic>
        <p:sp>
          <p:nvSpPr>
            <p:cNvPr id="4" name="TextBox 3">
              <a:extLst>
                <a:ext uri="{FF2B5EF4-FFF2-40B4-BE49-F238E27FC236}">
                  <a16:creationId xmlns:a16="http://schemas.microsoft.com/office/drawing/2014/main" id="{77ACB5CE-CB1D-48DD-6580-FCEC348A8B22}"/>
                </a:ext>
              </a:extLst>
            </p:cNvPr>
            <p:cNvSpPr txBox="1"/>
            <p:nvPr/>
          </p:nvSpPr>
          <p:spPr>
            <a:xfrm>
              <a:off x="6438900" y="2524125"/>
              <a:ext cx="1562100" cy="923330"/>
            </a:xfrm>
            <a:prstGeom prst="rect">
              <a:avLst/>
            </a:prstGeom>
            <a:noFill/>
          </p:spPr>
          <p:txBody>
            <a:bodyPr wrap="square" rtlCol="0">
              <a:spAutoFit/>
            </a:bodyPr>
            <a:lstStyle/>
            <a:p>
              <a:r>
                <a:rPr lang="en-AU" dirty="0"/>
                <a:t>BROKEN ATTACHMENT POINT</a:t>
              </a:r>
            </a:p>
          </p:txBody>
        </p:sp>
        <p:cxnSp>
          <p:nvCxnSpPr>
            <p:cNvPr id="6" name="Straight Arrow Connector 5">
              <a:extLst>
                <a:ext uri="{FF2B5EF4-FFF2-40B4-BE49-F238E27FC236}">
                  <a16:creationId xmlns:a16="http://schemas.microsoft.com/office/drawing/2014/main" id="{5DC00302-DFC7-365B-409E-66CB662A69C9}"/>
                </a:ext>
              </a:extLst>
            </p:cNvPr>
            <p:cNvCxnSpPr>
              <a:stCxn id="4" idx="3"/>
            </p:cNvCxnSpPr>
            <p:nvPr/>
          </p:nvCxnSpPr>
          <p:spPr>
            <a:xfrm flipV="1">
              <a:off x="8001000" y="2152650"/>
              <a:ext cx="2000250" cy="8331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44384B3-0713-94EE-2E4D-54D52A1E79F6}"/>
                </a:ext>
              </a:extLst>
            </p:cNvPr>
            <p:cNvCxnSpPr>
              <a:cxnSpLocks/>
              <a:stCxn id="4" idx="3"/>
            </p:cNvCxnSpPr>
            <p:nvPr/>
          </p:nvCxnSpPr>
          <p:spPr>
            <a:xfrm>
              <a:off x="8001000" y="2985790"/>
              <a:ext cx="1933575" cy="7956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805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6F3C1DF-EF4B-44D0-9EE0-C660239AFE6B}"/>
              </a:ext>
            </a:extLst>
          </p:cNvPr>
          <p:cNvGraphicFramePr>
            <a:graphicFrameLocks noGrp="1"/>
          </p:cNvGraphicFramePr>
          <p:nvPr>
            <p:ph idx="1"/>
            <p:extLst>
              <p:ext uri="{D42A27DB-BD31-4B8C-83A1-F6EECF244321}">
                <p14:modId xmlns:p14="http://schemas.microsoft.com/office/powerpoint/2010/main" val="2092486360"/>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spTree>
    <p:extLst>
      <p:ext uri="{BB962C8B-B14F-4D97-AF65-F5344CB8AC3E}">
        <p14:creationId xmlns:p14="http://schemas.microsoft.com/office/powerpoint/2010/main" val="300292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285750" y="11113"/>
            <a:ext cx="1073467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6. Incidents – Falling objects</a:t>
            </a:r>
          </a:p>
        </p:txBody>
      </p:sp>
      <p:sp>
        <p:nvSpPr>
          <p:cNvPr id="14" name="TextBox 13">
            <a:extLst>
              <a:ext uri="{FF2B5EF4-FFF2-40B4-BE49-F238E27FC236}">
                <a16:creationId xmlns:a16="http://schemas.microsoft.com/office/drawing/2014/main" id="{5B5618F6-DC6C-1EA6-FC3D-62E10CF1C4A4}"/>
              </a:ext>
            </a:extLst>
          </p:cNvPr>
          <p:cNvSpPr txBox="1"/>
          <p:nvPr/>
        </p:nvSpPr>
        <p:spPr>
          <a:xfrm>
            <a:off x="284041" y="1017741"/>
            <a:ext cx="6022188" cy="2093907"/>
          </a:xfrm>
          <a:prstGeom prst="rect">
            <a:avLst/>
          </a:prstGeom>
          <a:noFill/>
        </p:spPr>
        <p:txBody>
          <a:bodyPr wrap="square">
            <a:spAutoFit/>
          </a:bodyPr>
          <a:lstStyle/>
          <a:p>
            <a:pPr marL="285750" indent="-285750">
              <a:lnSpc>
                <a:spcPct val="90000"/>
              </a:lnSpc>
              <a:spcBef>
                <a:spcPts val="1000"/>
              </a:spcBef>
              <a:buFont typeface="Arial" panose="020B0604020202020204" pitchFamily="34" charset="0"/>
              <a:buChar char="•"/>
            </a:pPr>
            <a:r>
              <a:rPr lang="en-AU" dirty="0">
                <a:solidFill>
                  <a:srgbClr val="295F81"/>
                </a:solidFill>
              </a:rPr>
              <a:t>A rotary blasthole drill rig was operating on a blasthole pattern.</a:t>
            </a:r>
          </a:p>
          <a:p>
            <a:pPr marL="285750" indent="-285750">
              <a:lnSpc>
                <a:spcPct val="90000"/>
              </a:lnSpc>
              <a:spcBef>
                <a:spcPts val="1000"/>
              </a:spcBef>
              <a:buFont typeface="Arial" panose="020B0604020202020204" pitchFamily="34" charset="0"/>
              <a:buChar char="•"/>
            </a:pPr>
            <a:r>
              <a:rPr lang="en-AU" dirty="0">
                <a:solidFill>
                  <a:srgbClr val="295F81"/>
                </a:solidFill>
              </a:rPr>
              <a:t>The rotary head fell without warning from the top of the mast, landing on the drill platform in front of the operator’s cabin.</a:t>
            </a:r>
          </a:p>
          <a:p>
            <a:pPr marL="285750" indent="-285750">
              <a:lnSpc>
                <a:spcPct val="90000"/>
              </a:lnSpc>
              <a:spcBef>
                <a:spcPts val="1000"/>
              </a:spcBef>
              <a:buFont typeface="Arial" panose="020B0604020202020204" pitchFamily="34" charset="0"/>
              <a:buChar char="•"/>
            </a:pPr>
            <a:r>
              <a:rPr lang="en-AU" dirty="0">
                <a:solidFill>
                  <a:srgbClr val="295F81"/>
                </a:solidFill>
              </a:rPr>
              <a:t>A defective link in the hoist chain connecting links had failed allowing the uncontrolled fall.</a:t>
            </a:r>
          </a:p>
        </p:txBody>
      </p:sp>
      <p:pic>
        <p:nvPicPr>
          <p:cNvPr id="3" name="Picture 2">
            <a:extLst>
              <a:ext uri="{FF2B5EF4-FFF2-40B4-BE49-F238E27FC236}">
                <a16:creationId xmlns:a16="http://schemas.microsoft.com/office/drawing/2014/main" id="{4664181F-0772-C65D-10E6-F77A8B6D6C7C}"/>
              </a:ext>
            </a:extLst>
          </p:cNvPr>
          <p:cNvPicPr>
            <a:picLocks noChangeAspect="1"/>
          </p:cNvPicPr>
          <p:nvPr/>
        </p:nvPicPr>
        <p:blipFill>
          <a:blip r:embed="rId2"/>
          <a:stretch>
            <a:fillRect/>
          </a:stretch>
        </p:blipFill>
        <p:spPr>
          <a:xfrm>
            <a:off x="6306229" y="857251"/>
            <a:ext cx="5601730" cy="4210050"/>
          </a:xfrm>
          <a:prstGeom prst="rect">
            <a:avLst/>
          </a:prstGeom>
        </p:spPr>
      </p:pic>
    </p:spTree>
    <p:extLst>
      <p:ext uri="{BB962C8B-B14F-4D97-AF65-F5344CB8AC3E}">
        <p14:creationId xmlns:p14="http://schemas.microsoft.com/office/powerpoint/2010/main" val="360163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graphicFrame>
        <p:nvGraphicFramePr>
          <p:cNvPr id="4" name="Diagram 3">
            <a:extLst>
              <a:ext uri="{FF2B5EF4-FFF2-40B4-BE49-F238E27FC236}">
                <a16:creationId xmlns:a16="http://schemas.microsoft.com/office/drawing/2014/main" id="{63877616-454B-4C3C-9CA5-88DBD8BEE103}"/>
              </a:ext>
            </a:extLst>
          </p:cNvPr>
          <p:cNvGraphicFramePr/>
          <p:nvPr>
            <p:extLst>
              <p:ext uri="{D42A27DB-BD31-4B8C-83A1-F6EECF244321}">
                <p14:modId xmlns:p14="http://schemas.microsoft.com/office/powerpoint/2010/main" val="1304965656"/>
              </p:ext>
            </p:extLst>
          </p:nvPr>
        </p:nvGraphicFramePr>
        <p:xfrm>
          <a:off x="0" y="1155749"/>
          <a:ext cx="11677650" cy="454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05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a:extLst>
              <a:ext uri="{FF2B5EF4-FFF2-40B4-BE49-F238E27FC236}">
                <a16:creationId xmlns:a16="http://schemas.microsoft.com/office/drawing/2014/main" id="{31AF61D5-4DBA-4E8C-4195-187B4ABD3F0F}"/>
              </a:ext>
            </a:extLst>
          </p:cNvPr>
          <p:cNvSpPr txBox="1">
            <a:spLocks noChangeArrowheads="1"/>
          </p:cNvSpPr>
          <p:nvPr/>
        </p:nvSpPr>
        <p:spPr bwMode="auto">
          <a:xfrm>
            <a:off x="2598738" y="1382713"/>
            <a:ext cx="9144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20000"/>
              </a:lnSpc>
              <a:spcBef>
                <a:spcPct val="0"/>
              </a:spcBef>
              <a:buFontTx/>
              <a:buNone/>
            </a:pPr>
            <a:r>
              <a:rPr lang="en-AU" altLang="en-US" sz="5400" b="1" dirty="0">
                <a:latin typeface="Calibri Light" panose="020F0302020204030204" pitchFamily="34" charset="0"/>
              </a:rPr>
              <a:t>Industry Performance Update  </a:t>
            </a:r>
          </a:p>
          <a:p>
            <a:pPr algn="r" eaLnBrk="1" hangingPunct="1">
              <a:lnSpc>
                <a:spcPct val="120000"/>
              </a:lnSpc>
              <a:spcBef>
                <a:spcPct val="0"/>
              </a:spcBef>
              <a:buFontTx/>
              <a:buNone/>
            </a:pPr>
            <a:r>
              <a:rPr lang="en-AU" altLang="en-US" sz="4000" b="1" dirty="0">
                <a:latin typeface="Calibri Light" panose="020F0302020204030204" pitchFamily="34" charset="0"/>
              </a:rPr>
              <a:t>July - November 2022</a:t>
            </a:r>
          </a:p>
        </p:txBody>
      </p:sp>
      <p:sp>
        <p:nvSpPr>
          <p:cNvPr id="5" name="Subtitle 7">
            <a:extLst>
              <a:ext uri="{FF2B5EF4-FFF2-40B4-BE49-F238E27FC236}">
                <a16:creationId xmlns:a16="http://schemas.microsoft.com/office/drawing/2014/main" id="{DF67F07C-08AD-937B-8B7A-7C9FA53E168F}"/>
              </a:ext>
            </a:extLst>
          </p:cNvPr>
          <p:cNvSpPr txBox="1">
            <a:spLocks/>
          </p:cNvSpPr>
          <p:nvPr/>
        </p:nvSpPr>
        <p:spPr>
          <a:xfrm>
            <a:off x="2681288" y="3049588"/>
            <a:ext cx="9144000" cy="1655762"/>
          </a:xfrm>
          <a:prstGeom prst="rect">
            <a:avLst/>
          </a:prstGeom>
        </p:spPr>
        <p:txBody>
          <a:bodyPr/>
          <a:lstStyle>
            <a:lvl1pPr marL="0" indent="0" algn="r" defTabSz="914400" rtl="0" eaLnBrk="1" latinLnBrk="0" hangingPunct="1">
              <a:lnSpc>
                <a:spcPct val="120000"/>
              </a:lnSpc>
              <a:spcBef>
                <a:spcPts val="0"/>
              </a:spcBef>
              <a:buFont typeface="Arial" panose="020B0604020202020204" pitchFamily="34" charset="0"/>
              <a:buNone/>
              <a:defRPr sz="3200" kern="1200">
                <a:solidFill>
                  <a:schemeClr val="bg1"/>
                </a:solidFill>
                <a:latin typeface="+mn-lt"/>
                <a:ea typeface="+mn-ea"/>
                <a:cs typeface="+mn-cs"/>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AU" dirty="0">
              <a:solidFill>
                <a:schemeClr val="accent4">
                  <a:lumMod val="40000"/>
                  <a:lumOff val="60000"/>
                </a:schemeClr>
              </a:solidFill>
            </a:endParaRPr>
          </a:p>
        </p:txBody>
      </p:sp>
    </p:spTree>
    <p:extLst>
      <p:ext uri="{BB962C8B-B14F-4D97-AF65-F5344CB8AC3E}">
        <p14:creationId xmlns:p14="http://schemas.microsoft.com/office/powerpoint/2010/main" val="151714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56A1-24A6-703F-145E-09592DE6F33D}"/>
              </a:ext>
            </a:extLst>
          </p:cNvPr>
          <p:cNvSpPr>
            <a:spLocks noGrp="1"/>
          </p:cNvSpPr>
          <p:nvPr>
            <p:ph type="title"/>
          </p:nvPr>
        </p:nvSpPr>
        <p:spPr>
          <a:xfrm>
            <a:off x="570523" y="365126"/>
            <a:ext cx="7300154" cy="846260"/>
          </a:xfrm>
        </p:spPr>
        <p:txBody>
          <a:bodyPr/>
          <a:lstStyle/>
          <a:p>
            <a:r>
              <a:rPr lang="en-AU" dirty="0"/>
              <a:t>Coal Statistics – October 2022</a:t>
            </a:r>
          </a:p>
        </p:txBody>
      </p:sp>
      <p:sp>
        <p:nvSpPr>
          <p:cNvPr id="3" name="Content Placeholder 2">
            <a:extLst>
              <a:ext uri="{FF2B5EF4-FFF2-40B4-BE49-F238E27FC236}">
                <a16:creationId xmlns:a16="http://schemas.microsoft.com/office/drawing/2014/main" id="{89641AC9-C6E6-5C98-4EB8-264EA7D4F56E}"/>
              </a:ext>
            </a:extLst>
          </p:cNvPr>
          <p:cNvSpPr>
            <a:spLocks noGrp="1"/>
          </p:cNvSpPr>
          <p:nvPr>
            <p:ph idx="1"/>
          </p:nvPr>
        </p:nvSpPr>
        <p:spPr>
          <a:xfrm>
            <a:off x="570523" y="1692067"/>
            <a:ext cx="11019692" cy="3572142"/>
          </a:xfrm>
        </p:spPr>
        <p:txBody>
          <a:bodyPr/>
          <a:lstStyle/>
          <a:p>
            <a:pPr lvl="1"/>
            <a:r>
              <a:rPr lang="en-AU" dirty="0"/>
              <a:t>144 HPIs received</a:t>
            </a:r>
          </a:p>
          <a:p>
            <a:pPr lvl="1"/>
            <a:r>
              <a:rPr lang="en-AU" dirty="0"/>
              <a:t> 9 Serious Accidents</a:t>
            </a:r>
          </a:p>
          <a:p>
            <a:pPr lvl="1"/>
            <a:r>
              <a:rPr lang="en-AU" dirty="0"/>
              <a:t>10 Non-reportable incidents</a:t>
            </a:r>
          </a:p>
          <a:p>
            <a:pPr lvl="1"/>
            <a:r>
              <a:rPr lang="en-AU" dirty="0"/>
              <a:t>17 Cases of reportable disease, 8 not attributable to mine exposure</a:t>
            </a:r>
          </a:p>
          <a:p>
            <a:pPr lvl="1"/>
            <a:r>
              <a:rPr lang="en-AU" dirty="0"/>
              <a:t>17 Dust exceedances</a:t>
            </a:r>
          </a:p>
          <a:p>
            <a:pPr lvl="2"/>
            <a:r>
              <a:rPr lang="en-AU" dirty="0"/>
              <a:t>8 Respirable coal dust (1</a:t>
            </a:r>
            <a:r>
              <a:rPr lang="en-AU" baseline="30000" dirty="0"/>
              <a:t>st</a:t>
            </a:r>
            <a:r>
              <a:rPr lang="en-AU" dirty="0"/>
              <a:t> trigger levels)</a:t>
            </a:r>
          </a:p>
          <a:p>
            <a:pPr lvl="2"/>
            <a:r>
              <a:rPr lang="en-AU" dirty="0"/>
              <a:t>0 Respirable dust (2</a:t>
            </a:r>
            <a:r>
              <a:rPr lang="en-AU" baseline="30000" dirty="0"/>
              <a:t>nd</a:t>
            </a:r>
            <a:r>
              <a:rPr lang="en-AU" dirty="0"/>
              <a:t> trigger levels)</a:t>
            </a:r>
          </a:p>
          <a:p>
            <a:pPr lvl="2"/>
            <a:r>
              <a:rPr lang="en-AU" dirty="0"/>
              <a:t>8 Respirable crystalline silica (1</a:t>
            </a:r>
            <a:r>
              <a:rPr lang="en-AU" baseline="30000" dirty="0"/>
              <a:t>st</a:t>
            </a:r>
            <a:r>
              <a:rPr lang="en-AU" dirty="0"/>
              <a:t> trigger levels)</a:t>
            </a:r>
          </a:p>
          <a:p>
            <a:pPr lvl="2"/>
            <a:r>
              <a:rPr lang="en-AU" dirty="0"/>
              <a:t>1 Respirable crystalline silica (2</a:t>
            </a:r>
            <a:r>
              <a:rPr lang="en-AU" baseline="30000" dirty="0"/>
              <a:t>nd</a:t>
            </a:r>
            <a:r>
              <a:rPr lang="en-AU" dirty="0"/>
              <a:t> trigger levels)</a:t>
            </a:r>
          </a:p>
          <a:p>
            <a:pPr lvl="2"/>
            <a:endParaRPr lang="en-AU" dirty="0"/>
          </a:p>
          <a:p>
            <a:endParaRPr lang="en-AU" dirty="0"/>
          </a:p>
        </p:txBody>
      </p:sp>
    </p:spTree>
    <p:extLst>
      <p:ext uri="{BB962C8B-B14F-4D97-AF65-F5344CB8AC3E}">
        <p14:creationId xmlns:p14="http://schemas.microsoft.com/office/powerpoint/2010/main" val="52282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Chart 7">
            <a:extLst>
              <a:ext uri="{FF2B5EF4-FFF2-40B4-BE49-F238E27FC236}">
                <a16:creationId xmlns:a16="http://schemas.microsoft.com/office/drawing/2014/main" id="{A069EBFB-EBCE-1703-5DB0-AD17164C3A81}"/>
              </a:ext>
            </a:extLst>
          </p:cNvPr>
          <p:cNvGraphicFramePr>
            <a:graphicFrameLocks/>
          </p:cNvGraphicFramePr>
          <p:nvPr/>
        </p:nvGraphicFramePr>
        <p:xfrm>
          <a:off x="149225" y="133350"/>
          <a:ext cx="11709400" cy="5770563"/>
        </p:xfrm>
        <a:graphic>
          <a:graphicData uri="http://schemas.openxmlformats.org/presentationml/2006/ole">
            <mc:AlternateContent xmlns:mc="http://schemas.openxmlformats.org/markup-compatibility/2006">
              <mc:Choice xmlns:v="urn:schemas-microsoft-com:vml" Requires="v">
                <p:oleObj name="Chart" r:id="rId3" imgW="11717528" imgH="5779509" progId="Excel.Chart.8">
                  <p:embed/>
                </p:oleObj>
              </mc:Choice>
              <mc:Fallback>
                <p:oleObj name="Chart" r:id="rId3" imgW="11717528" imgH="5779509" progId="Excel.Chart.8">
                  <p:embed/>
                  <p:pic>
                    <p:nvPicPr>
                      <p:cNvPr id="15362" name="Chart 7">
                        <a:extLst>
                          <a:ext uri="{FF2B5EF4-FFF2-40B4-BE49-F238E27FC236}">
                            <a16:creationId xmlns:a16="http://schemas.microsoft.com/office/drawing/2014/main" id="{A069EBFB-EBCE-1703-5DB0-AD17164C3A8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133350"/>
                        <a:ext cx="117094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3" name="Picture 8" descr="A picture containing text, clipart&#10;&#10;Description automatically generated">
            <a:extLst>
              <a:ext uri="{FF2B5EF4-FFF2-40B4-BE49-F238E27FC236}">
                <a16:creationId xmlns:a16="http://schemas.microsoft.com/office/drawing/2014/main" id="{A92FD556-6E87-076B-92D7-09579E17C9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5863" y="18415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a:extLst>
              <a:ext uri="{FF2B5EF4-FFF2-40B4-BE49-F238E27FC236}">
                <a16:creationId xmlns:a16="http://schemas.microsoft.com/office/drawing/2014/main" id="{8181E991-6715-A283-F892-FBD24128A310}"/>
              </a:ext>
            </a:extLst>
          </p:cNvPr>
          <p:cNvSpPr txBox="1">
            <a:spLocks noChangeArrowheads="1"/>
          </p:cNvSpPr>
          <p:nvPr/>
        </p:nvSpPr>
        <p:spPr bwMode="auto">
          <a:xfrm>
            <a:off x="0" y="5916613"/>
            <a:ext cx="1581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000" i="1" dirty="0">
                <a:solidFill>
                  <a:schemeClr val="bg1"/>
                </a:solidFill>
              </a:rPr>
              <a:t>Data taken 5/12/2022</a:t>
            </a:r>
          </a:p>
        </p:txBody>
      </p:sp>
    </p:spTree>
    <p:extLst>
      <p:ext uri="{BB962C8B-B14F-4D97-AF65-F5344CB8AC3E}">
        <p14:creationId xmlns:p14="http://schemas.microsoft.com/office/powerpoint/2010/main" val="3315382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A picture containing text, clipart&#10;&#10;Description automatically generated">
            <a:extLst>
              <a:ext uri="{FF2B5EF4-FFF2-40B4-BE49-F238E27FC236}">
                <a16:creationId xmlns:a16="http://schemas.microsoft.com/office/drawing/2014/main" id="{5653BBC7-3653-9495-4A15-0207B64FE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6550" y="1666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1" name="Chart 3">
            <a:extLst>
              <a:ext uri="{FF2B5EF4-FFF2-40B4-BE49-F238E27FC236}">
                <a16:creationId xmlns:a16="http://schemas.microsoft.com/office/drawing/2014/main" id="{DD675C54-3D10-2EFA-36FC-0261F09E5A1B}"/>
              </a:ext>
            </a:extLst>
          </p:cNvPr>
          <p:cNvGraphicFramePr>
            <a:graphicFrameLocks/>
          </p:cNvGraphicFramePr>
          <p:nvPr/>
        </p:nvGraphicFramePr>
        <p:xfrm>
          <a:off x="109538" y="1936750"/>
          <a:ext cx="5456237" cy="3778250"/>
        </p:xfrm>
        <a:graphic>
          <a:graphicData uri="http://schemas.openxmlformats.org/presentationml/2006/ole">
            <mc:AlternateContent xmlns:mc="http://schemas.openxmlformats.org/markup-compatibility/2006">
              <mc:Choice xmlns:v="urn:schemas-microsoft-com:vml" Requires="v">
                <p:oleObj name="Chart" r:id="rId4" imgW="5462489" imgH="3785944" progId="Excel.Chart.8">
                  <p:embed/>
                </p:oleObj>
              </mc:Choice>
              <mc:Fallback>
                <p:oleObj name="Chart" r:id="rId4" imgW="5462489" imgH="3785944" progId="Excel.Chart.8">
                  <p:embed/>
                  <p:pic>
                    <p:nvPicPr>
                      <p:cNvPr id="17411" name="Chart 3">
                        <a:extLst>
                          <a:ext uri="{FF2B5EF4-FFF2-40B4-BE49-F238E27FC236}">
                            <a16:creationId xmlns:a16="http://schemas.microsoft.com/office/drawing/2014/main" id="{DD675C54-3D10-2EFA-36FC-0261F09E5A1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8" y="1936750"/>
                        <a:ext cx="5456237"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2" name="Chart 4">
            <a:extLst>
              <a:ext uri="{FF2B5EF4-FFF2-40B4-BE49-F238E27FC236}">
                <a16:creationId xmlns:a16="http://schemas.microsoft.com/office/drawing/2014/main" id="{02BA4171-A4F8-7B31-DCF3-C07E73B82B6F}"/>
              </a:ext>
            </a:extLst>
          </p:cNvPr>
          <p:cNvGraphicFramePr>
            <a:graphicFrameLocks/>
          </p:cNvGraphicFramePr>
          <p:nvPr/>
        </p:nvGraphicFramePr>
        <p:xfrm>
          <a:off x="5554663" y="1579563"/>
          <a:ext cx="6542087" cy="4132262"/>
        </p:xfrm>
        <a:graphic>
          <a:graphicData uri="http://schemas.openxmlformats.org/presentationml/2006/ole">
            <mc:AlternateContent xmlns:mc="http://schemas.openxmlformats.org/markup-compatibility/2006">
              <mc:Choice xmlns:v="urn:schemas-microsoft-com:vml" Requires="v">
                <p:oleObj name="Chart" r:id="rId6" imgW="6547671" imgH="4139543" progId="Excel.Chart.8">
                  <p:embed/>
                </p:oleObj>
              </mc:Choice>
              <mc:Fallback>
                <p:oleObj name="Chart" r:id="rId6" imgW="6547671" imgH="4139543" progId="Excel.Chart.8">
                  <p:embed/>
                  <p:pic>
                    <p:nvPicPr>
                      <p:cNvPr id="17412" name="Chart 4">
                        <a:extLst>
                          <a:ext uri="{FF2B5EF4-FFF2-40B4-BE49-F238E27FC236}">
                            <a16:creationId xmlns:a16="http://schemas.microsoft.com/office/drawing/2014/main" id="{02BA4171-A4F8-7B31-DCF3-C07E73B82B6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4663" y="1579563"/>
                        <a:ext cx="6542087"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1">
            <a:extLst>
              <a:ext uri="{FF2B5EF4-FFF2-40B4-BE49-F238E27FC236}">
                <a16:creationId xmlns:a16="http://schemas.microsoft.com/office/drawing/2014/main" id="{D23FC0AB-3951-FD51-BC07-ABAF9DE865E7}"/>
              </a:ext>
            </a:extLst>
          </p:cNvPr>
          <p:cNvSpPr txBox="1">
            <a:spLocks noChangeArrowheads="1"/>
          </p:cNvSpPr>
          <p:nvPr/>
        </p:nvSpPr>
        <p:spPr bwMode="auto">
          <a:xfrm>
            <a:off x="6318250" y="1517650"/>
            <a:ext cx="5291138" cy="585788"/>
          </a:xfrm>
          <a:prstGeom prst="rect">
            <a:avLst/>
          </a:prstGeom>
          <a:noFill/>
          <a:ln>
            <a:noFill/>
          </a:ln>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defRPr/>
            </a:pPr>
            <a:r>
              <a:rPr lang="en-AU" altLang="en-US" dirty="0">
                <a:solidFill>
                  <a:schemeClr val="tx2">
                    <a:lumMod val="75000"/>
                  </a:schemeClr>
                </a:solidFill>
                <a:cs typeface="Calibri" panose="020F0502020204030204" pitchFamily="34" charset="0"/>
              </a:rPr>
              <a:t>775 High Potential Incidents</a:t>
            </a:r>
          </a:p>
        </p:txBody>
      </p:sp>
      <p:sp>
        <p:nvSpPr>
          <p:cNvPr id="7" name="Title 1">
            <a:extLst>
              <a:ext uri="{FF2B5EF4-FFF2-40B4-BE49-F238E27FC236}">
                <a16:creationId xmlns:a16="http://schemas.microsoft.com/office/drawing/2014/main" id="{9FA9B42D-BBB0-36B1-8975-DD790AF46A63}"/>
              </a:ext>
            </a:extLst>
          </p:cNvPr>
          <p:cNvSpPr txBox="1">
            <a:spLocks noChangeArrowheads="1"/>
          </p:cNvSpPr>
          <p:nvPr/>
        </p:nvSpPr>
        <p:spPr bwMode="auto">
          <a:xfrm>
            <a:off x="1306513" y="1490663"/>
            <a:ext cx="5027612" cy="585787"/>
          </a:xfrm>
          <a:prstGeom prst="rect">
            <a:avLst/>
          </a:prstGeom>
          <a:noFill/>
          <a:ln>
            <a:noFill/>
          </a:ln>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defRPr/>
            </a:pPr>
            <a:r>
              <a:rPr lang="en-AU" altLang="en-US" dirty="0">
                <a:solidFill>
                  <a:schemeClr val="tx2">
                    <a:lumMod val="75000"/>
                  </a:schemeClr>
                </a:solidFill>
                <a:cs typeface="Calibri" panose="020F0502020204030204" pitchFamily="34" charset="0"/>
              </a:rPr>
              <a:t>24 Serious Accidents</a:t>
            </a:r>
          </a:p>
        </p:txBody>
      </p:sp>
      <p:sp>
        <p:nvSpPr>
          <p:cNvPr id="12" name="Title 1">
            <a:extLst>
              <a:ext uri="{FF2B5EF4-FFF2-40B4-BE49-F238E27FC236}">
                <a16:creationId xmlns:a16="http://schemas.microsoft.com/office/drawing/2014/main" id="{05329785-E75F-BBC8-EF7C-EC7ECA730E73}"/>
              </a:ext>
            </a:extLst>
          </p:cNvPr>
          <p:cNvSpPr txBox="1">
            <a:spLocks noChangeArrowheads="1"/>
          </p:cNvSpPr>
          <p:nvPr/>
        </p:nvSpPr>
        <p:spPr bwMode="auto">
          <a:xfrm>
            <a:off x="5472482" y="4820732"/>
            <a:ext cx="1189038" cy="325857"/>
          </a:xfrm>
          <a:prstGeom prst="rect">
            <a:avLst/>
          </a:prstGeom>
          <a:noFill/>
          <a:ln>
            <a:noFill/>
          </a:ln>
          <a:scene3d>
            <a:camera prst="orthographicFront"/>
            <a:lightRig rig="threePt" dir="t"/>
          </a:scene3d>
          <a:sp3d>
            <a:bevelT/>
          </a:sp3d>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defRPr/>
            </a:pPr>
            <a:r>
              <a:rPr lang="en-AU" altLang="en-US" sz="2000" b="1" dirty="0">
                <a:solidFill>
                  <a:schemeClr val="tx2">
                    <a:lumMod val="75000"/>
                  </a:schemeClr>
                </a:solidFill>
                <a:cs typeface="Calibri" panose="020F0502020204030204" pitchFamily="34" charset="0"/>
              </a:rPr>
              <a:t>JULY</a:t>
            </a:r>
          </a:p>
        </p:txBody>
      </p:sp>
      <p:sp>
        <p:nvSpPr>
          <p:cNvPr id="13" name="Title 1">
            <a:extLst>
              <a:ext uri="{FF2B5EF4-FFF2-40B4-BE49-F238E27FC236}">
                <a16:creationId xmlns:a16="http://schemas.microsoft.com/office/drawing/2014/main" id="{0C88A3ED-7584-638C-D9D5-E882115D2EAF}"/>
              </a:ext>
            </a:extLst>
          </p:cNvPr>
          <p:cNvSpPr txBox="1">
            <a:spLocks noChangeArrowheads="1"/>
          </p:cNvSpPr>
          <p:nvPr/>
        </p:nvSpPr>
        <p:spPr bwMode="auto">
          <a:xfrm>
            <a:off x="5472482" y="3870017"/>
            <a:ext cx="1189038" cy="766999"/>
          </a:xfrm>
          <a:prstGeom prst="rect">
            <a:avLst/>
          </a:prstGeom>
          <a:noFill/>
          <a:ln>
            <a:noFill/>
          </a:ln>
          <a:scene3d>
            <a:camera prst="orthographicFront"/>
            <a:lightRig rig="threePt" dir="t"/>
          </a:scene3d>
          <a:sp3d>
            <a:bevelT/>
          </a:sp3d>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defRPr/>
            </a:pPr>
            <a:r>
              <a:rPr lang="en-AU" altLang="en-US" sz="2000" b="1" dirty="0">
                <a:solidFill>
                  <a:schemeClr val="tx2">
                    <a:lumMod val="75000"/>
                  </a:schemeClr>
                </a:solidFill>
                <a:cs typeface="Calibri" panose="020F0502020204030204" pitchFamily="34" charset="0"/>
              </a:rPr>
              <a:t>AUGUST</a:t>
            </a:r>
          </a:p>
        </p:txBody>
      </p:sp>
      <p:sp>
        <p:nvSpPr>
          <p:cNvPr id="14" name="Title 1">
            <a:extLst>
              <a:ext uri="{FF2B5EF4-FFF2-40B4-BE49-F238E27FC236}">
                <a16:creationId xmlns:a16="http://schemas.microsoft.com/office/drawing/2014/main" id="{213C377A-C9D2-404C-7533-5E73AF1A4133}"/>
              </a:ext>
            </a:extLst>
          </p:cNvPr>
          <p:cNvSpPr txBox="1">
            <a:spLocks noChangeArrowheads="1"/>
          </p:cNvSpPr>
          <p:nvPr/>
        </p:nvSpPr>
        <p:spPr bwMode="auto">
          <a:xfrm>
            <a:off x="5347258" y="3329069"/>
            <a:ext cx="1497484" cy="766999"/>
          </a:xfrm>
          <a:prstGeom prst="rect">
            <a:avLst/>
          </a:prstGeom>
          <a:noFill/>
          <a:ln>
            <a:noFill/>
          </a:ln>
          <a:scene3d>
            <a:camera prst="orthographicFront"/>
            <a:lightRig rig="threePt" dir="t"/>
          </a:scene3d>
          <a:sp3d>
            <a:bevelT/>
          </a:sp3d>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defRPr/>
            </a:pPr>
            <a:r>
              <a:rPr lang="en-AU" altLang="en-US" sz="2000" b="1" dirty="0">
                <a:solidFill>
                  <a:schemeClr val="tx2">
                    <a:lumMod val="75000"/>
                  </a:schemeClr>
                </a:solidFill>
                <a:cs typeface="Calibri" panose="020F0502020204030204" pitchFamily="34" charset="0"/>
              </a:rPr>
              <a:t>SEPTEMBER</a:t>
            </a:r>
          </a:p>
        </p:txBody>
      </p:sp>
      <p:sp>
        <p:nvSpPr>
          <p:cNvPr id="15" name="Title 1">
            <a:extLst>
              <a:ext uri="{FF2B5EF4-FFF2-40B4-BE49-F238E27FC236}">
                <a16:creationId xmlns:a16="http://schemas.microsoft.com/office/drawing/2014/main" id="{A31FD2F3-96C6-F998-4EEC-92C956A3CFD8}"/>
              </a:ext>
            </a:extLst>
          </p:cNvPr>
          <p:cNvSpPr txBox="1">
            <a:spLocks noChangeArrowheads="1"/>
          </p:cNvSpPr>
          <p:nvPr/>
        </p:nvSpPr>
        <p:spPr bwMode="auto">
          <a:xfrm>
            <a:off x="5416230" y="2851442"/>
            <a:ext cx="1301541" cy="766999"/>
          </a:xfrm>
          <a:prstGeom prst="rect">
            <a:avLst/>
          </a:prstGeom>
          <a:noFill/>
          <a:ln>
            <a:noFill/>
          </a:ln>
          <a:scene3d>
            <a:camera prst="orthographicFront"/>
            <a:lightRig rig="threePt" dir="t"/>
          </a:scene3d>
          <a:sp3d>
            <a:bevelT/>
          </a:sp3d>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50000"/>
              </a:lnSpc>
              <a:spcBef>
                <a:spcPct val="0"/>
              </a:spcBef>
              <a:buFontTx/>
              <a:buNone/>
              <a:defRPr/>
            </a:pPr>
            <a:r>
              <a:rPr lang="en-AU" altLang="en-US" sz="2000" b="1" dirty="0">
                <a:solidFill>
                  <a:schemeClr val="tx2">
                    <a:lumMod val="75000"/>
                  </a:schemeClr>
                </a:solidFill>
                <a:cs typeface="Calibri" panose="020F0502020204030204" pitchFamily="34" charset="0"/>
              </a:rPr>
              <a:t>OCTOBER</a:t>
            </a:r>
          </a:p>
        </p:txBody>
      </p:sp>
      <p:sp>
        <p:nvSpPr>
          <p:cNvPr id="16" name="Title 1">
            <a:extLst>
              <a:ext uri="{FF2B5EF4-FFF2-40B4-BE49-F238E27FC236}">
                <a16:creationId xmlns:a16="http://schemas.microsoft.com/office/drawing/2014/main" id="{E77EAD18-313E-CACC-20B8-E9E087A2DDA0}"/>
              </a:ext>
            </a:extLst>
          </p:cNvPr>
          <p:cNvSpPr txBox="1">
            <a:spLocks noChangeArrowheads="1"/>
          </p:cNvSpPr>
          <p:nvPr/>
        </p:nvSpPr>
        <p:spPr bwMode="auto">
          <a:xfrm>
            <a:off x="161925" y="460375"/>
            <a:ext cx="11020425" cy="585788"/>
          </a:xfrm>
          <a:prstGeom prst="rect">
            <a:avLst/>
          </a:prstGeom>
          <a:noFill/>
          <a:ln>
            <a:noFill/>
          </a:ln>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defRPr/>
            </a:pPr>
            <a:r>
              <a:rPr lang="en-AU" altLang="en-US" sz="3600" b="1" dirty="0">
                <a:solidFill>
                  <a:srgbClr val="295F81"/>
                </a:solidFill>
                <a:latin typeface="+mn-lt"/>
              </a:rPr>
              <a:t>Serious Accidents and High Potential Incidents</a:t>
            </a:r>
          </a:p>
        </p:txBody>
      </p:sp>
      <p:sp>
        <p:nvSpPr>
          <p:cNvPr id="17" name="Title 1">
            <a:extLst>
              <a:ext uri="{FF2B5EF4-FFF2-40B4-BE49-F238E27FC236}">
                <a16:creationId xmlns:a16="http://schemas.microsoft.com/office/drawing/2014/main" id="{D30C4C1E-ECE1-CBF7-707E-2163F571C95B}"/>
              </a:ext>
            </a:extLst>
          </p:cNvPr>
          <p:cNvSpPr txBox="1">
            <a:spLocks noChangeArrowheads="1"/>
          </p:cNvSpPr>
          <p:nvPr/>
        </p:nvSpPr>
        <p:spPr bwMode="auto">
          <a:xfrm>
            <a:off x="5347259" y="2305721"/>
            <a:ext cx="1497483" cy="766999"/>
          </a:xfrm>
          <a:prstGeom prst="rect">
            <a:avLst/>
          </a:prstGeom>
          <a:noFill/>
          <a:ln>
            <a:noFill/>
          </a:ln>
          <a:scene3d>
            <a:camera prst="orthographicFront"/>
            <a:lightRig rig="threePt" dir="t"/>
          </a:scene3d>
          <a:sp3d>
            <a:bevelT/>
          </a:sp3d>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50000"/>
              </a:lnSpc>
              <a:spcBef>
                <a:spcPct val="0"/>
              </a:spcBef>
              <a:buFontTx/>
              <a:buNone/>
              <a:defRPr/>
            </a:pPr>
            <a:r>
              <a:rPr lang="en-AU" altLang="en-US" sz="2000" b="1" dirty="0">
                <a:solidFill>
                  <a:schemeClr val="tx2">
                    <a:lumMod val="75000"/>
                  </a:schemeClr>
                </a:solidFill>
                <a:cs typeface="Calibri" panose="020F0502020204030204" pitchFamily="34" charset="0"/>
              </a:rPr>
              <a:t>NOVEMBER</a:t>
            </a:r>
            <a:endParaRPr lang="en-AU" altLang="en-US" sz="3200" b="1" dirty="0">
              <a:solidFill>
                <a:schemeClr val="tx2">
                  <a:lumMod val="75000"/>
                </a:schemeClr>
              </a:solidFill>
              <a:cs typeface="Calibri" panose="020F0502020204030204" pitchFamily="34" charset="0"/>
            </a:endParaRPr>
          </a:p>
        </p:txBody>
      </p:sp>
      <p:sp>
        <p:nvSpPr>
          <p:cNvPr id="17431" name="TextBox 1">
            <a:extLst>
              <a:ext uri="{FF2B5EF4-FFF2-40B4-BE49-F238E27FC236}">
                <a16:creationId xmlns:a16="http://schemas.microsoft.com/office/drawing/2014/main" id="{00BB8246-EEA0-1553-7542-4DBC397368FA}"/>
              </a:ext>
            </a:extLst>
          </p:cNvPr>
          <p:cNvSpPr txBox="1">
            <a:spLocks noChangeArrowheads="1"/>
          </p:cNvSpPr>
          <p:nvPr/>
        </p:nvSpPr>
        <p:spPr bwMode="auto">
          <a:xfrm>
            <a:off x="0" y="5916613"/>
            <a:ext cx="1581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000" i="1" dirty="0">
                <a:solidFill>
                  <a:schemeClr val="bg1"/>
                </a:solidFill>
              </a:rPr>
              <a:t>Data taken 5/12/2022</a:t>
            </a:r>
          </a:p>
        </p:txBody>
      </p:sp>
      <p:sp>
        <p:nvSpPr>
          <p:cNvPr id="3" name="Title 1">
            <a:extLst>
              <a:ext uri="{FF2B5EF4-FFF2-40B4-BE49-F238E27FC236}">
                <a16:creationId xmlns:a16="http://schemas.microsoft.com/office/drawing/2014/main" id="{AF92D79D-BDE2-4C68-C81B-FBEDB1D85628}"/>
              </a:ext>
            </a:extLst>
          </p:cNvPr>
          <p:cNvSpPr txBox="1">
            <a:spLocks noChangeArrowheads="1"/>
          </p:cNvSpPr>
          <p:nvPr/>
        </p:nvSpPr>
        <p:spPr bwMode="auto">
          <a:xfrm>
            <a:off x="5347258" y="1935625"/>
            <a:ext cx="1497483" cy="766999"/>
          </a:xfrm>
          <a:prstGeom prst="rect">
            <a:avLst/>
          </a:prstGeom>
          <a:noFill/>
          <a:ln>
            <a:noFill/>
          </a:ln>
          <a:scene3d>
            <a:camera prst="orthographicFront"/>
            <a:lightRig rig="threePt" dir="t"/>
          </a:scene3d>
          <a:sp3d>
            <a:bevelT/>
          </a:sp3d>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AU" altLang="en-US" sz="2000" b="1" dirty="0">
                <a:solidFill>
                  <a:schemeClr val="tx2">
                    <a:lumMod val="75000"/>
                  </a:schemeClr>
                </a:solidFill>
                <a:cs typeface="Calibri" panose="020F0502020204030204" pitchFamily="34" charset="0"/>
              </a:rPr>
              <a:t>DECEMBER </a:t>
            </a:r>
            <a:r>
              <a:rPr lang="en-AU" altLang="en-US" sz="1100" i="1" dirty="0">
                <a:solidFill>
                  <a:schemeClr val="tx2">
                    <a:lumMod val="75000"/>
                  </a:schemeClr>
                </a:solidFill>
                <a:cs typeface="Calibri" panose="020F0502020204030204" pitchFamily="34" charset="0"/>
              </a:rPr>
              <a:t>(to 5</a:t>
            </a:r>
            <a:r>
              <a:rPr lang="en-AU" altLang="en-US" sz="1100" i="1" baseline="30000" dirty="0">
                <a:solidFill>
                  <a:schemeClr val="tx2">
                    <a:lumMod val="75000"/>
                  </a:schemeClr>
                </a:solidFill>
                <a:cs typeface="Calibri" panose="020F0502020204030204" pitchFamily="34" charset="0"/>
              </a:rPr>
              <a:t>th</a:t>
            </a:r>
            <a:r>
              <a:rPr lang="en-AU" altLang="en-US" sz="1100" i="1" dirty="0">
                <a:solidFill>
                  <a:schemeClr val="tx2">
                    <a:lumMod val="75000"/>
                  </a:schemeClr>
                </a:solidFill>
                <a:cs typeface="Calibri" panose="020F0502020204030204" pitchFamily="34" charset="0"/>
              </a:rPr>
              <a:t>)</a:t>
            </a:r>
          </a:p>
        </p:txBody>
      </p:sp>
    </p:spTree>
    <p:extLst>
      <p:ext uri="{BB962C8B-B14F-4D97-AF65-F5344CB8AC3E}">
        <p14:creationId xmlns:p14="http://schemas.microsoft.com/office/powerpoint/2010/main" val="414384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A picture containing text, clipart&#10;&#10;Description automatically generated">
            <a:extLst>
              <a:ext uri="{FF2B5EF4-FFF2-40B4-BE49-F238E27FC236}">
                <a16:creationId xmlns:a16="http://schemas.microsoft.com/office/drawing/2014/main" id="{4E7DE572-CB77-43C9-9A28-AEBCD9AEB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550" y="1666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59" name="Chart 3">
            <a:extLst>
              <a:ext uri="{FF2B5EF4-FFF2-40B4-BE49-F238E27FC236}">
                <a16:creationId xmlns:a16="http://schemas.microsoft.com/office/drawing/2014/main" id="{EC5A65CA-C577-0E74-A14C-3B00694DA0F1}"/>
              </a:ext>
            </a:extLst>
          </p:cNvPr>
          <p:cNvGraphicFramePr>
            <a:graphicFrameLocks/>
          </p:cNvGraphicFramePr>
          <p:nvPr/>
        </p:nvGraphicFramePr>
        <p:xfrm>
          <a:off x="149225" y="133350"/>
          <a:ext cx="11709400" cy="5770563"/>
        </p:xfrm>
        <a:graphic>
          <a:graphicData uri="http://schemas.openxmlformats.org/presentationml/2006/ole">
            <mc:AlternateContent xmlns:mc="http://schemas.openxmlformats.org/markup-compatibility/2006">
              <mc:Choice xmlns:v="urn:schemas-microsoft-com:vml" Requires="v">
                <p:oleObj name="Chart" r:id="rId3" imgW="11717528" imgH="5779509" progId="Excel.Chart.8">
                  <p:embed/>
                </p:oleObj>
              </mc:Choice>
              <mc:Fallback>
                <p:oleObj name="Chart" r:id="rId3" imgW="11717528" imgH="5779509" progId="Excel.Chart.8">
                  <p:embed/>
                  <p:pic>
                    <p:nvPicPr>
                      <p:cNvPr id="19459" name="Chart 3">
                        <a:extLst>
                          <a:ext uri="{FF2B5EF4-FFF2-40B4-BE49-F238E27FC236}">
                            <a16:creationId xmlns:a16="http://schemas.microsoft.com/office/drawing/2014/main" id="{EC5A65CA-C577-0E74-A14C-3B00694DA0F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133350"/>
                        <a:ext cx="117094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TextBox 1">
            <a:extLst>
              <a:ext uri="{FF2B5EF4-FFF2-40B4-BE49-F238E27FC236}">
                <a16:creationId xmlns:a16="http://schemas.microsoft.com/office/drawing/2014/main" id="{1B82C2EA-E2A5-3225-3BAD-2B39222FAEED}"/>
              </a:ext>
            </a:extLst>
          </p:cNvPr>
          <p:cNvSpPr txBox="1">
            <a:spLocks noChangeArrowheads="1"/>
          </p:cNvSpPr>
          <p:nvPr/>
        </p:nvSpPr>
        <p:spPr bwMode="auto">
          <a:xfrm>
            <a:off x="0" y="5916613"/>
            <a:ext cx="1581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000" i="1" dirty="0">
                <a:solidFill>
                  <a:schemeClr val="bg1"/>
                </a:solidFill>
              </a:rPr>
              <a:t>Data taken 5/12/2022</a:t>
            </a:r>
          </a:p>
        </p:txBody>
      </p:sp>
      <p:sp>
        <p:nvSpPr>
          <p:cNvPr id="3" name="TextBox 1">
            <a:extLst>
              <a:ext uri="{FF2B5EF4-FFF2-40B4-BE49-F238E27FC236}">
                <a16:creationId xmlns:a16="http://schemas.microsoft.com/office/drawing/2014/main" id="{915D66B8-F277-2A5B-3D9F-8B6E2A19EB47}"/>
              </a:ext>
            </a:extLst>
          </p:cNvPr>
          <p:cNvSpPr txBox="1"/>
          <p:nvPr/>
        </p:nvSpPr>
        <p:spPr>
          <a:xfrm>
            <a:off x="1489075" y="1211263"/>
            <a:ext cx="3859213" cy="654050"/>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AU" b="1" i="1" dirty="0">
                <a:solidFill>
                  <a:schemeClr val="bg1">
                    <a:lumMod val="75000"/>
                  </a:schemeClr>
                </a:solidFill>
                <a:latin typeface="MetaPro-Norm" panose="020B0504030101020102" pitchFamily="34" charset="0"/>
              </a:rPr>
              <a:t>NOTE: </a:t>
            </a:r>
            <a:r>
              <a:rPr lang="en-AU" i="1" dirty="0">
                <a:solidFill>
                  <a:schemeClr val="bg1">
                    <a:lumMod val="75000"/>
                  </a:schemeClr>
                </a:solidFill>
                <a:latin typeface="MetaPro-Norm" panose="020B0504030101020102" pitchFamily="34" charset="0"/>
              </a:rPr>
              <a:t>Data from September to November is averaged according to the previous year. Not all site data has been submitted for these months.</a:t>
            </a:r>
          </a:p>
        </p:txBody>
      </p:sp>
    </p:spTree>
    <p:extLst>
      <p:ext uri="{BB962C8B-B14F-4D97-AF65-F5344CB8AC3E}">
        <p14:creationId xmlns:p14="http://schemas.microsoft.com/office/powerpoint/2010/main" val="130197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A picture containing text, clipart&#10;&#10;Description automatically generated">
            <a:extLst>
              <a:ext uri="{FF2B5EF4-FFF2-40B4-BE49-F238E27FC236}">
                <a16:creationId xmlns:a16="http://schemas.microsoft.com/office/drawing/2014/main" id="{2770CBBF-A080-3A40-50FE-B0E615739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6550" y="1666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07" name="Chart 2">
            <a:extLst>
              <a:ext uri="{FF2B5EF4-FFF2-40B4-BE49-F238E27FC236}">
                <a16:creationId xmlns:a16="http://schemas.microsoft.com/office/drawing/2014/main" id="{A62A38D6-B3BD-1C1A-6257-DF8FEC9224ED}"/>
              </a:ext>
            </a:extLst>
          </p:cNvPr>
          <p:cNvGraphicFramePr>
            <a:graphicFrameLocks/>
          </p:cNvGraphicFramePr>
          <p:nvPr/>
        </p:nvGraphicFramePr>
        <p:xfrm>
          <a:off x="109538" y="1479550"/>
          <a:ext cx="11552237" cy="4089400"/>
        </p:xfrm>
        <a:graphic>
          <a:graphicData uri="http://schemas.openxmlformats.org/presentationml/2006/ole">
            <mc:AlternateContent xmlns:mc="http://schemas.openxmlformats.org/markup-compatibility/2006">
              <mc:Choice xmlns:v="urn:schemas-microsoft-com:vml" Requires="v">
                <p:oleObj name="Chart" r:id="rId4" imgW="11559018" imgH="4096867" progId="Excel.Chart.8">
                  <p:embed/>
                </p:oleObj>
              </mc:Choice>
              <mc:Fallback>
                <p:oleObj name="Chart" r:id="rId4" imgW="11559018" imgH="4096867" progId="Excel.Chart.8">
                  <p:embed/>
                  <p:pic>
                    <p:nvPicPr>
                      <p:cNvPr id="21507" name="Chart 2">
                        <a:extLst>
                          <a:ext uri="{FF2B5EF4-FFF2-40B4-BE49-F238E27FC236}">
                            <a16:creationId xmlns:a16="http://schemas.microsoft.com/office/drawing/2014/main" id="{A62A38D6-B3BD-1C1A-6257-DF8FEC9224E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8" y="1479550"/>
                        <a:ext cx="11552237"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1">
            <a:extLst>
              <a:ext uri="{FF2B5EF4-FFF2-40B4-BE49-F238E27FC236}">
                <a16:creationId xmlns:a16="http://schemas.microsoft.com/office/drawing/2014/main" id="{17BBE3D3-7812-C3C3-B043-EADF070F0A7A}"/>
              </a:ext>
            </a:extLst>
          </p:cNvPr>
          <p:cNvSpPr txBox="1">
            <a:spLocks noChangeArrowheads="1"/>
          </p:cNvSpPr>
          <p:nvPr/>
        </p:nvSpPr>
        <p:spPr bwMode="auto">
          <a:xfrm>
            <a:off x="323850" y="461963"/>
            <a:ext cx="5243513" cy="585787"/>
          </a:xfrm>
          <a:prstGeom prst="rect">
            <a:avLst/>
          </a:prstGeom>
          <a:noFill/>
          <a:ln>
            <a:noFill/>
          </a:ln>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defRPr/>
            </a:pPr>
            <a:r>
              <a:rPr lang="en-AU" altLang="en-US" sz="3600" b="1" dirty="0">
                <a:solidFill>
                  <a:srgbClr val="295F81"/>
                </a:solidFill>
                <a:latin typeface="+mn-lt"/>
              </a:rPr>
              <a:t>Top ten hazards FY23 YTD</a:t>
            </a:r>
          </a:p>
        </p:txBody>
      </p:sp>
      <p:sp>
        <p:nvSpPr>
          <p:cNvPr id="21509" name="TextBox 1">
            <a:extLst>
              <a:ext uri="{FF2B5EF4-FFF2-40B4-BE49-F238E27FC236}">
                <a16:creationId xmlns:a16="http://schemas.microsoft.com/office/drawing/2014/main" id="{8CE19BC5-FA04-1CB7-0B15-AE284A8C926B}"/>
              </a:ext>
            </a:extLst>
          </p:cNvPr>
          <p:cNvSpPr txBox="1">
            <a:spLocks noChangeArrowheads="1"/>
          </p:cNvSpPr>
          <p:nvPr/>
        </p:nvSpPr>
        <p:spPr bwMode="auto">
          <a:xfrm>
            <a:off x="0" y="5916613"/>
            <a:ext cx="1581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000" i="1" dirty="0">
                <a:solidFill>
                  <a:schemeClr val="bg1"/>
                </a:solidFill>
              </a:rPr>
              <a:t>Data taken 5/12/2022</a:t>
            </a:r>
          </a:p>
        </p:txBody>
      </p:sp>
    </p:spTree>
    <p:extLst>
      <p:ext uri="{BB962C8B-B14F-4D97-AF65-F5344CB8AC3E}">
        <p14:creationId xmlns:p14="http://schemas.microsoft.com/office/powerpoint/2010/main" val="57298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426972" y="11113"/>
            <a:ext cx="11235375" cy="84613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1. Underground Incident – Unintended equipment movement</a:t>
            </a:r>
          </a:p>
        </p:txBody>
      </p:sp>
      <p:pic>
        <p:nvPicPr>
          <p:cNvPr id="3" name="Picture 2">
            <a:extLst>
              <a:ext uri="{FF2B5EF4-FFF2-40B4-BE49-F238E27FC236}">
                <a16:creationId xmlns:a16="http://schemas.microsoft.com/office/drawing/2014/main" id="{68BC169F-1F82-7D06-AF86-5E0F3B81362A}"/>
              </a:ext>
            </a:extLst>
          </p:cNvPr>
          <p:cNvPicPr>
            <a:picLocks noChangeAspect="1"/>
          </p:cNvPicPr>
          <p:nvPr/>
        </p:nvPicPr>
        <p:blipFill>
          <a:blip r:embed="rId2"/>
          <a:stretch>
            <a:fillRect/>
          </a:stretch>
        </p:blipFill>
        <p:spPr>
          <a:xfrm>
            <a:off x="5604641" y="857250"/>
            <a:ext cx="6074979" cy="4556234"/>
          </a:xfrm>
          <a:prstGeom prst="rect">
            <a:avLst/>
          </a:prstGeom>
        </p:spPr>
      </p:pic>
      <p:sp>
        <p:nvSpPr>
          <p:cNvPr id="5" name="TextBox 4">
            <a:extLst>
              <a:ext uri="{FF2B5EF4-FFF2-40B4-BE49-F238E27FC236}">
                <a16:creationId xmlns:a16="http://schemas.microsoft.com/office/drawing/2014/main" id="{881E127D-83F2-CD0B-425C-E630DDF0AB4F}"/>
              </a:ext>
            </a:extLst>
          </p:cNvPr>
          <p:cNvSpPr txBox="1"/>
          <p:nvPr/>
        </p:nvSpPr>
        <p:spPr>
          <a:xfrm>
            <a:off x="512380" y="1133804"/>
            <a:ext cx="5092261" cy="3970318"/>
          </a:xfrm>
          <a:prstGeom prst="rect">
            <a:avLst/>
          </a:prstGeom>
          <a:noFill/>
        </p:spPr>
        <p:txBody>
          <a:bodyPr wrap="square">
            <a:spAutoFit/>
          </a:bodyPr>
          <a:lstStyle/>
          <a:p>
            <a:r>
              <a:rPr lang="en-AU" dirty="0"/>
              <a:t>A CMW was installing primary support for the LW take off roof and face</a:t>
            </a:r>
          </a:p>
          <a:p>
            <a:endParaRPr lang="en-AU" dirty="0"/>
          </a:p>
          <a:p>
            <a:r>
              <a:rPr lang="en-AU" dirty="0"/>
              <a:t>The hand held bolting unit, known as a gopher was positioned on the steel panline</a:t>
            </a:r>
          </a:p>
          <a:p>
            <a:endParaRPr lang="en-AU" dirty="0"/>
          </a:p>
          <a:p>
            <a:r>
              <a:rPr lang="en-AU" dirty="0"/>
              <a:t>During operation, the gopher slipped on the steel surface of the panline and struck the CMW on the right foot, causing injuries.</a:t>
            </a:r>
          </a:p>
          <a:p>
            <a:endParaRPr lang="en-AU" dirty="0"/>
          </a:p>
          <a:p>
            <a:r>
              <a:rPr lang="en-AU" dirty="0"/>
              <a:t>The impact caused fractures to his fourth and fifth toes and a nail bed injury on the CMWs fourth toe that required surgical repair 	</a:t>
            </a:r>
          </a:p>
          <a:p>
            <a:endParaRPr lang="en-AU" dirty="0"/>
          </a:p>
        </p:txBody>
      </p:sp>
    </p:spTree>
    <p:extLst>
      <p:ext uri="{BB962C8B-B14F-4D97-AF65-F5344CB8AC3E}">
        <p14:creationId xmlns:p14="http://schemas.microsoft.com/office/powerpoint/2010/main" val="4193404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Chart 2">
            <a:extLst>
              <a:ext uri="{FF2B5EF4-FFF2-40B4-BE49-F238E27FC236}">
                <a16:creationId xmlns:a16="http://schemas.microsoft.com/office/drawing/2014/main" id="{420B44F1-6ADA-C065-6344-822752E5EC39}"/>
              </a:ext>
            </a:extLst>
          </p:cNvPr>
          <p:cNvGraphicFramePr>
            <a:graphicFrameLocks/>
          </p:cNvGraphicFramePr>
          <p:nvPr/>
        </p:nvGraphicFramePr>
        <p:xfrm>
          <a:off x="100013" y="571500"/>
          <a:ext cx="11893550" cy="5146675"/>
        </p:xfrm>
        <a:graphic>
          <a:graphicData uri="http://schemas.openxmlformats.org/presentationml/2006/ole">
            <mc:AlternateContent xmlns:mc="http://schemas.openxmlformats.org/markup-compatibility/2006">
              <mc:Choice xmlns:v="urn:schemas-microsoft-com:vml" Requires="v">
                <p:oleObj name="Chart" r:id="rId3" imgW="11900423" imgH="5157663" progId="Excel.Chart.8">
                  <p:embed/>
                </p:oleObj>
              </mc:Choice>
              <mc:Fallback>
                <p:oleObj name="Chart" r:id="rId3" imgW="11900423" imgH="5157663" progId="Excel.Chart.8">
                  <p:embed/>
                  <p:pic>
                    <p:nvPicPr>
                      <p:cNvPr id="24578" name="Chart 2">
                        <a:extLst>
                          <a:ext uri="{FF2B5EF4-FFF2-40B4-BE49-F238E27FC236}">
                            <a16:creationId xmlns:a16="http://schemas.microsoft.com/office/drawing/2014/main" id="{420B44F1-6ADA-C065-6344-822752E5EC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571500"/>
                        <a:ext cx="1189355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TextBox 6">
            <a:extLst>
              <a:ext uri="{FF2B5EF4-FFF2-40B4-BE49-F238E27FC236}">
                <a16:creationId xmlns:a16="http://schemas.microsoft.com/office/drawing/2014/main" id="{0B49B571-739F-4197-C772-AF7351FFDA8B}"/>
              </a:ext>
            </a:extLst>
          </p:cNvPr>
          <p:cNvSpPr txBox="1">
            <a:spLocks noChangeArrowheads="1"/>
          </p:cNvSpPr>
          <p:nvPr/>
        </p:nvSpPr>
        <p:spPr bwMode="auto">
          <a:xfrm>
            <a:off x="6194425" y="5516563"/>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b="1" dirty="0">
                <a:solidFill>
                  <a:srgbClr val="295F81"/>
                </a:solidFill>
                <a:latin typeface="MetaPro-Bold"/>
              </a:rPr>
              <a:t>UNDERGROUND</a:t>
            </a:r>
          </a:p>
        </p:txBody>
      </p:sp>
      <p:sp>
        <p:nvSpPr>
          <p:cNvPr id="24580" name="TextBox 7">
            <a:extLst>
              <a:ext uri="{FF2B5EF4-FFF2-40B4-BE49-F238E27FC236}">
                <a16:creationId xmlns:a16="http://schemas.microsoft.com/office/drawing/2014/main" id="{6A1DCBDE-8B7D-F369-6992-F74419FD5ACC}"/>
              </a:ext>
            </a:extLst>
          </p:cNvPr>
          <p:cNvSpPr txBox="1">
            <a:spLocks noChangeArrowheads="1"/>
          </p:cNvSpPr>
          <p:nvPr/>
        </p:nvSpPr>
        <p:spPr bwMode="auto">
          <a:xfrm>
            <a:off x="3249613" y="5521325"/>
            <a:ext cx="1430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800" b="1" dirty="0">
                <a:solidFill>
                  <a:srgbClr val="B75A62"/>
                </a:solidFill>
                <a:latin typeface="MetaPro-Bold"/>
              </a:rPr>
              <a:t>SURFACE</a:t>
            </a:r>
          </a:p>
        </p:txBody>
      </p:sp>
      <p:sp>
        <p:nvSpPr>
          <p:cNvPr id="11" name="Title 1">
            <a:extLst>
              <a:ext uri="{FF2B5EF4-FFF2-40B4-BE49-F238E27FC236}">
                <a16:creationId xmlns:a16="http://schemas.microsoft.com/office/drawing/2014/main" id="{CE8C3D68-8C20-8645-C5D1-1B795C3C6678}"/>
              </a:ext>
            </a:extLst>
          </p:cNvPr>
          <p:cNvSpPr txBox="1">
            <a:spLocks noChangeArrowheads="1"/>
          </p:cNvSpPr>
          <p:nvPr/>
        </p:nvSpPr>
        <p:spPr bwMode="auto">
          <a:xfrm>
            <a:off x="150813" y="144463"/>
            <a:ext cx="9256712" cy="631825"/>
          </a:xfrm>
          <a:prstGeom prst="rect">
            <a:avLst/>
          </a:prstGeom>
          <a:noFill/>
          <a:ln>
            <a:noFill/>
          </a:ln>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defRPr/>
            </a:pPr>
            <a:r>
              <a:rPr lang="en-AU" altLang="en-US" sz="3600" b="1" dirty="0">
                <a:solidFill>
                  <a:srgbClr val="295F81"/>
                </a:solidFill>
                <a:latin typeface="+mn-lt"/>
              </a:rPr>
              <a:t>Top Hazards FY23 YTD by sector</a:t>
            </a:r>
          </a:p>
        </p:txBody>
      </p:sp>
      <p:pic>
        <p:nvPicPr>
          <p:cNvPr id="24582" name="Picture 8" descr="A picture containing text, clipart&#10;&#10;Description automatically generated">
            <a:extLst>
              <a:ext uri="{FF2B5EF4-FFF2-40B4-BE49-F238E27FC236}">
                <a16:creationId xmlns:a16="http://schemas.microsoft.com/office/drawing/2014/main" id="{D7CD2B48-F744-75B8-841A-1DD8D18B7F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6550" y="1666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1">
            <a:extLst>
              <a:ext uri="{FF2B5EF4-FFF2-40B4-BE49-F238E27FC236}">
                <a16:creationId xmlns:a16="http://schemas.microsoft.com/office/drawing/2014/main" id="{0074BB18-CD07-EF68-CFED-4D568B9DD35B}"/>
              </a:ext>
            </a:extLst>
          </p:cNvPr>
          <p:cNvSpPr txBox="1">
            <a:spLocks noChangeArrowheads="1"/>
          </p:cNvSpPr>
          <p:nvPr/>
        </p:nvSpPr>
        <p:spPr bwMode="auto">
          <a:xfrm>
            <a:off x="0" y="5916613"/>
            <a:ext cx="1581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000" i="1" dirty="0">
                <a:solidFill>
                  <a:schemeClr val="bg1"/>
                </a:solidFill>
              </a:rPr>
              <a:t>Data taken 5/12/2022</a:t>
            </a:r>
          </a:p>
        </p:txBody>
      </p:sp>
    </p:spTree>
    <p:extLst>
      <p:ext uri="{BB962C8B-B14F-4D97-AF65-F5344CB8AC3E}">
        <p14:creationId xmlns:p14="http://schemas.microsoft.com/office/powerpoint/2010/main" val="141863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17DCBD0-56CB-26AF-211F-0AFCFEEA4A81}"/>
              </a:ext>
            </a:extLst>
          </p:cNvPr>
          <p:cNvSpPr>
            <a:spLocks noGrp="1"/>
          </p:cNvSpPr>
          <p:nvPr>
            <p:ph type="title"/>
          </p:nvPr>
        </p:nvSpPr>
        <p:spPr>
          <a:xfrm>
            <a:off x="384175" y="273050"/>
            <a:ext cx="11018838" cy="846138"/>
          </a:xfrm>
        </p:spPr>
        <p:txBody>
          <a:bodyPr/>
          <a:lstStyle/>
          <a:p>
            <a:r>
              <a:rPr lang="en-AU" altLang="en-US" dirty="0">
                <a:latin typeface="MetaPro-Norm"/>
              </a:rPr>
              <a:t>RSHQ Compliance Activities FY23 YTD</a:t>
            </a:r>
          </a:p>
        </p:txBody>
      </p:sp>
      <p:graphicFrame>
        <p:nvGraphicFramePr>
          <p:cNvPr id="26627" name="Content Placeholder 4">
            <a:extLst>
              <a:ext uri="{FF2B5EF4-FFF2-40B4-BE49-F238E27FC236}">
                <a16:creationId xmlns:a16="http://schemas.microsoft.com/office/drawing/2014/main" id="{8605A8D2-150E-A176-590E-568F815CBD9A}"/>
              </a:ext>
            </a:extLst>
          </p:cNvPr>
          <p:cNvGraphicFramePr>
            <a:graphicFrameLocks noGrp="1"/>
          </p:cNvGraphicFramePr>
          <p:nvPr>
            <p:ph sz="half" idx="1"/>
          </p:nvPr>
        </p:nvGraphicFramePr>
        <p:xfrm>
          <a:off x="98425" y="1300163"/>
          <a:ext cx="6288088" cy="4311650"/>
        </p:xfrm>
        <a:graphic>
          <a:graphicData uri="http://schemas.openxmlformats.org/presentationml/2006/ole">
            <mc:AlternateContent xmlns:mc="http://schemas.openxmlformats.org/markup-compatibility/2006">
              <mc:Choice xmlns:v="urn:schemas-microsoft-com:vml" Requires="v">
                <p:oleObj name="Chart" r:id="rId3" imgW="6291617" imgH="4316342" progId="Excel.Chart.8">
                  <p:embed/>
                </p:oleObj>
              </mc:Choice>
              <mc:Fallback>
                <p:oleObj name="Chart" r:id="rId3" imgW="6291617" imgH="4316342" progId="Excel.Chart.8">
                  <p:embed/>
                  <p:pic>
                    <p:nvPicPr>
                      <p:cNvPr id="26627" name="Content Placeholder 4">
                        <a:extLst>
                          <a:ext uri="{FF2B5EF4-FFF2-40B4-BE49-F238E27FC236}">
                            <a16:creationId xmlns:a16="http://schemas.microsoft.com/office/drawing/2014/main" id="{8605A8D2-150E-A176-590E-568F815CBD9A}"/>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1300163"/>
                        <a:ext cx="628808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28" name="Content Placeholder 5">
            <a:extLst>
              <a:ext uri="{FF2B5EF4-FFF2-40B4-BE49-F238E27FC236}">
                <a16:creationId xmlns:a16="http://schemas.microsoft.com/office/drawing/2014/main" id="{0DD8238C-6B07-1BDE-5C6D-13076DFB7FEC}"/>
              </a:ext>
            </a:extLst>
          </p:cNvPr>
          <p:cNvGraphicFramePr>
            <a:graphicFrameLocks noGrp="1"/>
          </p:cNvGraphicFramePr>
          <p:nvPr>
            <p:ph sz="half" idx="2"/>
          </p:nvPr>
        </p:nvGraphicFramePr>
        <p:xfrm>
          <a:off x="5921375" y="865188"/>
          <a:ext cx="5719763" cy="5194300"/>
        </p:xfrm>
        <a:graphic>
          <a:graphicData uri="http://schemas.openxmlformats.org/presentationml/2006/ole">
            <mc:AlternateContent xmlns:mc="http://schemas.openxmlformats.org/markup-compatibility/2006">
              <mc:Choice xmlns:v="urn:schemas-microsoft-com:vml" Requires="v">
                <p:oleObj name="Chart" r:id="rId5" imgW="5724640" imgH="5206435" progId="Excel.Chart.8">
                  <p:embed/>
                </p:oleObj>
              </mc:Choice>
              <mc:Fallback>
                <p:oleObj name="Chart" r:id="rId5" imgW="5724640" imgH="5206435" progId="Excel.Chart.8">
                  <p:embed/>
                  <p:pic>
                    <p:nvPicPr>
                      <p:cNvPr id="26628" name="Content Placeholder 5">
                        <a:extLst>
                          <a:ext uri="{FF2B5EF4-FFF2-40B4-BE49-F238E27FC236}">
                            <a16:creationId xmlns:a16="http://schemas.microsoft.com/office/drawing/2014/main" id="{0DD8238C-6B07-1BDE-5C6D-13076DFB7FEC}"/>
                          </a:ext>
                        </a:extLst>
                      </p:cNvPr>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375" y="865188"/>
                        <a:ext cx="57197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9" name="TextBox 6">
            <a:extLst>
              <a:ext uri="{FF2B5EF4-FFF2-40B4-BE49-F238E27FC236}">
                <a16:creationId xmlns:a16="http://schemas.microsoft.com/office/drawing/2014/main" id="{9A88F468-5B52-39F6-B0ED-9765C91603C4}"/>
              </a:ext>
            </a:extLst>
          </p:cNvPr>
          <p:cNvSpPr txBox="1">
            <a:spLocks noChangeArrowheads="1"/>
          </p:cNvSpPr>
          <p:nvPr/>
        </p:nvSpPr>
        <p:spPr bwMode="auto">
          <a:xfrm>
            <a:off x="0" y="5916613"/>
            <a:ext cx="1581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sz="1000" i="1" dirty="0">
                <a:solidFill>
                  <a:schemeClr val="bg1"/>
                </a:solidFill>
              </a:rPr>
              <a:t>Data taken 5/12/2022</a:t>
            </a:r>
          </a:p>
        </p:txBody>
      </p:sp>
    </p:spTree>
    <p:extLst>
      <p:ext uri="{BB962C8B-B14F-4D97-AF65-F5344CB8AC3E}">
        <p14:creationId xmlns:p14="http://schemas.microsoft.com/office/powerpoint/2010/main" val="355108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1427148"/>
            <a:ext cx="5450791" cy="1427148"/>
          </a:xfrm>
        </p:spPr>
        <p:txBody>
          <a:bodyPr>
            <a:normAutofit fontScale="92500" lnSpcReduction="10000"/>
          </a:bodyPr>
          <a:lstStyle/>
          <a:p>
            <a:pPr marL="0" indent="0" eaLnBrk="0" hangingPunct="0">
              <a:lnSpc>
                <a:spcPct val="100000"/>
              </a:lnSpc>
              <a:spcBef>
                <a:spcPct val="0"/>
              </a:spcBef>
              <a:buNone/>
              <a:defRPr/>
            </a:pPr>
            <a:r>
              <a:rPr lang="en-AU" sz="2000" dirty="0">
                <a:solidFill>
                  <a:srgbClr val="1B4756"/>
                </a:solidFill>
                <a:hlinkClick r:id="rId2"/>
              </a:rPr>
              <a:t>Expert Report - Assessing the Risk of Operating Mining Equipment During Lightning Storms</a:t>
            </a:r>
            <a:endParaRPr lang="en-AU" sz="2000" dirty="0">
              <a:solidFill>
                <a:srgbClr val="1B4756"/>
              </a:solidFill>
            </a:endParaRPr>
          </a:p>
          <a:p>
            <a:pPr marL="0" indent="0" eaLnBrk="0" hangingPunct="0">
              <a:lnSpc>
                <a:spcPct val="100000"/>
              </a:lnSpc>
              <a:spcBef>
                <a:spcPct val="0"/>
              </a:spcBef>
              <a:buNone/>
              <a:defRPr/>
            </a:pPr>
            <a:endParaRPr lang="en-AU" sz="2000" dirty="0">
              <a:solidFill>
                <a:srgbClr val="1B4756"/>
              </a:solidFill>
            </a:endParaRPr>
          </a:p>
          <a:p>
            <a:pPr marL="0" indent="0" eaLnBrk="0" hangingPunct="0">
              <a:lnSpc>
                <a:spcPct val="100000"/>
              </a:lnSpc>
              <a:spcBef>
                <a:spcPct val="0"/>
              </a:spcBef>
              <a:buNone/>
              <a:defRPr/>
            </a:pPr>
            <a:endParaRPr lang="en-AU" sz="2000" dirty="0">
              <a:solidFill>
                <a:srgbClr val="1B4756"/>
              </a:solidFill>
            </a:endParaRPr>
          </a:p>
          <a:p>
            <a:pPr marL="0" indent="0" eaLnBrk="0" hangingPunct="0">
              <a:lnSpc>
                <a:spcPct val="100000"/>
              </a:lnSpc>
              <a:spcBef>
                <a:spcPct val="0"/>
              </a:spcBef>
              <a:buNone/>
              <a:defRPr/>
            </a:pPr>
            <a:r>
              <a:rPr lang="en-AU" sz="2000" dirty="0">
                <a:solidFill>
                  <a:srgbClr val="1B4756"/>
                </a:solidFill>
                <a:hlinkClick r:id="rId3"/>
              </a:rPr>
              <a:t>Notification from Hastings Deering Australia</a:t>
            </a:r>
            <a:endParaRPr lang="en-AU" sz="2000" dirty="0">
              <a:solidFill>
                <a:srgbClr val="1B4756"/>
              </a:solidFill>
            </a:endParaRP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247650" y="333286"/>
            <a:ext cx="11414697" cy="5239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2800" b="1" u="sng" dirty="0">
                <a:solidFill>
                  <a:srgbClr val="1B4756"/>
                </a:solidFill>
                <a:latin typeface="Arial"/>
                <a:ea typeface="+mn-ea"/>
                <a:cs typeface="+mn-cs"/>
              </a:rPr>
              <a:t>Communications from the Coal Mines Inspectorate</a:t>
            </a:r>
          </a:p>
        </p:txBody>
      </p:sp>
      <p:sp>
        <p:nvSpPr>
          <p:cNvPr id="6" name="Content Placeholder 4">
            <a:extLst>
              <a:ext uri="{FF2B5EF4-FFF2-40B4-BE49-F238E27FC236}">
                <a16:creationId xmlns:a16="http://schemas.microsoft.com/office/drawing/2014/main" id="{CEA31B0E-E659-4192-A3F3-2419625AA1E1}"/>
              </a:ext>
            </a:extLst>
          </p:cNvPr>
          <p:cNvSpPr txBox="1">
            <a:spLocks/>
          </p:cNvSpPr>
          <p:nvPr/>
        </p:nvSpPr>
        <p:spPr>
          <a:xfrm>
            <a:off x="385481" y="4550096"/>
            <a:ext cx="11108611" cy="7618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lnSpc>
                <a:spcPct val="100000"/>
              </a:lnSpc>
              <a:spcBef>
                <a:spcPct val="0"/>
              </a:spcBef>
              <a:buFont typeface="Arial" panose="020B0604020202020204" pitchFamily="34" charset="0"/>
              <a:buNone/>
              <a:defRPr/>
            </a:pPr>
            <a:r>
              <a:rPr lang="en-AU" sz="2400" b="1" dirty="0">
                <a:solidFill>
                  <a:srgbClr val="1B4756"/>
                </a:solidFill>
              </a:rPr>
              <a:t>To subscribe to communications from the Queensland Mines Inspectorate please email</a:t>
            </a:r>
          </a:p>
          <a:p>
            <a:pPr marL="0" indent="0" algn="ctr" eaLnBrk="0" hangingPunct="0">
              <a:lnSpc>
                <a:spcPct val="100000"/>
              </a:lnSpc>
              <a:spcBef>
                <a:spcPct val="0"/>
              </a:spcBef>
              <a:buFont typeface="Arial" panose="020B0604020202020204" pitchFamily="34" charset="0"/>
              <a:buNone/>
              <a:defRPr/>
            </a:pPr>
            <a:r>
              <a:rPr lang="en-AU" dirty="0">
                <a:solidFill>
                  <a:srgbClr val="1B4756"/>
                </a:solidFill>
                <a:hlinkClick r:id="rId4"/>
              </a:rPr>
              <a:t>QldMinesInspectorate@rshq.qld.gov.au</a:t>
            </a:r>
            <a:r>
              <a:rPr lang="en-AU" dirty="0">
                <a:solidFill>
                  <a:srgbClr val="1B4756"/>
                </a:solidFill>
              </a:rPr>
              <a:t>  </a:t>
            </a:r>
          </a:p>
        </p:txBody>
      </p:sp>
      <p:sp>
        <p:nvSpPr>
          <p:cNvPr id="10" name="Action Button: Blank 9">
            <a:hlinkClick r:id="rId5"/>
            <a:extLst>
              <a:ext uri="{FF2B5EF4-FFF2-40B4-BE49-F238E27FC236}">
                <a16:creationId xmlns:a16="http://schemas.microsoft.com/office/drawing/2014/main" id="{CBF27F7B-A18B-E9E4-C674-887D5C50AE16}"/>
              </a:ext>
            </a:extLst>
          </p:cNvPr>
          <p:cNvSpPr/>
          <p:nvPr/>
        </p:nvSpPr>
        <p:spPr>
          <a:xfrm>
            <a:off x="6129555" y="3494480"/>
            <a:ext cx="1657884"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Bulletin 191</a:t>
            </a:r>
          </a:p>
          <a:p>
            <a:pPr algn="ctr"/>
            <a:r>
              <a:rPr lang="en-AU" sz="1100" b="1" dirty="0"/>
              <a:t>UPDATED</a:t>
            </a:r>
          </a:p>
          <a:p>
            <a:pPr algn="ctr"/>
            <a:r>
              <a:rPr lang="en-AU" sz="1200" dirty="0"/>
              <a:t>Managing heat exposure in coal mines</a:t>
            </a:r>
            <a:endParaRPr lang="en-AU" sz="1600" dirty="0"/>
          </a:p>
        </p:txBody>
      </p:sp>
      <p:sp>
        <p:nvSpPr>
          <p:cNvPr id="11" name="Action Button: Blank 10">
            <a:hlinkClick r:id="rId6"/>
            <a:extLst>
              <a:ext uri="{FF2B5EF4-FFF2-40B4-BE49-F238E27FC236}">
                <a16:creationId xmlns:a16="http://schemas.microsoft.com/office/drawing/2014/main" id="{767E9C8B-1BE4-D171-B6DA-0121C0C89919}"/>
              </a:ext>
            </a:extLst>
          </p:cNvPr>
          <p:cNvSpPr/>
          <p:nvPr/>
        </p:nvSpPr>
        <p:spPr>
          <a:xfrm>
            <a:off x="4250106" y="3494479"/>
            <a:ext cx="1657884"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Bulletin 205</a:t>
            </a:r>
          </a:p>
          <a:p>
            <a:pPr algn="ctr"/>
            <a:r>
              <a:rPr lang="en-AU" sz="1200" dirty="0"/>
              <a:t>Risk management during lightning events</a:t>
            </a:r>
          </a:p>
        </p:txBody>
      </p:sp>
      <p:sp>
        <p:nvSpPr>
          <p:cNvPr id="3" name="Action Button: Blank 2">
            <a:hlinkClick r:id="rId7"/>
            <a:extLst>
              <a:ext uri="{FF2B5EF4-FFF2-40B4-BE49-F238E27FC236}">
                <a16:creationId xmlns:a16="http://schemas.microsoft.com/office/drawing/2014/main" id="{601DCE47-1B63-85D4-3E6A-26E7B36E61B5}"/>
              </a:ext>
            </a:extLst>
          </p:cNvPr>
          <p:cNvSpPr/>
          <p:nvPr/>
        </p:nvSpPr>
        <p:spPr>
          <a:xfrm>
            <a:off x="457199" y="3494480"/>
            <a:ext cx="1657884"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Bulletin 207</a:t>
            </a:r>
          </a:p>
          <a:p>
            <a:pPr algn="ctr"/>
            <a:r>
              <a:rPr lang="en-AU" sz="1200" dirty="0"/>
              <a:t>Managing the risk of storm season</a:t>
            </a:r>
            <a:endParaRPr lang="en-AU" sz="1600" dirty="0"/>
          </a:p>
        </p:txBody>
      </p:sp>
      <p:sp>
        <p:nvSpPr>
          <p:cNvPr id="4" name="Action Button: Blank 3">
            <a:hlinkClick r:id="rId8"/>
            <a:extLst>
              <a:ext uri="{FF2B5EF4-FFF2-40B4-BE49-F238E27FC236}">
                <a16:creationId xmlns:a16="http://schemas.microsoft.com/office/drawing/2014/main" id="{EBDCA85D-F40F-996A-3BB7-F775FB279183}"/>
              </a:ext>
            </a:extLst>
          </p:cNvPr>
          <p:cNvSpPr/>
          <p:nvPr/>
        </p:nvSpPr>
        <p:spPr>
          <a:xfrm>
            <a:off x="2345021" y="3485183"/>
            <a:ext cx="1657884" cy="761867"/>
          </a:xfrm>
          <a:prstGeom prst="actionButtonBlank">
            <a:avLst/>
          </a:prstGeom>
          <a:solidFill>
            <a:srgbClr val="295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Safety Bulletin 206</a:t>
            </a:r>
            <a:endParaRPr lang="en-AU" sz="1200" dirty="0"/>
          </a:p>
          <a:p>
            <a:pPr algn="ctr"/>
            <a:r>
              <a:rPr lang="en-AU" sz="1200" dirty="0"/>
              <a:t>Learnings from confined space, spray painting event</a:t>
            </a:r>
            <a:endParaRPr lang="en-AU" sz="1600" dirty="0"/>
          </a:p>
        </p:txBody>
      </p:sp>
      <p:sp>
        <p:nvSpPr>
          <p:cNvPr id="12" name="Action Button: Blank 11">
            <a:hlinkClick r:id="rId9"/>
            <a:extLst>
              <a:ext uri="{FF2B5EF4-FFF2-40B4-BE49-F238E27FC236}">
                <a16:creationId xmlns:a16="http://schemas.microsoft.com/office/drawing/2014/main" id="{885DC93F-4D24-8DDE-262C-5E37C7AB5C41}"/>
              </a:ext>
            </a:extLst>
          </p:cNvPr>
          <p:cNvSpPr/>
          <p:nvPr/>
        </p:nvSpPr>
        <p:spPr>
          <a:xfrm>
            <a:off x="8266637" y="1852261"/>
            <a:ext cx="1657884" cy="761867"/>
          </a:xfrm>
          <a:prstGeom prst="actionButtonBlan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Periodicals</a:t>
            </a:r>
            <a:endParaRPr lang="en-AU" sz="1200" dirty="0">
              <a:solidFill>
                <a:schemeClr val="tx1"/>
              </a:solidFill>
            </a:endParaRPr>
          </a:p>
        </p:txBody>
      </p:sp>
      <p:sp>
        <p:nvSpPr>
          <p:cNvPr id="13" name="Action Button: Blank 12">
            <a:hlinkClick r:id="rId10"/>
            <a:extLst>
              <a:ext uri="{FF2B5EF4-FFF2-40B4-BE49-F238E27FC236}">
                <a16:creationId xmlns:a16="http://schemas.microsoft.com/office/drawing/2014/main" id="{0091208E-F3AB-8945-528A-3ADA9B0546C1}"/>
              </a:ext>
            </a:extLst>
          </p:cNvPr>
          <p:cNvSpPr/>
          <p:nvPr/>
        </p:nvSpPr>
        <p:spPr>
          <a:xfrm>
            <a:off x="10051284" y="2737788"/>
            <a:ext cx="1657884" cy="761867"/>
          </a:xfrm>
          <a:prstGeom prst="actionButtonBlan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00" b="1" i="1" dirty="0">
                <a:solidFill>
                  <a:schemeClr val="tx1"/>
                </a:solidFill>
              </a:rPr>
              <a:t>Coal Mining Safety and Health Act 1999</a:t>
            </a:r>
            <a:endParaRPr lang="en-AU" sz="1300" i="1" dirty="0">
              <a:solidFill>
                <a:schemeClr val="tx1"/>
              </a:solidFill>
            </a:endParaRPr>
          </a:p>
        </p:txBody>
      </p:sp>
      <p:sp>
        <p:nvSpPr>
          <p:cNvPr id="14" name="Action Button: Blank 13">
            <a:hlinkClick r:id="rId11"/>
            <a:extLst>
              <a:ext uri="{FF2B5EF4-FFF2-40B4-BE49-F238E27FC236}">
                <a16:creationId xmlns:a16="http://schemas.microsoft.com/office/drawing/2014/main" id="{3A082E4A-6702-7591-22D1-25C9C44303D8}"/>
              </a:ext>
            </a:extLst>
          </p:cNvPr>
          <p:cNvSpPr/>
          <p:nvPr/>
        </p:nvSpPr>
        <p:spPr>
          <a:xfrm>
            <a:off x="10051284" y="1847861"/>
            <a:ext cx="1657884" cy="761867"/>
          </a:xfrm>
          <a:prstGeom prst="actionButtonBlan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Recognised Standards</a:t>
            </a:r>
            <a:endParaRPr lang="en-AU" sz="1200" dirty="0">
              <a:solidFill>
                <a:schemeClr val="tx1"/>
              </a:solidFill>
            </a:endParaRPr>
          </a:p>
        </p:txBody>
      </p:sp>
      <p:sp>
        <p:nvSpPr>
          <p:cNvPr id="16" name="Action Button: Blank 15">
            <a:hlinkClick r:id="rId12"/>
            <a:extLst>
              <a:ext uri="{FF2B5EF4-FFF2-40B4-BE49-F238E27FC236}">
                <a16:creationId xmlns:a16="http://schemas.microsoft.com/office/drawing/2014/main" id="{D347B328-61FA-CE5A-17D4-2EF675152858}"/>
              </a:ext>
            </a:extLst>
          </p:cNvPr>
          <p:cNvSpPr/>
          <p:nvPr/>
        </p:nvSpPr>
        <p:spPr>
          <a:xfrm>
            <a:off x="8266637" y="2724843"/>
            <a:ext cx="1657884" cy="761867"/>
          </a:xfrm>
          <a:prstGeom prst="actionButtonBlank">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rPr>
              <a:t>Safety Notices</a:t>
            </a:r>
            <a:endParaRPr lang="en-AU" sz="1200" dirty="0">
              <a:solidFill>
                <a:schemeClr val="tx1"/>
              </a:solidFill>
            </a:endParaRPr>
          </a:p>
        </p:txBody>
      </p:sp>
      <p:sp>
        <p:nvSpPr>
          <p:cNvPr id="17" name="Content Placeholder 4">
            <a:extLst>
              <a:ext uri="{FF2B5EF4-FFF2-40B4-BE49-F238E27FC236}">
                <a16:creationId xmlns:a16="http://schemas.microsoft.com/office/drawing/2014/main" id="{1187ED4A-0981-4378-44E1-21F9B2A532E8}"/>
              </a:ext>
            </a:extLst>
          </p:cNvPr>
          <p:cNvSpPr txBox="1">
            <a:spLocks/>
          </p:cNvSpPr>
          <p:nvPr/>
        </p:nvSpPr>
        <p:spPr>
          <a:xfrm>
            <a:off x="8266638" y="1546036"/>
            <a:ext cx="3442530" cy="30182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lnSpc>
                <a:spcPct val="100000"/>
              </a:lnSpc>
              <a:spcBef>
                <a:spcPct val="0"/>
              </a:spcBef>
              <a:buFont typeface="Arial" panose="020B0604020202020204" pitchFamily="34" charset="0"/>
              <a:buNone/>
              <a:defRPr/>
            </a:pPr>
            <a:r>
              <a:rPr lang="en-AU" sz="2400" b="1" u="sng" dirty="0">
                <a:solidFill>
                  <a:srgbClr val="1B4756"/>
                </a:solidFill>
              </a:rPr>
              <a:t>QUICK LINKS</a:t>
            </a:r>
            <a:endParaRPr lang="en-AU" u="sng" dirty="0">
              <a:solidFill>
                <a:srgbClr val="1B4756"/>
              </a:solidFill>
            </a:endParaRPr>
          </a:p>
        </p:txBody>
      </p:sp>
      <p:sp>
        <p:nvSpPr>
          <p:cNvPr id="18" name="Content Placeholder 4">
            <a:extLst>
              <a:ext uri="{FF2B5EF4-FFF2-40B4-BE49-F238E27FC236}">
                <a16:creationId xmlns:a16="http://schemas.microsoft.com/office/drawing/2014/main" id="{AF72C8E4-43B0-D95A-75AD-512AE32EF1D2}"/>
              </a:ext>
            </a:extLst>
          </p:cNvPr>
          <p:cNvSpPr txBox="1">
            <a:spLocks/>
          </p:cNvSpPr>
          <p:nvPr/>
        </p:nvSpPr>
        <p:spPr>
          <a:xfrm>
            <a:off x="482831" y="3221904"/>
            <a:ext cx="7304607" cy="30182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lnSpc>
                <a:spcPct val="100000"/>
              </a:lnSpc>
              <a:spcBef>
                <a:spcPct val="0"/>
              </a:spcBef>
              <a:buFont typeface="Arial" panose="020B0604020202020204" pitchFamily="34" charset="0"/>
              <a:buNone/>
              <a:defRPr/>
            </a:pPr>
            <a:r>
              <a:rPr lang="en-AU" sz="2400" b="1" u="sng" dirty="0">
                <a:solidFill>
                  <a:srgbClr val="1B4756"/>
                </a:solidFill>
              </a:rPr>
              <a:t>RECENT SAFETY NOTICES</a:t>
            </a:r>
            <a:endParaRPr lang="en-AU" u="sng" dirty="0">
              <a:solidFill>
                <a:srgbClr val="1B4756"/>
              </a:solidFill>
            </a:endParaRPr>
          </a:p>
        </p:txBody>
      </p:sp>
    </p:spTree>
    <p:extLst>
      <p:ext uri="{BB962C8B-B14F-4D97-AF65-F5344CB8AC3E}">
        <p14:creationId xmlns:p14="http://schemas.microsoft.com/office/powerpoint/2010/main" val="251090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graphicFrame>
        <p:nvGraphicFramePr>
          <p:cNvPr id="6" name="Content Placeholder 1">
            <a:extLst>
              <a:ext uri="{FF2B5EF4-FFF2-40B4-BE49-F238E27FC236}">
                <a16:creationId xmlns:a16="http://schemas.microsoft.com/office/drawing/2014/main" id="{2EF604BA-5056-66B4-52ED-C355E9044367}"/>
              </a:ext>
            </a:extLst>
          </p:cNvPr>
          <p:cNvGraphicFramePr>
            <a:graphicFrameLocks/>
          </p:cNvGraphicFramePr>
          <p:nvPr>
            <p:extLst>
              <p:ext uri="{D42A27DB-BD31-4B8C-83A1-F6EECF244321}">
                <p14:modId xmlns:p14="http://schemas.microsoft.com/office/powerpoint/2010/main" val="3582256479"/>
              </p:ext>
            </p:extLst>
          </p:nvPr>
        </p:nvGraphicFramePr>
        <p:xfrm>
          <a:off x="397565" y="757937"/>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12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426972" y="11113"/>
            <a:ext cx="1123537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2. Surface Incident – Dragline and light vehicle collision</a:t>
            </a:r>
          </a:p>
        </p:txBody>
      </p:sp>
      <p:pic>
        <p:nvPicPr>
          <p:cNvPr id="2" name="Picture 1">
            <a:extLst>
              <a:ext uri="{FF2B5EF4-FFF2-40B4-BE49-F238E27FC236}">
                <a16:creationId xmlns:a16="http://schemas.microsoft.com/office/drawing/2014/main" id="{46A8C786-98FE-FAD5-608F-CDE1913802C9}"/>
              </a:ext>
            </a:extLst>
          </p:cNvPr>
          <p:cNvPicPr>
            <a:picLocks noChangeAspect="1"/>
          </p:cNvPicPr>
          <p:nvPr/>
        </p:nvPicPr>
        <p:blipFill>
          <a:blip r:embed="rId2"/>
          <a:stretch>
            <a:fillRect/>
          </a:stretch>
        </p:blipFill>
        <p:spPr>
          <a:xfrm>
            <a:off x="8231751" y="1125415"/>
            <a:ext cx="3419621" cy="4557933"/>
          </a:xfrm>
          <a:prstGeom prst="rect">
            <a:avLst/>
          </a:prstGeom>
        </p:spPr>
      </p:pic>
      <p:sp>
        <p:nvSpPr>
          <p:cNvPr id="6" name="TextBox 5">
            <a:extLst>
              <a:ext uri="{FF2B5EF4-FFF2-40B4-BE49-F238E27FC236}">
                <a16:creationId xmlns:a16="http://schemas.microsoft.com/office/drawing/2014/main" id="{2919CBFE-34A5-325C-6D4B-6A63AEBB65C6}"/>
              </a:ext>
            </a:extLst>
          </p:cNvPr>
          <p:cNvSpPr txBox="1"/>
          <p:nvPr/>
        </p:nvSpPr>
        <p:spPr>
          <a:xfrm>
            <a:off x="512380" y="1133804"/>
            <a:ext cx="7719371" cy="3693319"/>
          </a:xfrm>
          <a:prstGeom prst="rect">
            <a:avLst/>
          </a:prstGeom>
          <a:noFill/>
        </p:spPr>
        <p:txBody>
          <a:bodyPr wrap="square">
            <a:spAutoFit/>
          </a:bodyPr>
          <a:lstStyle/>
          <a:p>
            <a:r>
              <a:rPr lang="en-AU" dirty="0"/>
              <a:t>CMWs conducted a work area inspection, then parked their LV beside the access stairs onto the dragline shoe.</a:t>
            </a:r>
          </a:p>
          <a:p>
            <a:endParaRPr lang="en-AU" dirty="0"/>
          </a:p>
          <a:p>
            <a:r>
              <a:rPr lang="en-AU" dirty="0"/>
              <a:t>The CMW went to the cabin to review information then decided to use the dragline to check bench heights.</a:t>
            </a:r>
          </a:p>
          <a:p>
            <a:endParaRPr lang="en-AU" dirty="0"/>
          </a:p>
          <a:p>
            <a:r>
              <a:rPr lang="en-AU" dirty="0"/>
              <a:t>They disengaged the dragline brakes and swung the dragline to the west and placed the bucket on the adjacent strip.</a:t>
            </a:r>
          </a:p>
          <a:p>
            <a:endParaRPr lang="en-AU" dirty="0"/>
          </a:p>
          <a:p>
            <a:r>
              <a:rPr lang="en-AU" dirty="0"/>
              <a:t>The rotating dragline shoe pushed the LV in an arc as the dragline swung.</a:t>
            </a:r>
          </a:p>
          <a:p>
            <a:endParaRPr lang="en-AU" dirty="0"/>
          </a:p>
          <a:p>
            <a:r>
              <a:rPr lang="en-AU" dirty="0"/>
              <a:t>Fortunately no coal mine workers were in the vehicle</a:t>
            </a:r>
          </a:p>
          <a:p>
            <a:endParaRPr lang="en-AU" dirty="0"/>
          </a:p>
        </p:txBody>
      </p:sp>
    </p:spTree>
    <p:extLst>
      <p:ext uri="{BB962C8B-B14F-4D97-AF65-F5344CB8AC3E}">
        <p14:creationId xmlns:p14="http://schemas.microsoft.com/office/powerpoint/2010/main" val="205585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graphicFrame>
        <p:nvGraphicFramePr>
          <p:cNvPr id="6" name="Content Placeholder 1">
            <a:extLst>
              <a:ext uri="{FF2B5EF4-FFF2-40B4-BE49-F238E27FC236}">
                <a16:creationId xmlns:a16="http://schemas.microsoft.com/office/drawing/2014/main" id="{2EF604BA-5056-66B4-52ED-C355E9044367}"/>
              </a:ext>
            </a:extLst>
          </p:cNvPr>
          <p:cNvGraphicFramePr>
            <a:graphicFrameLocks/>
          </p:cNvGraphicFramePr>
          <p:nvPr>
            <p:extLst>
              <p:ext uri="{D42A27DB-BD31-4B8C-83A1-F6EECF244321}">
                <p14:modId xmlns:p14="http://schemas.microsoft.com/office/powerpoint/2010/main" val="921912519"/>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63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5269" y="1076770"/>
            <a:ext cx="6003356" cy="3785787"/>
          </a:xfrm>
        </p:spPr>
        <p:txBody>
          <a:bodyPr>
            <a:noAutofit/>
          </a:bodyPr>
          <a:lstStyle/>
          <a:p>
            <a:pPr eaLnBrk="0" hangingPunct="0">
              <a:lnSpc>
                <a:spcPct val="100000"/>
              </a:lnSpc>
              <a:spcBef>
                <a:spcPct val="0"/>
              </a:spcBef>
              <a:spcAft>
                <a:spcPts val="600"/>
              </a:spcAft>
              <a:defRPr/>
            </a:pPr>
            <a:r>
              <a:rPr lang="en-AU" sz="2000" dirty="0">
                <a:solidFill>
                  <a:srgbClr val="295F81"/>
                </a:solidFill>
              </a:rPr>
              <a:t>CMWs were setting up a continuous miner to conduct maintenance.</a:t>
            </a:r>
          </a:p>
          <a:p>
            <a:pPr eaLnBrk="0" hangingPunct="0">
              <a:lnSpc>
                <a:spcPct val="100000"/>
              </a:lnSpc>
              <a:spcBef>
                <a:spcPct val="0"/>
              </a:spcBef>
              <a:spcAft>
                <a:spcPts val="600"/>
              </a:spcAft>
              <a:defRPr/>
            </a:pPr>
            <a:r>
              <a:rPr lang="en-AU" sz="2000" dirty="0">
                <a:solidFill>
                  <a:srgbClr val="295F81"/>
                </a:solidFill>
              </a:rPr>
              <a:t>Boom safety stop pins were being fitted to isolate the boom.</a:t>
            </a:r>
          </a:p>
          <a:p>
            <a:pPr eaLnBrk="0" hangingPunct="0">
              <a:lnSpc>
                <a:spcPct val="100000"/>
              </a:lnSpc>
              <a:spcBef>
                <a:spcPct val="0"/>
              </a:spcBef>
              <a:spcAft>
                <a:spcPts val="600"/>
              </a:spcAft>
              <a:defRPr/>
            </a:pPr>
            <a:r>
              <a:rPr lang="en-AU" sz="2000" dirty="0">
                <a:solidFill>
                  <a:srgbClr val="295F81"/>
                </a:solidFill>
              </a:rPr>
              <a:t>Damage to the chassis clevis had changed the contact point between the clevis and the safety stop pin onto the chamfered end of the pin.</a:t>
            </a:r>
          </a:p>
          <a:p>
            <a:pPr eaLnBrk="0" hangingPunct="0">
              <a:lnSpc>
                <a:spcPct val="100000"/>
              </a:lnSpc>
              <a:spcBef>
                <a:spcPct val="0"/>
              </a:spcBef>
              <a:spcAft>
                <a:spcPts val="600"/>
              </a:spcAft>
              <a:defRPr/>
            </a:pPr>
            <a:r>
              <a:rPr lang="en-AU" sz="2000" dirty="0">
                <a:solidFill>
                  <a:srgbClr val="295F81"/>
                </a:solidFill>
              </a:rPr>
              <a:t>When the boom was lowered, the clevis contact with the chamfer provided the mechanism to eject the safety pin out into the rib with force.</a:t>
            </a:r>
          </a:p>
          <a:p>
            <a:pPr eaLnBrk="0" hangingPunct="0">
              <a:lnSpc>
                <a:spcPct val="100000"/>
              </a:lnSpc>
              <a:spcBef>
                <a:spcPct val="0"/>
              </a:spcBef>
              <a:spcAft>
                <a:spcPts val="600"/>
              </a:spcAft>
              <a:defRPr/>
            </a:pPr>
            <a:endParaRPr lang="en-AU" sz="2000" dirty="0">
              <a:solidFill>
                <a:srgbClr val="295F81"/>
              </a:solidFill>
            </a:endParaRP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253093" y="11113"/>
            <a:ext cx="10767332"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3. Underground Incident – Projectile</a:t>
            </a:r>
          </a:p>
        </p:txBody>
      </p:sp>
      <p:pic>
        <p:nvPicPr>
          <p:cNvPr id="3" name="Picture 2">
            <a:extLst>
              <a:ext uri="{FF2B5EF4-FFF2-40B4-BE49-F238E27FC236}">
                <a16:creationId xmlns:a16="http://schemas.microsoft.com/office/drawing/2014/main" id="{1D170D5B-9F34-B0A3-8B54-8D667D4CB387}"/>
              </a:ext>
            </a:extLst>
          </p:cNvPr>
          <p:cNvPicPr>
            <a:picLocks noChangeAspect="1"/>
          </p:cNvPicPr>
          <p:nvPr/>
        </p:nvPicPr>
        <p:blipFill>
          <a:blip r:embed="rId2"/>
          <a:stretch>
            <a:fillRect/>
          </a:stretch>
        </p:blipFill>
        <p:spPr>
          <a:xfrm>
            <a:off x="6338625" y="857250"/>
            <a:ext cx="4960905" cy="4413997"/>
          </a:xfrm>
          <a:prstGeom prst="rect">
            <a:avLst/>
          </a:prstGeom>
        </p:spPr>
      </p:pic>
      <p:sp>
        <p:nvSpPr>
          <p:cNvPr id="6" name="Oval 5">
            <a:extLst>
              <a:ext uri="{FF2B5EF4-FFF2-40B4-BE49-F238E27FC236}">
                <a16:creationId xmlns:a16="http://schemas.microsoft.com/office/drawing/2014/main" id="{17768CE3-D9FE-A9CF-D1B2-CE124D959E58}"/>
              </a:ext>
            </a:extLst>
          </p:cNvPr>
          <p:cNvSpPr/>
          <p:nvPr/>
        </p:nvSpPr>
        <p:spPr>
          <a:xfrm>
            <a:off x="7539318" y="3155576"/>
            <a:ext cx="1057835" cy="84613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33055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graphicFrame>
        <p:nvGraphicFramePr>
          <p:cNvPr id="4" name="Diagram 3">
            <a:extLst>
              <a:ext uri="{FF2B5EF4-FFF2-40B4-BE49-F238E27FC236}">
                <a16:creationId xmlns:a16="http://schemas.microsoft.com/office/drawing/2014/main" id="{304242CD-4878-4E6F-B2C8-EF653486E9EB}"/>
              </a:ext>
            </a:extLst>
          </p:cNvPr>
          <p:cNvGraphicFramePr/>
          <p:nvPr>
            <p:extLst>
              <p:ext uri="{D42A27DB-BD31-4B8C-83A1-F6EECF244321}">
                <p14:modId xmlns:p14="http://schemas.microsoft.com/office/powerpoint/2010/main" val="3949518570"/>
              </p:ext>
            </p:extLst>
          </p:nvPr>
        </p:nvGraphicFramePr>
        <p:xfrm>
          <a:off x="0" y="705177"/>
          <a:ext cx="11966448"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7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5750F6-C875-4C2F-9E95-EBBF810BA771}"/>
              </a:ext>
            </a:extLst>
          </p:cNvPr>
          <p:cNvSpPr txBox="1">
            <a:spLocks/>
          </p:cNvSpPr>
          <p:nvPr/>
        </p:nvSpPr>
        <p:spPr>
          <a:xfrm>
            <a:off x="426972" y="11113"/>
            <a:ext cx="1123537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4. CHPP Incident – Falling object</a:t>
            </a:r>
          </a:p>
        </p:txBody>
      </p:sp>
      <p:sp>
        <p:nvSpPr>
          <p:cNvPr id="6" name="Content Placeholder 4">
            <a:extLst>
              <a:ext uri="{FF2B5EF4-FFF2-40B4-BE49-F238E27FC236}">
                <a16:creationId xmlns:a16="http://schemas.microsoft.com/office/drawing/2014/main" id="{BA354D91-9562-7C41-AD1B-B7383D1AEE2B}"/>
              </a:ext>
            </a:extLst>
          </p:cNvPr>
          <p:cNvSpPr txBox="1">
            <a:spLocks/>
          </p:cNvSpPr>
          <p:nvPr/>
        </p:nvSpPr>
        <p:spPr>
          <a:xfrm>
            <a:off x="164645" y="857250"/>
            <a:ext cx="6067713" cy="49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1800" dirty="0">
              <a:solidFill>
                <a:srgbClr val="000000"/>
              </a:solidFill>
              <a:latin typeface="Arial" panose="020B0604020202020204" pitchFamily="34" charset="0"/>
            </a:endParaRPr>
          </a:p>
        </p:txBody>
      </p:sp>
      <p:sp>
        <p:nvSpPr>
          <p:cNvPr id="4" name="Content Placeholder 3">
            <a:extLst>
              <a:ext uri="{FF2B5EF4-FFF2-40B4-BE49-F238E27FC236}">
                <a16:creationId xmlns:a16="http://schemas.microsoft.com/office/drawing/2014/main" id="{92074F38-BE64-D621-93BF-9C778DC870C1}"/>
              </a:ext>
            </a:extLst>
          </p:cNvPr>
          <p:cNvSpPr>
            <a:spLocks noGrp="1"/>
          </p:cNvSpPr>
          <p:nvPr>
            <p:ph idx="1"/>
          </p:nvPr>
        </p:nvSpPr>
        <p:spPr>
          <a:xfrm>
            <a:off x="426972" y="974453"/>
            <a:ext cx="7507353" cy="4407877"/>
          </a:xfrm>
        </p:spPr>
        <p:txBody>
          <a:bodyPr>
            <a:normAutofit/>
          </a:bodyPr>
          <a:lstStyle/>
          <a:p>
            <a:r>
              <a:rPr lang="en-AU" sz="2400" dirty="0">
                <a:solidFill>
                  <a:srgbClr val="295F81"/>
                </a:solidFill>
              </a:rPr>
              <a:t>One work team were tasked to replace springs on a desliming screen on one level.</a:t>
            </a:r>
          </a:p>
          <a:p>
            <a:r>
              <a:rPr lang="en-AU" sz="2400" dirty="0">
                <a:solidFill>
                  <a:srgbClr val="295F81"/>
                </a:solidFill>
              </a:rPr>
              <a:t>A second work team were completing tasks on the level below.</a:t>
            </a:r>
          </a:p>
          <a:p>
            <a:r>
              <a:rPr lang="en-AU" sz="2400" dirty="0">
                <a:solidFill>
                  <a:srgbClr val="295F81"/>
                </a:solidFill>
              </a:rPr>
              <a:t>A steel bar weighing 2.4kg slid through a floor gap and fell 10 metres to the lower level where the other CMW were working.</a:t>
            </a:r>
          </a:p>
          <a:p>
            <a:r>
              <a:rPr lang="en-AU" sz="2400" dirty="0">
                <a:solidFill>
                  <a:srgbClr val="295F81"/>
                </a:solidFill>
              </a:rPr>
              <a:t>The bar bounced off the front of a franna, ricocheted into a steel column before landing on the floor.</a:t>
            </a:r>
          </a:p>
          <a:p>
            <a:r>
              <a:rPr lang="en-AU" sz="2400" dirty="0">
                <a:solidFill>
                  <a:srgbClr val="295F81"/>
                </a:solidFill>
              </a:rPr>
              <a:t>The two coal mine workers were close to the steel travel path.</a:t>
            </a:r>
          </a:p>
          <a:p>
            <a:endParaRPr lang="en-AU" sz="2400" dirty="0">
              <a:solidFill>
                <a:srgbClr val="295F81"/>
              </a:solidFill>
            </a:endParaRPr>
          </a:p>
        </p:txBody>
      </p:sp>
      <p:pic>
        <p:nvPicPr>
          <p:cNvPr id="7" name="Picture 6">
            <a:extLst>
              <a:ext uri="{FF2B5EF4-FFF2-40B4-BE49-F238E27FC236}">
                <a16:creationId xmlns:a16="http://schemas.microsoft.com/office/drawing/2014/main" id="{68643E1D-AE54-50DF-500E-8818BBD35E85}"/>
              </a:ext>
            </a:extLst>
          </p:cNvPr>
          <p:cNvPicPr>
            <a:picLocks noChangeAspect="1"/>
          </p:cNvPicPr>
          <p:nvPr/>
        </p:nvPicPr>
        <p:blipFill>
          <a:blip r:embed="rId2"/>
          <a:stretch>
            <a:fillRect/>
          </a:stretch>
        </p:blipFill>
        <p:spPr>
          <a:xfrm>
            <a:off x="7934325" y="459780"/>
            <a:ext cx="3990349" cy="5293320"/>
          </a:xfrm>
          <a:prstGeom prst="rect">
            <a:avLst/>
          </a:prstGeom>
        </p:spPr>
      </p:pic>
    </p:spTree>
    <p:extLst>
      <p:ext uri="{BB962C8B-B14F-4D97-AF65-F5344CB8AC3E}">
        <p14:creationId xmlns:p14="http://schemas.microsoft.com/office/powerpoint/2010/main" val="23363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66F3C1DF-EF4B-44D0-9EE0-C660239AFE6B}"/>
              </a:ext>
            </a:extLst>
          </p:cNvPr>
          <p:cNvGraphicFramePr>
            <a:graphicFrameLocks noGrp="1"/>
          </p:cNvGraphicFramePr>
          <p:nvPr>
            <p:ph idx="1"/>
            <p:extLst>
              <p:ext uri="{D42A27DB-BD31-4B8C-83A1-F6EECF244321}">
                <p14:modId xmlns:p14="http://schemas.microsoft.com/office/powerpoint/2010/main" val="3357359125"/>
              </p:ext>
            </p:extLst>
          </p:nvPr>
        </p:nvGraphicFramePr>
        <p:xfrm>
          <a:off x="397565" y="857250"/>
          <a:ext cx="11111947" cy="483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5888"/>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spTree>
    <p:extLst>
      <p:ext uri="{BB962C8B-B14F-4D97-AF65-F5344CB8AC3E}">
        <p14:creationId xmlns:p14="http://schemas.microsoft.com/office/powerpoint/2010/main" val="53547945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E85C5291-52AA-4D6E-BEF2-4A65E708176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9CB6F705-DBF0-4173-89BB-2CABF4A72387}"/>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9106F2F7-FFF5-4CB1-9D18-AAFC782F6EB4}"/>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 BP 09 Serious Accident Compliance Meeting 23 07 2020" id="{12C210EF-3D45-4454-852E-6CF828AF77B1}" vid="{676B0E9B-124A-4626-85D3-C0FDC41AA215}"/>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HQ-wide-PPT-template1" id="{BE06F69C-12DE-4273-A4F0-A237B7441D0F}" vid="{1B60109C-095B-4D69-9D1A-10B273985D6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Coal-widePPT-template (1)</Template>
  <TotalTime>0</TotalTime>
  <Words>1979</Words>
  <Application>Microsoft Office PowerPoint</Application>
  <PresentationFormat>Widescreen</PresentationFormat>
  <Paragraphs>203</Paragraphs>
  <Slides>22</Slides>
  <Notes>5</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33" baseType="lpstr">
      <vt:lpstr>Arial</vt:lpstr>
      <vt:lpstr>Calibri</vt:lpstr>
      <vt:lpstr>Calibri Light</vt:lpstr>
      <vt:lpstr>MetaPro-Bold</vt:lpstr>
      <vt:lpstr>MetaPro-Norm</vt:lpstr>
      <vt:lpstr>1_Custom Design</vt:lpstr>
      <vt:lpstr>Custom Design</vt:lpstr>
      <vt:lpstr>2_Custom Design</vt:lpstr>
      <vt:lpstr>3_Custom Design</vt:lpstr>
      <vt:lpstr>Custom Design</vt:lpstr>
      <vt:lpstr>Chart</vt:lpstr>
      <vt:lpstr>Incident periodical October 2022</vt:lpstr>
      <vt:lpstr>PowerPoint Presentation</vt:lpstr>
      <vt:lpstr>PowerPoint Presentation</vt:lpstr>
      <vt:lpstr>PowerPoint Presentation</vt:lpstr>
      <vt:lpstr>PowerPoint Presentation</vt:lpstr>
      <vt:lpstr>PowerPoint Presentation</vt:lpstr>
      <vt:lpstr>Recommendations</vt:lpstr>
      <vt:lpstr>PowerPoint Presentation</vt:lpstr>
      <vt:lpstr>PowerPoint Presentation</vt:lpstr>
      <vt:lpstr>PowerPoint Presentation</vt:lpstr>
      <vt:lpstr>PowerPoint Presentation</vt:lpstr>
      <vt:lpstr>PowerPoint Presentation</vt:lpstr>
      <vt:lpstr>Recommendations</vt:lpstr>
      <vt:lpstr>PowerPoint Presentation</vt:lpstr>
      <vt:lpstr>Coal Statistics – October 2022</vt:lpstr>
      <vt:lpstr>PowerPoint Presentation</vt:lpstr>
      <vt:lpstr>PowerPoint Presentation</vt:lpstr>
      <vt:lpstr>PowerPoint Presentation</vt:lpstr>
      <vt:lpstr>PowerPoint Presentation</vt:lpstr>
      <vt:lpstr>PowerPoint Presentation</vt:lpstr>
      <vt:lpstr>RSHQ Compliance Activities FY23 YTD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2020-09-02T00:47:02Z</dcterms:created>
  <dcterms:modified xsi:type="dcterms:W3CDTF">2022-12-14T01:03:46Z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