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1"/>
    <p:sldMasterId id="2147483670" r:id="rId2"/>
    <p:sldMasterId id="2147483688" r:id="rId3"/>
    <p:sldMasterId id="2147483691" r:id="rId4"/>
  </p:sldMasterIdLst>
  <p:notesMasterIdLst>
    <p:notesMasterId r:id="rId18"/>
  </p:notesMasterIdLst>
  <p:sldIdLst>
    <p:sldId id="274" r:id="rId5"/>
    <p:sldId id="256" r:id="rId6"/>
    <p:sldId id="265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7648AD-F4FB-4EEB-AA27-8561D46BADF8}">
          <p14:sldIdLst>
            <p14:sldId id="274"/>
            <p14:sldId id="256"/>
            <p14:sldId id="265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4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737D"/>
    <a:srgbClr val="295F8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5" autoAdjust="0"/>
    <p:restoredTop sz="93814" autoAdjust="0"/>
  </p:normalViewPr>
  <p:slideViewPr>
    <p:cSldViewPr snapToGrid="0">
      <p:cViewPr varScale="1">
        <p:scale>
          <a:sx n="64" d="100"/>
          <a:sy n="64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E7AB-A2AA-430A-8FBE-8B5AEE01D26F}" type="datetimeFigureOut">
              <a:rPr lang="en-AU" smtClean="0"/>
              <a:t>22/01/2021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84318-9292-4F41-988D-2A3E40163A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890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85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26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03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1754" y="762855"/>
            <a:ext cx="9144000" cy="23876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1754" y="3359761"/>
            <a:ext cx="9144000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886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483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35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522" y="1419225"/>
            <a:ext cx="544732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632" y="1419225"/>
            <a:ext cx="547858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571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379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85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82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06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522" y="1419225"/>
            <a:ext cx="544732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632" y="1419225"/>
            <a:ext cx="547858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139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262" y="1599955"/>
            <a:ext cx="878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name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261" y="3102707"/>
            <a:ext cx="8782538" cy="221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Presenter’s name/s</a:t>
            </a:r>
            <a:endParaRPr lang="en-A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72966" y="5912068"/>
            <a:ext cx="312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0" dirty="0">
                <a:solidFill>
                  <a:srgbClr val="61737D"/>
                </a:solidFill>
              </a:rPr>
              <a:t>Coal Inspectorate</a:t>
            </a:r>
          </a:p>
        </p:txBody>
      </p:sp>
    </p:spTree>
    <p:extLst>
      <p:ext uri="{BB962C8B-B14F-4D97-AF65-F5344CB8AC3E}">
        <p14:creationId xmlns:p14="http://schemas.microsoft.com/office/powerpoint/2010/main" val="102849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0523" y="365126"/>
            <a:ext cx="11019692" cy="846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523" y="1367692"/>
            <a:ext cx="11019692" cy="4407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60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6895" y="6551177"/>
            <a:ext cx="12116504" cy="1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2D74AB0-420B-40B5-82A2-C3D9CA6FA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365125"/>
            <a:ext cx="110204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C483E3B-D071-4DCA-8BDC-E891D7FA7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9913" y="1368425"/>
            <a:ext cx="110204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0228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AC84-7A8A-47E2-9038-D32DA3232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150" y="576263"/>
            <a:ext cx="11871325" cy="1260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altLang="en-US" sz="5600" dirty="0">
                <a:solidFill>
                  <a:prstClr val="white"/>
                </a:solidFill>
                <a:latin typeface="Arial"/>
              </a:rPr>
              <a:t>December 2020</a:t>
            </a:r>
            <a:br>
              <a:rPr lang="en-AU" altLang="en-US" sz="5600" dirty="0">
                <a:solidFill>
                  <a:prstClr val="white"/>
                </a:solidFill>
                <a:latin typeface="Arial"/>
              </a:rPr>
            </a:br>
            <a:r>
              <a:rPr lang="en-AU" altLang="en-US" sz="5600" dirty="0">
                <a:solidFill>
                  <a:prstClr val="white"/>
                </a:solidFill>
                <a:latin typeface="Arial"/>
              </a:rPr>
              <a:t>Incident periodical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CCF7153C-E486-4527-8632-17C21533BB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11475" y="1903413"/>
            <a:ext cx="9144000" cy="15255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Recent High Potential Incidents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Learnings and Recommendations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AU" altLang="en-US" sz="1800" dirty="0">
                <a:solidFill>
                  <a:srgbClr val="FFFFFF"/>
                </a:solidFill>
                <a:latin typeface="Arial" panose="020B0604020202020204" pitchFamily="34" charset="0"/>
              </a:rPr>
              <a:t>Queensland Coal Mines Inspectorate</a:t>
            </a:r>
          </a:p>
        </p:txBody>
      </p:sp>
      <p:sp>
        <p:nvSpPr>
          <p:cNvPr id="4100" name="TextBox 3">
            <a:extLst>
              <a:ext uri="{FF2B5EF4-FFF2-40B4-BE49-F238E27FC236}">
                <a16:creationId xmlns:a16="http://schemas.microsoft.com/office/drawing/2014/main" id="{22A78204-2347-45F0-BCD1-522763F0D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51538"/>
            <a:ext cx="3067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1737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Coal Inspectorate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50" y="1041510"/>
            <a:ext cx="6251684" cy="3950904"/>
          </a:xfrm>
        </p:spPr>
        <p:txBody>
          <a:bodyPr>
            <a:normAutofit/>
          </a:bodyPr>
          <a:lstStyle/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Forty nine holes misfired during an overburden blast.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post blast inspection found a non-electric surface lead had been damaged by flyrock, causing the misfire.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Inspections confirmed the misfire could be reconnected and fired.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All holes fired at the second attempt.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11337651" cy="103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eaLnBrk="0" hangingPunct="0">
              <a:spcBef>
                <a:spcPts val="1000"/>
              </a:spcBef>
              <a:buFont typeface="+mj-lt"/>
              <a:buAutoNum type="arabicPeriod" startAt="5"/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Incident – Misfire – Surface Mine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434" y="1041510"/>
            <a:ext cx="4800217" cy="39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19692" cy="846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46260"/>
            <a:ext cx="1167765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Site Senior Executives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Ensure the manager responsible for blasting activities has an effective system for designing blasts, to avoid an unacceptable level of risk from misfires developing.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Provide coal mine workers responsible for blast design with a competency such as “RIIBLA403 – Design Blasts” or similar.</a:t>
            </a:r>
          </a:p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The senior position responsible for blasting within the management structure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Provide coal mine workers who conduct blasting operations, with a competency such as “RIIBLA301E – Conduct surface shotfiring operations”, or similar. </a:t>
            </a:r>
          </a:p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Coal mine workers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Strictly follow the blast designs provided.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Stop loading and tie up activities when a blast design cannot be strictly followed in the field.</a:t>
            </a:r>
          </a:p>
        </p:txBody>
      </p:sp>
    </p:spTree>
    <p:extLst>
      <p:ext uri="{BB962C8B-B14F-4D97-AF65-F5344CB8AC3E}">
        <p14:creationId xmlns:p14="http://schemas.microsoft.com/office/powerpoint/2010/main" val="133896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" y="947561"/>
            <a:ext cx="7484534" cy="4521086"/>
          </a:xfrm>
        </p:spPr>
        <p:txBody>
          <a:bodyPr>
            <a:normAutofit fontScale="92500" lnSpcReduction="10000"/>
          </a:bodyPr>
          <a:lstStyle/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A vehicle was being escorted through a surface mine.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escort driver allowed a gap to grow behind them to the vehicle they were escorting.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A truck entered that gap.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truck then slowed to turn off the road.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driver of the vehicle under escort thought the truck was making a right hand turn.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truck veered right then turned left and the vehicle under escort crashed into the side of the truck’s cab.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No injuries were reported.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11356622" cy="936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eaLnBrk="0" hangingPunct="0">
              <a:spcBef>
                <a:spcPts val="1000"/>
              </a:spcBef>
              <a:buFont typeface="+mj-lt"/>
              <a:buAutoNum type="arabicPeriod" startAt="6"/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Incident – Collision – Surface Mine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533" y="947561"/>
            <a:ext cx="3872089" cy="45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70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49382"/>
            <a:ext cx="11019692" cy="756458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61896"/>
            <a:ext cx="116776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Site Senior Executives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Ensure the SHMS has procedures for escorting vehicles at an acceptable level of risk.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Provide CMWs with competencies suitable for the task such as RIICRM201E - Escort mobile works, or similar.</a:t>
            </a:r>
          </a:p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The supervisor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Ensure coal mine workers performing vehicle escort duties are competent in the relevant SHMS procedure. </a:t>
            </a:r>
          </a:p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Coal mine workers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Follow SHMS escort procedures diligently to ensure an acceptable level of risk</a:t>
            </a:r>
          </a:p>
        </p:txBody>
      </p:sp>
    </p:spTree>
    <p:extLst>
      <p:ext uri="{BB962C8B-B14F-4D97-AF65-F5344CB8AC3E}">
        <p14:creationId xmlns:p14="http://schemas.microsoft.com/office/powerpoint/2010/main" val="161653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614" y="856490"/>
            <a:ext cx="5353212" cy="4571722"/>
          </a:xfrm>
        </p:spPr>
        <p:txBody>
          <a:bodyPr>
            <a:normAutofit fontScale="85000" lnSpcReduction="20000"/>
          </a:bodyPr>
          <a:lstStyle/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A coal mine worker was doing repairs to the AFC.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Electrical power to the AFC was isolated correctly.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repairs required the hydraulic AFC slow runner be used to create slack in the top chain.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There was an energy release that allowed the chain to slip at the tailgate while the CMW was in the line of fire.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energy release was due to not engaging the slow runner correctly.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 The CMW sprained their ankle avoiding the moving chain.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11523072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eaLnBrk="0" hangingPunct="0"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Incident – Energy Isolation Failure – Underground Mine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732D23-13DA-45DD-BD48-E2A93271A5EF}"/>
              </a:ext>
            </a:extLst>
          </p:cNvPr>
          <p:cNvSpPr txBox="1"/>
          <p:nvPr/>
        </p:nvSpPr>
        <p:spPr>
          <a:xfrm>
            <a:off x="5468825" y="829819"/>
            <a:ext cx="573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Insert Photo</a:t>
            </a:r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951144A1-48D1-43C7-8FB5-F1483225BC7C}"/>
              </a:ext>
            </a:extLst>
          </p:cNvPr>
          <p:cNvSpPr/>
          <p:nvPr/>
        </p:nvSpPr>
        <p:spPr>
          <a:xfrm>
            <a:off x="6858000" y="856489"/>
            <a:ext cx="619125" cy="34266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825" y="829819"/>
            <a:ext cx="6054247" cy="42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4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19692" cy="846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46260"/>
            <a:ext cx="1167765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Site Senior Executives</a:t>
            </a:r>
          </a:p>
          <a:p>
            <a:pPr marL="685800" lvl="1" indent="-2286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Ensure energy sources are being effectively controlled by the safety and health management system and that relevant coal mine workers are competent in the use of the controls.</a:t>
            </a:r>
          </a:p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The senior position responsible for mechanical maintenance within the management structure</a:t>
            </a:r>
            <a:endParaRPr lang="en-AU" sz="2400" dirty="0">
              <a:solidFill>
                <a:srgbClr val="1B475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Design, install and implement suitable energy controls for use of the AFC slow runner.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Provide coal mine workers with competency such as RIIAM207E Apply operational maintenance skills, or similar.</a:t>
            </a:r>
          </a:p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Coal mine workers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Identify all of the line of fire possibilities affecting each task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Stay out of the line of fire of an energy source, until you know the energy source has been controlled and you have tested and proved the control is effective.</a:t>
            </a:r>
          </a:p>
        </p:txBody>
      </p:sp>
    </p:spTree>
    <p:extLst>
      <p:ext uri="{BB962C8B-B14F-4D97-AF65-F5344CB8AC3E}">
        <p14:creationId xmlns:p14="http://schemas.microsoft.com/office/powerpoint/2010/main" val="327830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25061"/>
            <a:ext cx="6276975" cy="4407877"/>
          </a:xfrm>
        </p:spPr>
        <p:txBody>
          <a:bodyPr>
            <a:normAutofit fontScale="92500"/>
          </a:bodyPr>
          <a:lstStyle/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A coal mine worker tasked with field service work arrived to fuel a bulldozer.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service truck was stopped facing the bulldozer, not parallel to it.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CMW did not apply the truck’s park brake before leaving the cabin.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As the CMW went to access the bulldozer, the truck rolled forward into the ladder.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moving truck hit the side of the ladder, just missing the CMW.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11767984" cy="1364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eaLnBrk="0" hangingPunct="0">
              <a:spcBef>
                <a:spcPts val="1000"/>
              </a:spcBef>
              <a:buFont typeface="+mj-lt"/>
              <a:buAutoNum type="arabicPeriod" startAt="2"/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Incident – Unplanned Movement – Surface Mine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280" y="1375594"/>
            <a:ext cx="5346704" cy="39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5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19692" cy="846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46260"/>
            <a:ext cx="1167765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Site Senior Executives</a:t>
            </a:r>
          </a:p>
          <a:p>
            <a:pPr marL="685800" lvl="1" indent="-2286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Ensure the risks of vehicle movement when parking are being effectively controlled by the SHMS</a:t>
            </a:r>
          </a:p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The senior position responsible for field servicing within the management structure</a:t>
            </a:r>
            <a:endParaRPr lang="en-AU" sz="2400" dirty="0">
              <a:solidFill>
                <a:srgbClr val="1B475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Ensure coal mine workers who conduct field servicing are competent to </a:t>
            </a:r>
          </a:p>
          <a:p>
            <a:pPr lvl="1">
              <a:defRPr/>
            </a:pPr>
            <a:r>
              <a:rPr lang="en-AU" sz="2400" dirty="0">
                <a:solidFill>
                  <a:srgbClr val="1B4756"/>
                </a:solidFill>
              </a:rPr>
              <a:t>     RIIAM212E – Service mine plant or equipment, or similar.</a:t>
            </a:r>
          </a:p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Coal mine workers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Always follow the SHMS vehicle park up procedures to prevent any vehicle movement occurring when you have left the vehicle cabin.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AU" sz="2400" dirty="0">
              <a:solidFill>
                <a:srgbClr val="1B475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AU" sz="2400" dirty="0">
              <a:solidFill>
                <a:srgbClr val="1B4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5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699" y="1163695"/>
            <a:ext cx="5953125" cy="4469243"/>
          </a:xfrm>
        </p:spPr>
        <p:txBody>
          <a:bodyPr>
            <a:normAutofit fontScale="77500" lnSpcReduction="20000"/>
          </a:bodyPr>
          <a:lstStyle/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Boreholes are used at an underground mine, to deliver materials to underground work areas.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Access to boreholes lids are locked with individually keyed locks.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A CMW went to the wrong borehole on the surface.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lock on the borehole access was not properly closed.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CMW was able to open the lock with the key for the other borehole.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CMW dropped ballast down the borehole.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A CMW had been under the borehole doing inspections just beforehand.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endParaRPr lang="en-AU" dirty="0">
              <a:solidFill>
                <a:srgbClr val="1B4756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11872266" cy="115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eaLnBrk="0" hangingPunct="0">
              <a:spcBef>
                <a:spcPts val="1000"/>
              </a:spcBef>
              <a:buFont typeface="+mj-lt"/>
              <a:buAutoNum type="arabicPeriod" startAt="3"/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Incident – Near Miss – Underground Mine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30670" y="1163695"/>
            <a:ext cx="5341596" cy="419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0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19692" cy="846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46260"/>
            <a:ext cx="116776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Site Senior Executives</a:t>
            </a:r>
          </a:p>
          <a:p>
            <a:pPr marL="685800" lvl="1" indent="-2286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Audit the effectiveness of the controls in the SHMS, designed to prevent similar near misses.</a:t>
            </a:r>
          </a:p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The senior position responsible for delivery of supplies underground within the management structure </a:t>
            </a:r>
          </a:p>
          <a:p>
            <a:pPr marL="685800" lvl="1" indent="-2286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Ensure the hazards of inadvertent access to a work area, are being effectively controlled by the SHMS.</a:t>
            </a:r>
          </a:p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Coal mine workers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Follow the SHMS procedure for delivering materials via boreholes.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Stop when the conditions are not as described in the procedure and review the differences with your supervisor before recommencing work.</a:t>
            </a:r>
          </a:p>
        </p:txBody>
      </p:sp>
    </p:spTree>
    <p:extLst>
      <p:ext uri="{BB962C8B-B14F-4D97-AF65-F5344CB8AC3E}">
        <p14:creationId xmlns:p14="http://schemas.microsoft.com/office/powerpoint/2010/main" val="422391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20747"/>
            <a:ext cx="7641021" cy="4078889"/>
          </a:xfrm>
        </p:spPr>
        <p:txBody>
          <a:bodyPr>
            <a:normAutofit/>
          </a:bodyPr>
          <a:lstStyle/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A CMW was cleaning the top of the excavator house using a water hose.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CMW’s feet got tangled in the hose and the CMW fell over.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CMW landed on their shoulder in the fall and required medical treatment.</a:t>
            </a:r>
          </a:p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AU" dirty="0">
                <a:solidFill>
                  <a:srgbClr val="1B4756"/>
                </a:solidFill>
              </a:rPr>
              <a:t>The humerus bone was fractured during the fall.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5750F6-C875-4C2F-9E95-EBBF810BA771}"/>
              </a:ext>
            </a:extLst>
          </p:cNvPr>
          <p:cNvSpPr txBox="1">
            <a:spLocks/>
          </p:cNvSpPr>
          <p:nvPr/>
        </p:nvSpPr>
        <p:spPr>
          <a:xfrm>
            <a:off x="1" y="11113"/>
            <a:ext cx="10899228" cy="1109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eaLnBrk="0" hangingPunct="0">
              <a:spcBef>
                <a:spcPts val="1000"/>
              </a:spcBef>
              <a:buFont typeface="+mj-lt"/>
              <a:buAutoNum type="arabicPeriod" startAt="4"/>
              <a:defRPr/>
            </a:pPr>
            <a:r>
              <a:rPr lang="en-AU" altLang="en-US" sz="3200" b="1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Incident – Serious Injury – Surface Mine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021" y="1120747"/>
            <a:ext cx="3258207" cy="460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2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019692" cy="8462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dirty="0">
                <a:solidFill>
                  <a:srgbClr val="1B4756"/>
                </a:solidFill>
                <a:latin typeface="Arial"/>
                <a:ea typeface="+mn-ea"/>
                <a:cs typeface="+mn-cs"/>
              </a:rPr>
              <a:t>Recommendations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46260"/>
            <a:ext cx="1167765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Site Senior Executives</a:t>
            </a:r>
          </a:p>
          <a:p>
            <a:pPr marL="685800" lvl="1" indent="-2286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Ensure the SHMS adequately provides controls for the hazards requiring management during manual handling and housekeeping tasks.</a:t>
            </a:r>
          </a:p>
          <a:p>
            <a:pPr marL="685800" lvl="1" indent="-2286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Provide CMWs conducting housekeeping for maintenance with a competency such as RIISAM207E - Apply operational maintenance skills, or similar.</a:t>
            </a:r>
          </a:p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The senior position responsible for maintenance within the management structure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Ensure coal mine workers follow the SHMS procedures applying to manual handling and housekeeping.</a:t>
            </a:r>
          </a:p>
          <a:p>
            <a:pPr>
              <a:defRPr/>
            </a:pPr>
            <a:r>
              <a:rPr lang="en-AU" sz="2800" dirty="0">
                <a:solidFill>
                  <a:srgbClr val="1B4756"/>
                </a:solidFill>
                <a:latin typeface="Arial"/>
              </a:rPr>
              <a:t>Coal mine workers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AU" sz="2400" dirty="0">
                <a:solidFill>
                  <a:srgbClr val="1B4756"/>
                </a:solidFill>
              </a:rPr>
              <a:t>Be aware that significant injury can occur to you when carrying out a low risk task.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AU" sz="2400" dirty="0">
              <a:solidFill>
                <a:srgbClr val="1B4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3285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l-widePPT-template" id="{EB6D9D7A-071D-43B5-B665-12763553BBAF}" vid="{E85C5291-52AA-4D6E-BEF2-4A65E708176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l-widePPT-template" id="{EB6D9D7A-071D-43B5-B665-12763553BBAF}" vid="{9CB6F705-DBF0-4173-89BB-2CABF4A72387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l-widePPT-template" id="{EB6D9D7A-071D-43B5-B665-12763553BBAF}" vid="{9106F2F7-FFF5-4CB1-9D18-AAFC782F6EB4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 BP 09 Serious Accident Compliance Meeting 23 07 2020" id="{12C210EF-3D45-4454-852E-6CF828AF77B1}" vid="{676B0E9B-124A-4626-85D3-C0FDC41AA21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Coal-widePPT-template (1)</Template>
  <TotalTime>0</TotalTime>
  <Words>1054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1_Custom Design</vt:lpstr>
      <vt:lpstr>Custom Design</vt:lpstr>
      <vt:lpstr>2_Custom Design</vt:lpstr>
      <vt:lpstr>3_Custom Design</vt:lpstr>
      <vt:lpstr>December 2020 Incident periodical</vt:lpstr>
      <vt:lpstr>PowerPoint Presentation</vt:lpstr>
      <vt:lpstr>Recommendations</vt:lpstr>
      <vt:lpstr>PowerPoint Presentation</vt:lpstr>
      <vt:lpstr>Recommendations</vt:lpstr>
      <vt:lpstr>PowerPoint Presentation</vt:lpstr>
      <vt:lpstr>Recommendations</vt:lpstr>
      <vt:lpstr>PowerPoint Presentation</vt:lpstr>
      <vt:lpstr>Recommendations</vt:lpstr>
      <vt:lpstr>PowerPoint Presentation</vt:lpstr>
      <vt:lpstr>Recommendations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2021-01-22T01:45:44Z</dcterms:created>
  <dcterms:modified xsi:type="dcterms:W3CDTF">2021-01-22T01:55:34Z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20210122115533096</vt:lpwstr>
  </property>
</Properties>
</file>