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0" r:id="rId1"/>
    <p:sldMasterId id="2147483670" r:id="rId2"/>
    <p:sldMasterId id="2147483688" r:id="rId3"/>
    <p:sldMasterId id="2147483691" r:id="rId4"/>
  </p:sldMasterIdLst>
  <p:notesMasterIdLst>
    <p:notesMasterId r:id="rId20"/>
  </p:notesMasterIdLst>
  <p:sldIdLst>
    <p:sldId id="274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7648AD-F4FB-4EEB-AA27-8561D46BADF8}">
          <p14:sldIdLst>
            <p14:sldId id="274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737D"/>
    <a:srgbClr val="295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5E7AB-A2AA-430A-8FBE-8B5AEE01D26F}" type="datetimeFigureOut">
              <a:rPr lang="en-AU" smtClean="0"/>
              <a:t>2/10/2020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84318-9292-4F41-988D-2A3E40163AE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8906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854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1265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03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1754" y="762855"/>
            <a:ext cx="9144000" cy="2387600"/>
          </a:xfrm>
        </p:spPr>
        <p:txBody>
          <a:bodyPr anchor="b"/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754" y="3359761"/>
            <a:ext cx="9144000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0886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483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9357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0522" y="1419225"/>
            <a:ext cx="544732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1632" y="1419225"/>
            <a:ext cx="5478584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5712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3792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851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182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5065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0522" y="1419225"/>
            <a:ext cx="544732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1632" y="1419225"/>
            <a:ext cx="5478584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139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1262" y="1599955"/>
            <a:ext cx="87825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Presentation name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1261" y="3102707"/>
            <a:ext cx="8782538" cy="221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Presenter’s name/s</a:t>
            </a:r>
            <a:endParaRPr lang="en-AU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72966" y="5912068"/>
            <a:ext cx="3129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0" dirty="0">
                <a:solidFill>
                  <a:srgbClr val="61737D"/>
                </a:solidFill>
              </a:rPr>
              <a:t>Coal Inspectorate</a:t>
            </a:r>
          </a:p>
        </p:txBody>
      </p:sp>
    </p:spTree>
    <p:extLst>
      <p:ext uri="{BB962C8B-B14F-4D97-AF65-F5344CB8AC3E}">
        <p14:creationId xmlns:p14="http://schemas.microsoft.com/office/powerpoint/2010/main" val="1028497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0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0523" y="365126"/>
            <a:ext cx="11019692" cy="846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0523" y="1367692"/>
            <a:ext cx="11019692" cy="4407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560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6" r:id="rId3"/>
    <p:sldLayoutId id="214748367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6895" y="6551177"/>
            <a:ext cx="12116504" cy="18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6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2D74AB0-420B-40B5-82A2-C3D9CA6FA1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69913" y="365125"/>
            <a:ext cx="110204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C483E3B-D071-4DCA-8BDC-E891D7FA7C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9913" y="1368425"/>
            <a:ext cx="11020425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0228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4AC84-7A8A-47E2-9038-D32DA3232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150" y="576263"/>
            <a:ext cx="11871325" cy="12604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AU" altLang="en-US" sz="5600" dirty="0">
                <a:solidFill>
                  <a:prstClr val="white"/>
                </a:solidFill>
                <a:latin typeface="Arial"/>
              </a:rPr>
              <a:t>August 2020</a:t>
            </a:r>
            <a:br>
              <a:rPr lang="en-AU" altLang="en-US" sz="5600" dirty="0">
                <a:solidFill>
                  <a:prstClr val="white"/>
                </a:solidFill>
                <a:latin typeface="Arial"/>
              </a:rPr>
            </a:br>
            <a:r>
              <a:rPr lang="en-AU" altLang="en-US" sz="5600" dirty="0">
                <a:solidFill>
                  <a:prstClr val="white"/>
                </a:solidFill>
                <a:latin typeface="Arial"/>
              </a:rPr>
              <a:t>Incident periodical</a:t>
            </a:r>
            <a:endParaRPr lang="en-AU" sz="3200" dirty="0">
              <a:solidFill>
                <a:schemeClr val="bg1"/>
              </a:solidFill>
            </a:endParaRPr>
          </a:p>
        </p:txBody>
      </p:sp>
      <p:sp>
        <p:nvSpPr>
          <p:cNvPr id="4099" name="Subtitle 2">
            <a:extLst>
              <a:ext uri="{FF2B5EF4-FFF2-40B4-BE49-F238E27FC236}">
                <a16:creationId xmlns:a16="http://schemas.microsoft.com/office/drawing/2014/main" id="{CCF7153C-E486-4527-8632-17C21533BBC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911475" y="1903413"/>
            <a:ext cx="9144000" cy="152558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AU" altLang="en-US" sz="1800" dirty="0">
                <a:solidFill>
                  <a:srgbClr val="FFFFFF"/>
                </a:solidFill>
                <a:latin typeface="Arial" panose="020B0604020202020204" pitchFamily="34" charset="0"/>
              </a:rPr>
              <a:t>Recent High Potential Incidents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AU" altLang="en-US" sz="1800" dirty="0">
                <a:solidFill>
                  <a:srgbClr val="FFFFFF"/>
                </a:solidFill>
                <a:latin typeface="Arial" panose="020B0604020202020204" pitchFamily="34" charset="0"/>
              </a:rPr>
              <a:t>Learnings and Recommendations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AU" altLang="en-US" sz="1800" dirty="0">
                <a:solidFill>
                  <a:srgbClr val="FFFFFF"/>
                </a:solidFill>
                <a:latin typeface="Arial" panose="020B0604020202020204" pitchFamily="34" charset="0"/>
              </a:rPr>
              <a:t>Queensland Coal Mines Inspectorate</a:t>
            </a:r>
          </a:p>
        </p:txBody>
      </p:sp>
      <p:sp>
        <p:nvSpPr>
          <p:cNvPr id="4100" name="TextBox 3">
            <a:extLst>
              <a:ext uri="{FF2B5EF4-FFF2-40B4-BE49-F238E27FC236}">
                <a16:creationId xmlns:a16="http://schemas.microsoft.com/office/drawing/2014/main" id="{22A78204-2347-45F0-BCD1-522763F0D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951538"/>
            <a:ext cx="3067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173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Coal Inspectorate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25061"/>
            <a:ext cx="5805182" cy="4407877"/>
          </a:xfrm>
        </p:spPr>
        <p:txBody>
          <a:bodyPr>
            <a:normAutofit/>
          </a:bodyPr>
          <a:lstStyle/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AU" sz="2800" dirty="0">
                <a:solidFill>
                  <a:srgbClr val="1B4756"/>
                </a:solidFill>
              </a:rPr>
              <a:t>Details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AU" dirty="0">
                <a:solidFill>
                  <a:srgbClr val="1B4756"/>
                </a:solidFill>
              </a:rPr>
              <a:t>A light vehicle was left unattended in a store yard, still running and in gear (drive) with the park </a:t>
            </a:r>
            <a:r>
              <a:rPr lang="en-AU" dirty="0" smtClean="0">
                <a:solidFill>
                  <a:srgbClr val="1B4756"/>
                </a:solidFill>
              </a:rPr>
              <a:t>brake </a:t>
            </a:r>
            <a:r>
              <a:rPr lang="en-AU" dirty="0">
                <a:solidFill>
                  <a:srgbClr val="1B4756"/>
                </a:solidFill>
              </a:rPr>
              <a:t>on.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AU" dirty="0">
                <a:solidFill>
                  <a:srgbClr val="1B4756"/>
                </a:solidFill>
              </a:rPr>
              <a:t>The vehicle moved slowly down the yard until it reached a storage area, where it bumped into some pallets and equipment before coming to a stop.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AU" dirty="0">
              <a:solidFill>
                <a:srgbClr val="1B4756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05750F6-C875-4C2F-9E95-EBBF810BA771}"/>
              </a:ext>
            </a:extLst>
          </p:cNvPr>
          <p:cNvSpPr txBox="1">
            <a:spLocks/>
          </p:cNvSpPr>
          <p:nvPr/>
        </p:nvSpPr>
        <p:spPr>
          <a:xfrm>
            <a:off x="0" y="11113"/>
            <a:ext cx="12192000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0" hangingPunct="0">
              <a:spcBef>
                <a:spcPts val="1000"/>
              </a:spcBef>
              <a:defRPr/>
            </a:pPr>
            <a:r>
              <a:rPr lang="en-AU" altLang="en-US" sz="3200" b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Incident – Uncontrolled Movement of Parked Equipment  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AE70311B-7FC6-4E5E-A5C1-ADC00CDC7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182" y="1225061"/>
            <a:ext cx="5782739" cy="451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05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019692" cy="8462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AU" sz="3600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Recommendations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846260"/>
            <a:ext cx="1167765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1B4756"/>
                </a:solidFill>
                <a:latin typeface="Arial"/>
              </a:rPr>
              <a:t>Supervisors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1B4756"/>
                </a:solidFill>
              </a:rPr>
              <a:t>Supervisors should regularly check and monitor that equipment is parked as per the site requirements contained in  the safety and health management system.</a:t>
            </a:r>
          </a:p>
          <a:p>
            <a:r>
              <a:rPr lang="en-AU" sz="2800" dirty="0">
                <a:solidFill>
                  <a:srgbClr val="1B4756"/>
                </a:solidFill>
                <a:latin typeface="Arial"/>
              </a:rPr>
              <a:t>Coal Mine Workers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1B4756"/>
                </a:solidFill>
              </a:rPr>
              <a:t>Must comply with the site requirements contained in the mine safety and health management system requirements for parking equipment.</a:t>
            </a:r>
          </a:p>
        </p:txBody>
      </p:sp>
    </p:spTree>
    <p:extLst>
      <p:ext uri="{BB962C8B-B14F-4D97-AF65-F5344CB8AC3E}">
        <p14:creationId xmlns:p14="http://schemas.microsoft.com/office/powerpoint/2010/main" val="2901348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25061"/>
            <a:ext cx="5377431" cy="4407877"/>
          </a:xfrm>
        </p:spPr>
        <p:txBody>
          <a:bodyPr>
            <a:normAutofit/>
          </a:bodyPr>
          <a:lstStyle/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AU" sz="2800" dirty="0">
                <a:solidFill>
                  <a:srgbClr val="1B4756"/>
                </a:solidFill>
              </a:rPr>
              <a:t>Details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AU" dirty="0">
                <a:solidFill>
                  <a:srgbClr val="1B4756"/>
                </a:solidFill>
              </a:rPr>
              <a:t>A daily vehicle pre-start inspection on an underground man carrier revealed that a Flameproof  Exd 20mm bung was missing from the flameproof alternator.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AU" dirty="0">
              <a:solidFill>
                <a:srgbClr val="1B4756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05750F6-C875-4C2F-9E95-EBBF810BA771}"/>
              </a:ext>
            </a:extLst>
          </p:cNvPr>
          <p:cNvSpPr txBox="1">
            <a:spLocks/>
          </p:cNvSpPr>
          <p:nvPr/>
        </p:nvSpPr>
        <p:spPr>
          <a:xfrm>
            <a:off x="0" y="11113"/>
            <a:ext cx="12192000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spcBef>
                <a:spcPts val="1000"/>
              </a:spcBef>
              <a:defRPr/>
            </a:pPr>
            <a:r>
              <a:rPr lang="en-AU" altLang="en-US" sz="3200" b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Incident – Explosion Protection compromised </a:t>
            </a:r>
            <a:r>
              <a:rPr lang="en-AU" altLang="en-US" sz="3200" b="1" dirty="0">
                <a:solidFill>
                  <a:srgbClr val="1B4756"/>
                </a:solidFill>
                <a:latin typeface="Arial"/>
              </a:rPr>
              <a:t>–</a:t>
            </a:r>
            <a:r>
              <a:rPr lang="en-AU" altLang="en-US" sz="3200" b="1" dirty="0" smtClean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AU" altLang="en-US" sz="3200" b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Underground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AB5880A1-70EE-4CBD-973F-C0CC9E592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431" y="1225061"/>
            <a:ext cx="6183888" cy="459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31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019692" cy="8462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AU" sz="3600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Recommendations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846260"/>
            <a:ext cx="1167765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2800" dirty="0">
              <a:solidFill>
                <a:srgbClr val="1B4756"/>
              </a:solidFill>
              <a:latin typeface="Arial"/>
            </a:endParaRPr>
          </a:p>
          <a:p>
            <a:r>
              <a:rPr lang="en-AU" sz="2800" dirty="0">
                <a:solidFill>
                  <a:srgbClr val="1B4756"/>
                </a:solidFill>
                <a:latin typeface="Arial"/>
              </a:rPr>
              <a:t>Senior Site Executive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1B4756"/>
                </a:solidFill>
              </a:rPr>
              <a:t>Review work management systems related to  electrical equipment for coal mines – introduction, inspection and maintenance for adequacy – Reference AS/NZS 2290.1 : 201</a:t>
            </a:r>
          </a:p>
          <a:p>
            <a:r>
              <a:rPr lang="en-AU" sz="2800" dirty="0">
                <a:solidFill>
                  <a:srgbClr val="1B4756"/>
                </a:solidFill>
                <a:latin typeface="Arial"/>
              </a:rPr>
              <a:t>The senior position responsible for maintenance within the management structure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1B4756"/>
                </a:solidFill>
              </a:rPr>
              <a:t>Ensure </a:t>
            </a:r>
            <a:r>
              <a:rPr lang="en-AU" sz="2400" dirty="0" smtClean="0">
                <a:solidFill>
                  <a:srgbClr val="1B4756"/>
                </a:solidFill>
              </a:rPr>
              <a:t>bungs </a:t>
            </a:r>
            <a:r>
              <a:rPr lang="en-AU" sz="2400" dirty="0">
                <a:solidFill>
                  <a:srgbClr val="1B4756"/>
                </a:solidFill>
              </a:rPr>
              <a:t>and other devices are installed and maintained so as to prevent inadvertent failure of the </a:t>
            </a:r>
            <a:r>
              <a:rPr lang="en-AU" sz="2400" dirty="0" smtClean="0">
                <a:solidFill>
                  <a:srgbClr val="1B4756"/>
                </a:solidFill>
              </a:rPr>
              <a:t>bungs </a:t>
            </a:r>
            <a:r>
              <a:rPr lang="en-AU" sz="2400" dirty="0">
                <a:solidFill>
                  <a:srgbClr val="1B4756"/>
                </a:solidFill>
              </a:rPr>
              <a:t>and/or devices.</a:t>
            </a:r>
          </a:p>
          <a:p>
            <a:r>
              <a:rPr lang="en-AU" sz="2800" dirty="0">
                <a:solidFill>
                  <a:srgbClr val="1B4756"/>
                </a:solidFill>
                <a:latin typeface="Arial"/>
              </a:rPr>
              <a:t>Coal Mine Workers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1B4756"/>
                </a:solidFill>
              </a:rPr>
              <a:t>Ensure all defects are recorded and reported during pre start inspections of equipment</a:t>
            </a:r>
          </a:p>
        </p:txBody>
      </p:sp>
    </p:spTree>
    <p:extLst>
      <p:ext uri="{BB962C8B-B14F-4D97-AF65-F5344CB8AC3E}">
        <p14:creationId xmlns:p14="http://schemas.microsoft.com/office/powerpoint/2010/main" val="1403020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25061"/>
            <a:ext cx="5411915" cy="4407877"/>
          </a:xfrm>
        </p:spPr>
        <p:txBody>
          <a:bodyPr>
            <a:normAutofit fontScale="92500" lnSpcReduction="10000"/>
          </a:bodyPr>
          <a:lstStyle/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AU" sz="2800" dirty="0">
                <a:solidFill>
                  <a:srgbClr val="1B4756"/>
                </a:solidFill>
              </a:rPr>
              <a:t>Details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AU" dirty="0">
                <a:solidFill>
                  <a:srgbClr val="1B4756"/>
                </a:solidFill>
              </a:rPr>
              <a:t>A coal mine worker incurred serious injuries to his left thumb when a star picket driver </a:t>
            </a:r>
            <a:r>
              <a:rPr lang="en-AU" dirty="0" smtClean="0">
                <a:solidFill>
                  <a:srgbClr val="1B4756"/>
                </a:solidFill>
              </a:rPr>
              <a:t>slid off </a:t>
            </a:r>
            <a:r>
              <a:rPr lang="en-AU" dirty="0">
                <a:solidFill>
                  <a:srgbClr val="1B4756"/>
                </a:solidFill>
              </a:rPr>
              <a:t>the top of the star picket </a:t>
            </a:r>
            <a:r>
              <a:rPr lang="en-AU" dirty="0" smtClean="0">
                <a:solidFill>
                  <a:srgbClr val="1B4756"/>
                </a:solidFill>
              </a:rPr>
              <a:t>as </a:t>
            </a:r>
            <a:r>
              <a:rPr lang="en-AU" dirty="0">
                <a:solidFill>
                  <a:srgbClr val="1B4756"/>
                </a:solidFill>
              </a:rPr>
              <a:t>he was driving </a:t>
            </a:r>
            <a:r>
              <a:rPr lang="en-AU" dirty="0" smtClean="0">
                <a:solidFill>
                  <a:srgbClr val="1B4756"/>
                </a:solidFill>
              </a:rPr>
              <a:t>the picket in. </a:t>
            </a:r>
            <a:endParaRPr lang="en-AU" dirty="0">
              <a:solidFill>
                <a:srgbClr val="1B4756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AU" dirty="0">
                <a:solidFill>
                  <a:srgbClr val="1B4756"/>
                </a:solidFill>
              </a:rPr>
              <a:t>The thumb was squashed between the driver and the top of the star picket resulting in fractures and a laceration that required remedial </a:t>
            </a:r>
            <a:r>
              <a:rPr lang="en-AU">
                <a:solidFill>
                  <a:srgbClr val="1B4756"/>
                </a:solidFill>
              </a:rPr>
              <a:t>surgery</a:t>
            </a:r>
            <a:r>
              <a:rPr lang="en-AU" smtClean="0">
                <a:solidFill>
                  <a:srgbClr val="1B4756"/>
                </a:solidFill>
              </a:rPr>
              <a:t>.</a:t>
            </a:r>
            <a:endParaRPr lang="en-AU" dirty="0">
              <a:solidFill>
                <a:srgbClr val="1B4756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05750F6-C875-4C2F-9E95-EBBF810BA771}"/>
              </a:ext>
            </a:extLst>
          </p:cNvPr>
          <p:cNvSpPr txBox="1">
            <a:spLocks/>
          </p:cNvSpPr>
          <p:nvPr/>
        </p:nvSpPr>
        <p:spPr>
          <a:xfrm>
            <a:off x="0" y="11113"/>
            <a:ext cx="12192000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0" hangingPunct="0">
              <a:spcBef>
                <a:spcPts val="1000"/>
              </a:spcBef>
              <a:defRPr/>
            </a:pPr>
            <a:r>
              <a:rPr lang="en-AU" altLang="en-US" sz="3200" b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Incident – Serious Thumb Injury </a:t>
            </a:r>
            <a:r>
              <a:rPr lang="en-AU" altLang="en-US" sz="3200" b="1" dirty="0">
                <a:solidFill>
                  <a:srgbClr val="1B4756"/>
                </a:solidFill>
                <a:latin typeface="Arial"/>
              </a:rPr>
              <a:t>–</a:t>
            </a:r>
            <a:r>
              <a:rPr lang="en-AU" altLang="en-US" sz="3200" b="1" dirty="0" smtClean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AU" altLang="en-US" sz="3200" b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Surface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C3F663F5-62E6-4243-8680-48517EDB6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915" y="1230609"/>
            <a:ext cx="6178453" cy="466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55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019692" cy="8462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AU" sz="3600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Recommendations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846260"/>
            <a:ext cx="1167765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2800" dirty="0">
              <a:solidFill>
                <a:srgbClr val="1B4756"/>
              </a:solidFill>
              <a:latin typeface="Arial"/>
            </a:endParaRPr>
          </a:p>
          <a:p>
            <a:r>
              <a:rPr lang="en-AU" sz="2800" dirty="0">
                <a:solidFill>
                  <a:srgbClr val="1B4756"/>
                </a:solidFill>
                <a:latin typeface="Arial"/>
              </a:rPr>
              <a:t>Coal Mine Workers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1B4756"/>
                </a:solidFill>
              </a:rPr>
              <a:t>All tasks must be assessed for potential hazards / risks before being commenced.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AU" sz="2400" dirty="0">
              <a:solidFill>
                <a:srgbClr val="1B4756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1B4756"/>
                </a:solidFill>
              </a:rPr>
              <a:t>This incident is pertinent to safety at home as well as work.  A simple type of task that many of us perform at home with the same potential risk present.</a:t>
            </a:r>
          </a:p>
        </p:txBody>
      </p:sp>
    </p:spTree>
    <p:extLst>
      <p:ext uri="{BB962C8B-B14F-4D97-AF65-F5344CB8AC3E}">
        <p14:creationId xmlns:p14="http://schemas.microsoft.com/office/powerpoint/2010/main" val="1670116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25061"/>
            <a:ext cx="5510212" cy="4407877"/>
          </a:xfrm>
        </p:spPr>
        <p:txBody>
          <a:bodyPr>
            <a:normAutofit/>
          </a:bodyPr>
          <a:lstStyle/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AU" sz="2800" dirty="0">
                <a:solidFill>
                  <a:srgbClr val="1B4756"/>
                </a:solidFill>
              </a:rPr>
              <a:t>Details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AU" dirty="0">
                <a:solidFill>
                  <a:srgbClr val="1B4756"/>
                </a:solidFill>
              </a:rPr>
              <a:t>A loaded scraper has rolled onto its side when endeavouring to traverse from a lower level bench up onto a higher level bench.  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AU" dirty="0">
                <a:solidFill>
                  <a:srgbClr val="1B4756"/>
                </a:solidFill>
              </a:rPr>
              <a:t>The operator was not injured in this incident.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05750F6-C875-4C2F-9E95-EBBF810BA771}"/>
              </a:ext>
            </a:extLst>
          </p:cNvPr>
          <p:cNvSpPr txBox="1">
            <a:spLocks/>
          </p:cNvSpPr>
          <p:nvPr/>
        </p:nvSpPr>
        <p:spPr>
          <a:xfrm>
            <a:off x="0" y="177368"/>
            <a:ext cx="12191999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0" hangingPunct="0">
              <a:spcBef>
                <a:spcPts val="1000"/>
              </a:spcBef>
              <a:defRPr/>
            </a:pPr>
            <a:r>
              <a:rPr lang="en-AU" altLang="en-US" sz="3200" b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Incident – Scraper Rollover – Surface Mine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1CC1917B-C079-433C-ABE0-3ACF1FF91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212" y="1225061"/>
            <a:ext cx="6531898" cy="455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26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62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AU" sz="3600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Recommendations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846260"/>
            <a:ext cx="1167765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2800" dirty="0">
                <a:solidFill>
                  <a:srgbClr val="1B4756"/>
                </a:solidFill>
                <a:latin typeface="Arial"/>
              </a:rPr>
              <a:t>Site Senior Executives</a:t>
            </a:r>
          </a:p>
          <a:p>
            <a:pPr marL="685800" lvl="1" indent="-228600">
              <a:buFont typeface="Arial" panose="020B0604020202020204" pitchFamily="34" charset="0"/>
              <a:buChar char="•"/>
              <a:defRPr/>
            </a:pPr>
            <a:r>
              <a:rPr lang="en-AU" sz="2400" dirty="0">
                <a:solidFill>
                  <a:srgbClr val="1B4756"/>
                </a:solidFill>
              </a:rPr>
              <a:t>Ensure that mobile equipment must be only operated within the OEM’s specifications, e.g. crossfall and gradient. </a:t>
            </a:r>
          </a:p>
          <a:p>
            <a:pPr>
              <a:defRPr/>
            </a:pPr>
            <a:r>
              <a:rPr lang="en-AU" sz="2800" dirty="0">
                <a:solidFill>
                  <a:srgbClr val="1B4756"/>
                </a:solidFill>
                <a:latin typeface="Arial"/>
              </a:rPr>
              <a:t>The senior position responsible for overburden removal within the management structure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1B4756"/>
                </a:solidFill>
              </a:rPr>
              <a:t>Where required access ramps should be installed to allow for the safe movement of equipment.</a:t>
            </a:r>
          </a:p>
          <a:p>
            <a:pPr>
              <a:defRPr/>
            </a:pPr>
            <a:r>
              <a:rPr lang="en-AU" sz="2800" dirty="0">
                <a:solidFill>
                  <a:srgbClr val="1B4756"/>
                </a:solidFill>
                <a:latin typeface="Arial"/>
              </a:rPr>
              <a:t>Coal mine workers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AU" sz="2400" dirty="0">
                <a:solidFill>
                  <a:srgbClr val="1B4756"/>
                </a:solidFill>
              </a:rPr>
              <a:t>Work area inspections checking for hazards must be conducted by supervisors, open cut examiners and coal mine workers prior to work commencing.</a:t>
            </a:r>
          </a:p>
        </p:txBody>
      </p:sp>
    </p:spTree>
    <p:extLst>
      <p:ext uri="{BB962C8B-B14F-4D97-AF65-F5344CB8AC3E}">
        <p14:creationId xmlns:p14="http://schemas.microsoft.com/office/powerpoint/2010/main" val="2684756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25061"/>
            <a:ext cx="5570290" cy="4407877"/>
          </a:xfrm>
        </p:spPr>
        <p:txBody>
          <a:bodyPr>
            <a:normAutofit/>
          </a:bodyPr>
          <a:lstStyle/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AU" sz="2800" dirty="0">
                <a:solidFill>
                  <a:srgbClr val="1B4756"/>
                </a:solidFill>
              </a:rPr>
              <a:t>Details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AU" dirty="0">
                <a:solidFill>
                  <a:srgbClr val="1B4756"/>
                </a:solidFill>
              </a:rPr>
              <a:t>When testing the locking mechanism on a newly installed final Seal Hatch door as part of the seal up it was found that the locked mesh hatch door could be opened with minimal amount of force.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05750F6-C875-4C2F-9E95-EBBF810BA771}"/>
              </a:ext>
            </a:extLst>
          </p:cNvPr>
          <p:cNvSpPr txBox="1">
            <a:spLocks/>
          </p:cNvSpPr>
          <p:nvPr/>
        </p:nvSpPr>
        <p:spPr>
          <a:xfrm>
            <a:off x="0" y="11113"/>
            <a:ext cx="12192000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0" hangingPunct="0">
              <a:spcBef>
                <a:spcPts val="1000"/>
              </a:spcBef>
              <a:defRPr/>
            </a:pPr>
            <a:r>
              <a:rPr lang="en-AU" altLang="en-US" sz="3200" b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Incident – </a:t>
            </a:r>
            <a:r>
              <a:rPr lang="en-AU" sz="3200" b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Seal Hatch Doors Locking Mechanism</a:t>
            </a:r>
            <a:r>
              <a:rPr lang="en-AU" altLang="en-US" sz="3200" b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 – Underground 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26D09CDA-C3B5-4E61-871B-CE227215B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290" y="1135918"/>
            <a:ext cx="6621710" cy="449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46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019692" cy="8462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AU" sz="3600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Recommendations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846260"/>
            <a:ext cx="1167765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2800" dirty="0">
                <a:solidFill>
                  <a:srgbClr val="1B4756"/>
                </a:solidFill>
                <a:latin typeface="Arial"/>
              </a:rPr>
              <a:t>Site Senior Executives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1B4756"/>
                </a:solidFill>
              </a:rPr>
              <a:t>Consider alternative engineering locking mechanisms in ensuring the risk is as low as reasonably achievable.</a:t>
            </a:r>
          </a:p>
          <a:p>
            <a:pPr>
              <a:defRPr/>
            </a:pPr>
            <a:r>
              <a:rPr lang="en-AU" sz="2800" dirty="0">
                <a:solidFill>
                  <a:srgbClr val="1B4756"/>
                </a:solidFill>
                <a:latin typeface="Arial"/>
              </a:rPr>
              <a:t>The senior position responsible for ventilation devices within the management structure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1B4756"/>
                </a:solidFill>
              </a:rPr>
              <a:t>As part of the commissioning process equipment should be tested to ensure it is fit for purpose.</a:t>
            </a:r>
          </a:p>
          <a:p>
            <a:pPr>
              <a:defRPr/>
            </a:pPr>
            <a:r>
              <a:rPr lang="en-AU" sz="2800" dirty="0">
                <a:solidFill>
                  <a:srgbClr val="1B4756"/>
                </a:solidFill>
                <a:latin typeface="Arial"/>
              </a:rPr>
              <a:t>Coal mine workers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AU" sz="2400" dirty="0">
                <a:solidFill>
                  <a:srgbClr val="1B4756"/>
                </a:solidFill>
              </a:rPr>
              <a:t>Do not interfere with ventilation devices unless authorised .</a:t>
            </a:r>
          </a:p>
        </p:txBody>
      </p:sp>
    </p:spTree>
    <p:extLst>
      <p:ext uri="{BB962C8B-B14F-4D97-AF65-F5344CB8AC3E}">
        <p14:creationId xmlns:p14="http://schemas.microsoft.com/office/powerpoint/2010/main" val="3962266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25061"/>
            <a:ext cx="5721292" cy="4407877"/>
          </a:xfrm>
        </p:spPr>
        <p:txBody>
          <a:bodyPr>
            <a:normAutofit/>
          </a:bodyPr>
          <a:lstStyle/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AU" sz="2800" dirty="0">
                <a:solidFill>
                  <a:srgbClr val="1B4756"/>
                </a:solidFill>
              </a:rPr>
              <a:t>Details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AU" dirty="0">
                <a:solidFill>
                  <a:srgbClr val="1B4756"/>
                </a:solidFill>
              </a:rPr>
              <a:t>During pre-strip operations a section of highwall failed resulting in fallen material impacting the undercarriage and counterweight on an electric shovel.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AU" dirty="0">
              <a:solidFill>
                <a:srgbClr val="1B4756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05750F6-C875-4C2F-9E95-EBBF810BA771}"/>
              </a:ext>
            </a:extLst>
          </p:cNvPr>
          <p:cNvSpPr txBox="1">
            <a:spLocks/>
          </p:cNvSpPr>
          <p:nvPr/>
        </p:nvSpPr>
        <p:spPr>
          <a:xfrm>
            <a:off x="0" y="11113"/>
            <a:ext cx="12192000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0" hangingPunct="0">
              <a:spcBef>
                <a:spcPts val="1000"/>
              </a:spcBef>
              <a:defRPr/>
            </a:pPr>
            <a:r>
              <a:rPr lang="en-AU" altLang="en-US" sz="3200" b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Incident – Highwall failure – Surface Mine 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9FB0F3CA-9A80-459F-93B1-BEC93675E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292" y="1285756"/>
            <a:ext cx="6229345" cy="449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42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019692" cy="8462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AU" sz="3600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Recommendations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846260"/>
            <a:ext cx="1167765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2800" dirty="0">
                <a:solidFill>
                  <a:srgbClr val="1B4756"/>
                </a:solidFill>
                <a:latin typeface="Arial"/>
              </a:rPr>
              <a:t>Site Senior Executives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1B4756"/>
                </a:solidFill>
              </a:rPr>
              <a:t>Ensure sufficient data from exploration drilling is available that provides for accurate modelling of faults lines etc.</a:t>
            </a:r>
          </a:p>
          <a:p>
            <a:pPr>
              <a:defRPr/>
            </a:pPr>
            <a:r>
              <a:rPr lang="en-AU" sz="2800" dirty="0">
                <a:solidFill>
                  <a:srgbClr val="1B4756"/>
                </a:solidFill>
                <a:latin typeface="Arial"/>
              </a:rPr>
              <a:t>The senior position responsible for mine design within the management structure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1B4756"/>
                </a:solidFill>
              </a:rPr>
              <a:t>Ensure sufficient geotechnical data  for safe pit design and modelling is collected, analysed, interpreted and communicated.</a:t>
            </a:r>
          </a:p>
          <a:p>
            <a:r>
              <a:rPr lang="en-AU" sz="2800" dirty="0">
                <a:solidFill>
                  <a:srgbClr val="1B4756"/>
                </a:solidFill>
                <a:latin typeface="Arial"/>
              </a:rPr>
              <a:t>Open Cut Examiners and Supervisors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1B4756"/>
                </a:solidFill>
              </a:rPr>
              <a:t>Must carry out thorough inspections of pit walls looking for signs of potential strata failures.</a:t>
            </a:r>
          </a:p>
          <a:p>
            <a:pPr>
              <a:defRPr/>
            </a:pPr>
            <a:r>
              <a:rPr lang="en-AU" sz="2800" dirty="0">
                <a:solidFill>
                  <a:srgbClr val="1B4756"/>
                </a:solidFill>
                <a:latin typeface="Arial"/>
              </a:rPr>
              <a:t>Coal mine workers 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AU" sz="2400" dirty="0">
                <a:solidFill>
                  <a:srgbClr val="1B4756"/>
                </a:solidFill>
              </a:rPr>
              <a:t>Work within design parameters and report any unplanned movement of plant or material</a:t>
            </a:r>
          </a:p>
        </p:txBody>
      </p:sp>
    </p:spTree>
    <p:extLst>
      <p:ext uri="{BB962C8B-B14F-4D97-AF65-F5344CB8AC3E}">
        <p14:creationId xmlns:p14="http://schemas.microsoft.com/office/powerpoint/2010/main" val="1275352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25061"/>
            <a:ext cx="5746459" cy="4407877"/>
          </a:xfrm>
        </p:spPr>
        <p:txBody>
          <a:bodyPr>
            <a:normAutofit lnSpcReduction="10000"/>
          </a:bodyPr>
          <a:lstStyle/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AU" sz="2800" dirty="0">
                <a:solidFill>
                  <a:srgbClr val="1B4756"/>
                </a:solidFill>
              </a:rPr>
              <a:t>Details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AU" dirty="0">
                <a:solidFill>
                  <a:srgbClr val="1B4756"/>
                </a:solidFill>
              </a:rPr>
              <a:t>Whilst relocating an overhead crane in the house of a dragline an electrical cable has become caught on structure</a:t>
            </a:r>
            <a:r>
              <a:rPr lang="en-AU" dirty="0" smtClean="0">
                <a:solidFill>
                  <a:srgbClr val="1B4756"/>
                </a:solidFill>
              </a:rPr>
              <a:t>.</a:t>
            </a:r>
            <a:endParaRPr lang="en-AU" dirty="0">
              <a:solidFill>
                <a:srgbClr val="1B4756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AU" dirty="0">
                <a:solidFill>
                  <a:srgbClr val="1B4756"/>
                </a:solidFill>
              </a:rPr>
              <a:t>The cable was damaged causing a release of energy</a:t>
            </a:r>
            <a:r>
              <a:rPr lang="en-AU" dirty="0" smtClean="0">
                <a:solidFill>
                  <a:srgbClr val="1B4756"/>
                </a:solidFill>
              </a:rPr>
              <a:t>.</a:t>
            </a:r>
            <a:endParaRPr lang="en-AU" dirty="0">
              <a:solidFill>
                <a:srgbClr val="1B4756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AU" dirty="0">
                <a:solidFill>
                  <a:srgbClr val="1B4756"/>
                </a:solidFill>
              </a:rPr>
              <a:t>The earth leakage protection tripped as per design</a:t>
            </a:r>
            <a:r>
              <a:rPr lang="en-AU" dirty="0" smtClean="0">
                <a:solidFill>
                  <a:srgbClr val="1B4756"/>
                </a:solidFill>
              </a:rPr>
              <a:t>.</a:t>
            </a:r>
            <a:endParaRPr lang="en-AU" dirty="0">
              <a:solidFill>
                <a:srgbClr val="1B4756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AU" dirty="0">
                <a:solidFill>
                  <a:srgbClr val="1B4756"/>
                </a:solidFill>
              </a:rPr>
              <a:t>The cable had been incorrectly reinstalled after a recent service.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AU" dirty="0">
              <a:solidFill>
                <a:srgbClr val="1B4756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05750F6-C875-4C2F-9E95-EBBF810BA771}"/>
              </a:ext>
            </a:extLst>
          </p:cNvPr>
          <p:cNvSpPr txBox="1">
            <a:spLocks/>
          </p:cNvSpPr>
          <p:nvPr/>
        </p:nvSpPr>
        <p:spPr>
          <a:xfrm>
            <a:off x="0" y="11113"/>
            <a:ext cx="12192000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0" hangingPunct="0">
              <a:spcBef>
                <a:spcPts val="1000"/>
              </a:spcBef>
              <a:defRPr/>
            </a:pPr>
            <a:r>
              <a:rPr lang="en-AU" altLang="en-US" sz="3200" b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Incident – Cable damage on an overhead crane – Surface Mine 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6113843B-C2F3-43C9-8576-EDC6620B9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459" y="1225061"/>
            <a:ext cx="5910992" cy="460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7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019692" cy="8462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AU" sz="3600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Recommendations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846260"/>
            <a:ext cx="1167765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2800" dirty="0">
                <a:solidFill>
                  <a:srgbClr val="1B4756"/>
                </a:solidFill>
                <a:latin typeface="Arial"/>
              </a:rPr>
              <a:t>The senior position responsible for electrical installations within the management structure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1B4756"/>
                </a:solidFill>
              </a:rPr>
              <a:t>A safety file should be maintained over the life cycle of all electrical equipment to provide traceable evidence relating to the safety of the equipment as well as providing a reference for consideration prior to carrying out any upgrades, modifications or changes to maintenance practices</a:t>
            </a:r>
          </a:p>
          <a:p>
            <a:r>
              <a:rPr lang="en-AU" sz="2800" dirty="0">
                <a:solidFill>
                  <a:srgbClr val="1B4756"/>
                </a:solidFill>
                <a:latin typeface="Arial"/>
              </a:rPr>
              <a:t>Supervisors and Coal Mine Workers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1B4756"/>
                </a:solidFill>
              </a:rPr>
              <a:t>Ensure mechanical protection is in place for exposed electrical cables.</a:t>
            </a:r>
          </a:p>
        </p:txBody>
      </p:sp>
    </p:spTree>
    <p:extLst>
      <p:ext uri="{BB962C8B-B14F-4D97-AF65-F5344CB8AC3E}">
        <p14:creationId xmlns:p14="http://schemas.microsoft.com/office/powerpoint/2010/main" val="2471720914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al-widePPT-template" id="{EB6D9D7A-071D-43B5-B665-12763553BBAF}" vid="{E85C5291-52AA-4D6E-BEF2-4A65E708176B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al-widePPT-template" id="{EB6D9D7A-071D-43B5-B665-12763553BBAF}" vid="{9CB6F705-DBF0-4173-89BB-2CABF4A72387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al-widePPT-template" id="{EB6D9D7A-071D-43B5-B665-12763553BBAF}" vid="{9106F2F7-FFF5-4CB1-9D18-AAFC782F6EB4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D BP 09 Serious Accident Compliance Meeting 23 07 2020" id="{12C210EF-3D45-4454-852E-6CF828AF77B1}" vid="{676B0E9B-124A-4626-85D3-C0FDC41AA21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Coal-widePPT-template (1)</Template>
  <TotalTime>0</TotalTime>
  <Words>832</Words>
  <Application>Microsoft Office PowerPoint</Application>
  <PresentationFormat>Widescreen</PresentationFormat>
  <Paragraphs>79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1_Custom Design</vt:lpstr>
      <vt:lpstr>Custom Design</vt:lpstr>
      <vt:lpstr>2_Custom Design</vt:lpstr>
      <vt:lpstr>3_Custom Design</vt:lpstr>
      <vt:lpstr>August 2020 Incident periodical</vt:lpstr>
      <vt:lpstr>PowerPoint Presentation</vt:lpstr>
      <vt:lpstr>Recommendations</vt:lpstr>
      <vt:lpstr>PowerPoint Presentation</vt:lpstr>
      <vt:lpstr>Recommendations</vt:lpstr>
      <vt:lpstr>PowerPoint Presentation</vt:lpstr>
      <vt:lpstr>Recommendations</vt:lpstr>
      <vt:lpstr>PowerPoint Presentation</vt:lpstr>
      <vt:lpstr>Recommendations</vt:lpstr>
      <vt:lpstr>PowerPoint Presentation</vt:lpstr>
      <vt:lpstr>Recommendations</vt:lpstr>
      <vt:lpstr>PowerPoint Presentation</vt:lpstr>
      <vt:lpstr>Recommendations</vt:lpstr>
      <vt:lpstr>PowerPoint Presentation</vt:lpstr>
      <vt:lpstr>Recommendations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2020-09-02T00:47:02Z</dcterms:created>
  <dcterms:modified xsi:type="dcterms:W3CDTF">2020-10-01T23:19:57Z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/>
  </property>
</Properties>
</file>