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670" r:id="rId2"/>
    <p:sldMasterId id="2147483688" r:id="rId3"/>
    <p:sldMasterId id="2147483691" r:id="rId4"/>
    <p:sldMasterId id="2147483697" r:id="rId5"/>
  </p:sldMasterIdLst>
  <p:notesMasterIdLst>
    <p:notesMasterId r:id="rId21"/>
  </p:notesMasterIdLst>
  <p:sldIdLst>
    <p:sldId id="274" r:id="rId6"/>
    <p:sldId id="352" r:id="rId7"/>
    <p:sldId id="341" r:id="rId8"/>
    <p:sldId id="342" r:id="rId9"/>
    <p:sldId id="348" r:id="rId10"/>
    <p:sldId id="343" r:id="rId11"/>
    <p:sldId id="344" r:id="rId12"/>
    <p:sldId id="345" r:id="rId13"/>
    <p:sldId id="346" r:id="rId14"/>
    <p:sldId id="347" r:id="rId15"/>
    <p:sldId id="324" r:id="rId16"/>
    <p:sldId id="349" r:id="rId17"/>
    <p:sldId id="350" r:id="rId18"/>
    <p:sldId id="351" r:id="rId19"/>
    <p:sldId id="353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648AD-F4FB-4EEB-AA27-8561D46BADF8}">
          <p14:sldIdLst>
            <p14:sldId id="274"/>
            <p14:sldId id="352"/>
            <p14:sldId id="341"/>
            <p14:sldId id="342"/>
            <p14:sldId id="348"/>
            <p14:sldId id="343"/>
            <p14:sldId id="344"/>
            <p14:sldId id="345"/>
            <p14:sldId id="346"/>
            <p14:sldId id="347"/>
            <p14:sldId id="324"/>
            <p14:sldId id="349"/>
            <p14:sldId id="350"/>
            <p14:sldId id="351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37D"/>
    <a:srgbClr val="29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546" autoAdjust="0"/>
  </p:normalViewPr>
  <p:slideViewPr>
    <p:cSldViewPr snapToGrid="0">
      <p:cViewPr varScale="1">
        <p:scale>
          <a:sx n="97" d="100"/>
          <a:sy n="97" d="100"/>
        </p:scale>
        <p:origin x="17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E7AB-A2AA-430A-8FBE-8B5AEE01D26F}" type="datetimeFigureOut">
              <a:rPr lang="en-AU" smtClean="0"/>
              <a:t>15/03/2024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4318-9292-4F41-988D-2A3E40163A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9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5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754" y="762855"/>
            <a:ext cx="9144000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754" y="3359761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6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7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0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4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9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9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3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5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0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7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18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66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83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2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13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3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7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2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3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262" y="1599955"/>
            <a:ext cx="878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261" y="3102707"/>
            <a:ext cx="8782538" cy="22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Presenter’s name/s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2966" y="5912068"/>
            <a:ext cx="312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dirty="0">
                <a:solidFill>
                  <a:srgbClr val="61737D"/>
                </a:solidFill>
              </a:rPr>
              <a:t>Coal Inspectorate</a:t>
            </a:r>
          </a:p>
        </p:txBody>
      </p:sp>
    </p:spTree>
    <p:extLst>
      <p:ext uri="{BB962C8B-B14F-4D97-AF65-F5344CB8AC3E}">
        <p14:creationId xmlns:p14="http://schemas.microsoft.com/office/powerpoint/2010/main" val="10284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523" y="365126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523" y="1367692"/>
            <a:ext cx="11019692" cy="440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95" y="6551177"/>
            <a:ext cx="12116504" cy="1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D74AB0-420B-40B5-82A2-C3D9CA6F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65125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483E3B-D071-4DCA-8BDC-E891D7FA7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1368425"/>
            <a:ext cx="110204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22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epcs.qld.gov.au/" TargetMode="External"/><Relationship Id="rId13" Type="http://schemas.openxmlformats.org/officeDocument/2006/relationships/hyperlink" Target="https://www.rshq.qld.gov.au/safety-notices/mines/counterfeit-programmable-logic-controller-plc-hardware" TargetMode="External"/><Relationship Id="rId18" Type="http://schemas.openxmlformats.org/officeDocument/2006/relationships/hyperlink" Target="https://app.vision6.com.au/em/message/email/view.php?id=1751490&amp;a=91741&amp;k=8-rlwx6SdtKsIsnVzQdv-4LMDtI9KlnY1fGt3eCMhio" TargetMode="External"/><Relationship Id="rId3" Type="http://schemas.openxmlformats.org/officeDocument/2006/relationships/hyperlink" Target="https://www.business.qld.gov.au/industries/mining-energy-water/resources/safety-health/mining/accidents-incidents-reports/serious-accidents" TargetMode="External"/><Relationship Id="rId7" Type="http://schemas.openxmlformats.org/officeDocument/2006/relationships/hyperlink" Target="https://www.business.qld.gov.au/industries/mining-energy-water/resources/safety-health/mining/legislation-standards/board-examiners" TargetMode="External"/><Relationship Id="rId12" Type="http://schemas.openxmlformats.org/officeDocument/2006/relationships/hyperlink" Target="https://www.rshq.qld.gov.au/safety-notices/mines/fluid-injection" TargetMode="External"/><Relationship Id="rId17" Type="http://schemas.openxmlformats.org/officeDocument/2006/relationships/hyperlink" Target="https://comms.rshq.qld.gov.au/v/91741/2823376/email.html?k=3Aewc_Sw2Clxi-ENvgoskrzngqzS-p1ioh9CBwWdQ9M" TargetMode="External"/><Relationship Id="rId2" Type="http://schemas.openxmlformats.org/officeDocument/2006/relationships/hyperlink" Target="mailto:QldMinesInspectorate@rshq.qld.gov.au" TargetMode="External"/><Relationship Id="rId16" Type="http://schemas.openxmlformats.org/officeDocument/2006/relationships/hyperlink" Target="https://comms.rshq.qld.gov.au/v/91741/2639837/email.html?k=W2ObDlIMf-Be-Vnck-FaI9yIg4-DMq4sJZRZIYncJWs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rshq.qld.gov.au/safety-notices" TargetMode="External"/><Relationship Id="rId11" Type="http://schemas.openxmlformats.org/officeDocument/2006/relationships/hyperlink" Target="https://www.rshq.qld.gov.au/safety-notices/mines/scissor-lift-contacts-coal-mine-worker" TargetMode="External"/><Relationship Id="rId5" Type="http://schemas.openxmlformats.org/officeDocument/2006/relationships/hyperlink" Target="https://www.rshq.qld.gov.au/about-us/resources/public-consultation" TargetMode="External"/><Relationship Id="rId15" Type="http://schemas.openxmlformats.org/officeDocument/2006/relationships/hyperlink" Target="https://comms.rshq.qld.gov.au/v/91741/2812706/email.html?k=m-ck4_YoonuD8Oq55r6cHKQ_z1dcpR9SxTr2bv69BXY" TargetMode="External"/><Relationship Id="rId10" Type="http://schemas.openxmlformats.org/officeDocument/2006/relationships/hyperlink" Target="https://www.business.qld.gov.au/industries/mining-energy-water/resources/safety-health/mining/legislation-standards/recognised-standards" TargetMode="External"/><Relationship Id="rId4" Type="http://schemas.openxmlformats.org/officeDocument/2006/relationships/hyperlink" Target="https://www.legislation.qld.gov.au/view/html/inforce/current/act-1999-039" TargetMode="External"/><Relationship Id="rId9" Type="http://schemas.openxmlformats.org/officeDocument/2006/relationships/hyperlink" Target="https://www.business.qld.gov.au/industries/mining-energy-water/resources/safety-health/mining/hazards/hazards" TargetMode="External"/><Relationship Id="rId14" Type="http://schemas.openxmlformats.org/officeDocument/2006/relationships/hyperlink" Target="https://www.rshq.qld.gov.au/safety-notices/mines/excavator-and-water-truck-collis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AC84-7A8A-47E2-9038-D32DA3232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" y="648930"/>
            <a:ext cx="11871325" cy="11602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December 2023 Incident periodical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CF7153C-E486-4527-8632-17C21533BB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1475" y="2489038"/>
            <a:ext cx="9144000" cy="18774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Recent High Potential Incidents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Risk Controls identified by mine-site investigations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Communications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dirty="0">
                <a:solidFill>
                  <a:srgbClr val="FFFFFF"/>
                </a:solidFill>
                <a:latin typeface="Arial" panose="020B0604020202020204" pitchFamily="34" charset="0"/>
              </a:rPr>
              <a:t>Queensland Coal Mines Inspectorate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2A78204-2347-45F0-BCD1-522763F0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1538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173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Coal Inspectorate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8AC6F3-CB64-1067-B7C1-CEAD889E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365125"/>
            <a:ext cx="11020425" cy="846138"/>
          </a:xfrm>
        </p:spPr>
        <p:txBody>
          <a:bodyPr/>
          <a:lstStyle/>
          <a:p>
            <a:r>
              <a:rPr lang="en-AU" sz="44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Collisions at dumps and dig </a:t>
            </a: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AU" sz="44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aces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6950F66-0F9A-C42B-DF64-542955BA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13" y="1362807"/>
            <a:ext cx="5275618" cy="289267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29AAE-9E0E-F9F2-FCD7-3A984DC6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2715"/>
            <a:ext cx="5611569" cy="31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4E5275-A3CC-4DA0-9594-0CEE6069A46F}"/>
              </a:ext>
            </a:extLst>
          </p:cNvPr>
          <p:cNvSpPr txBox="1">
            <a:spLocks/>
          </p:cNvSpPr>
          <p:nvPr/>
        </p:nvSpPr>
        <p:spPr>
          <a:xfrm>
            <a:off x="532329" y="2363574"/>
            <a:ext cx="10734675" cy="283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7869CE-9041-3CC6-4F9D-913593045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807696"/>
            <a:ext cx="11020425" cy="4038300"/>
          </a:xfrm>
        </p:spPr>
        <p:txBody>
          <a:bodyPr/>
          <a:lstStyle/>
          <a:p>
            <a:r>
              <a:rPr lang="en-AU" dirty="0"/>
              <a:t>Positive Communications between the vehicle operators.</a:t>
            </a:r>
          </a:p>
          <a:p>
            <a:r>
              <a:rPr lang="en-AU" dirty="0"/>
              <a:t>Share DZXX and RDYYY incident and learning with mining teams. </a:t>
            </a:r>
          </a:p>
          <a:p>
            <a:r>
              <a:rPr lang="en-AU" dirty="0"/>
              <a:t>Follow safety compliance protocol with operators involved in DZXX and RDYYY incident.</a:t>
            </a:r>
          </a:p>
          <a:p>
            <a:r>
              <a:rPr lang="en-AU" dirty="0"/>
              <a:t>Mining equipment to keep headlights on at all times, even while queuing. </a:t>
            </a:r>
          </a:p>
          <a:p>
            <a:r>
              <a:rPr lang="en-AU" dirty="0"/>
              <a:t>Toolbox on positive communication and site SOP refresher. </a:t>
            </a:r>
          </a:p>
          <a:p>
            <a:r>
              <a:rPr lang="en-AU" dirty="0"/>
              <a:t>Review truck and dozer operations training package and remove any reference to switching headlights off while waiting in a queue</a:t>
            </a:r>
            <a:r>
              <a:rPr lang="en-AU" sz="1800" b="0" i="0" u="none" strike="noStrike" baseline="0" dirty="0">
                <a:solidFill>
                  <a:srgbClr val="800080"/>
                </a:solidFill>
                <a:latin typeface="Helv"/>
              </a:rPr>
              <a:t>.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EF50EE-9144-7BC5-1642-3B0CB7C03B93}"/>
              </a:ext>
            </a:extLst>
          </p:cNvPr>
          <p:cNvSpPr txBox="1">
            <a:spLocks/>
          </p:cNvSpPr>
          <p:nvPr/>
        </p:nvSpPr>
        <p:spPr bwMode="auto">
          <a:xfrm>
            <a:off x="532329" y="260550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Ineffective administrative risk controls found by mine management</a:t>
            </a:r>
            <a:endParaRPr lang="en-US" sz="3200" b="1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D9878E-462B-2883-B4DC-24F1D5B1118C}"/>
              </a:ext>
            </a:extLst>
          </p:cNvPr>
          <p:cNvSpPr txBox="1">
            <a:spLocks/>
          </p:cNvSpPr>
          <p:nvPr/>
        </p:nvSpPr>
        <p:spPr bwMode="auto">
          <a:xfrm>
            <a:off x="569912" y="1292497"/>
            <a:ext cx="11020425" cy="4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N.B. These will not stop it happening again.</a:t>
            </a:r>
          </a:p>
        </p:txBody>
      </p:sp>
    </p:spTree>
    <p:extLst>
      <p:ext uri="{BB962C8B-B14F-4D97-AF65-F5344CB8AC3E}">
        <p14:creationId xmlns:p14="http://schemas.microsoft.com/office/powerpoint/2010/main" val="413311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72EE35-904E-E263-F5CD-2755738B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Concrete drop hole mistake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A346D-72B8-B7DE-2E86-5E4F8744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Two concreting jobs were happening on the same day at an underground mine.</a:t>
            </a:r>
          </a:p>
          <a:p>
            <a:r>
              <a:rPr lang="en-AU" dirty="0"/>
              <a:t>Concrete was being delivered to two different areas underground, using two different concrete drop-holes drilled for the purpose.</a:t>
            </a:r>
          </a:p>
          <a:p>
            <a:r>
              <a:rPr lang="en-AU" dirty="0"/>
              <a:t>One concrete crew called the delivery driver they had used the day before and said they were ready to take delivery at the bottom of their concrete drop-hole.</a:t>
            </a:r>
          </a:p>
          <a:p>
            <a:r>
              <a:rPr lang="en-AU" dirty="0"/>
              <a:t>The delivery driver went to the wrong drop-hole and sent the concrete down.</a:t>
            </a:r>
          </a:p>
          <a:p>
            <a:r>
              <a:rPr lang="en-AU" dirty="0"/>
              <a:t>Fortunately, no-one was under that drop-hole at the time.</a:t>
            </a:r>
          </a:p>
        </p:txBody>
      </p:sp>
    </p:spTree>
    <p:extLst>
      <p:ext uri="{BB962C8B-B14F-4D97-AF65-F5344CB8AC3E}">
        <p14:creationId xmlns:p14="http://schemas.microsoft.com/office/powerpoint/2010/main" val="292396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ACD35-93A8-863F-68B5-0031D1B2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28" y="2157320"/>
            <a:ext cx="11020425" cy="3633881"/>
          </a:xfrm>
        </p:spPr>
        <p:txBody>
          <a:bodyPr/>
          <a:lstStyle/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Escort phones to have more effective identification when allocated and comms protocols reviewed.</a:t>
            </a: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Update </a:t>
            </a:r>
            <a:r>
              <a:rPr lang="en-AU" sz="2400" dirty="0">
                <a:solidFill>
                  <a:srgbClr val="000000"/>
                </a:solidFill>
                <a:latin typeface="Helv"/>
              </a:rPr>
              <a:t>safe work procedures (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SWPs) and create checklist. </a:t>
            </a: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Re-establish drophole familiarisation for surface and underground.</a:t>
            </a: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Update safe work instructions </a:t>
            </a:r>
            <a:r>
              <a:rPr lang="en-AU" sz="2400" dirty="0">
                <a:solidFill>
                  <a:srgbClr val="000000"/>
                </a:solidFill>
                <a:latin typeface="Helv"/>
              </a:rPr>
              <a:t>(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SWIs) to reflect phone and not DACs.</a:t>
            </a:r>
          </a:p>
          <a:p>
            <a:r>
              <a:rPr lang="en-AU" sz="2400" dirty="0">
                <a:solidFill>
                  <a:srgbClr val="000000"/>
                </a:solidFill>
                <a:latin typeface="Helv"/>
              </a:rPr>
              <a:t>A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ddition of pre-checks.</a:t>
            </a: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Drophole checklist added to procedure.</a:t>
            </a: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Helv"/>
              </a:rPr>
              <a:t>Investigate Comms - Direct link to UG from Surface  for all Dropholes.</a:t>
            </a:r>
            <a:endParaRPr lang="en-AU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70228D-DEB1-A6B8-02EE-1D464B6F49DE}"/>
              </a:ext>
            </a:extLst>
          </p:cNvPr>
          <p:cNvSpPr txBox="1">
            <a:spLocks/>
          </p:cNvSpPr>
          <p:nvPr/>
        </p:nvSpPr>
        <p:spPr bwMode="auto">
          <a:xfrm>
            <a:off x="532328" y="409653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Ineffective administrative risk controls found by mine management</a:t>
            </a:r>
            <a:endParaRPr lang="en-US" sz="3200" b="1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AB7570-6B13-51CB-1343-3AB51AE9846A}"/>
              </a:ext>
            </a:extLst>
          </p:cNvPr>
          <p:cNvSpPr txBox="1">
            <a:spLocks/>
          </p:cNvSpPr>
          <p:nvPr/>
        </p:nvSpPr>
        <p:spPr bwMode="auto">
          <a:xfrm>
            <a:off x="532328" y="1525580"/>
            <a:ext cx="11020425" cy="4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N.B. These will not stop it happening again.</a:t>
            </a:r>
          </a:p>
        </p:txBody>
      </p:sp>
    </p:spTree>
    <p:extLst>
      <p:ext uri="{BB962C8B-B14F-4D97-AF65-F5344CB8AC3E}">
        <p14:creationId xmlns:p14="http://schemas.microsoft.com/office/powerpoint/2010/main" val="32497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FDE92-A38A-38C7-B874-2B941AF2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Medical emergencies at mines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E3AB4-2582-B865-DF6A-707FEDE6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During September, workers at two mines became unwell during their shift and were taken to hospital.</a:t>
            </a:r>
          </a:p>
          <a:p>
            <a:r>
              <a:rPr lang="en-AU" dirty="0"/>
              <a:t>Site senior executives are reminded they are obliged to conduct an effective investigation to determine that work-related activity did not cause the medical emergency.</a:t>
            </a:r>
          </a:p>
          <a:p>
            <a:r>
              <a:rPr lang="en-AU" dirty="0"/>
              <a:t>For example, examining for:</a:t>
            </a:r>
          </a:p>
          <a:p>
            <a:pPr lvl="1"/>
            <a:r>
              <a:rPr lang="en-AU" dirty="0"/>
              <a:t>exposure of the worker to excessive heat, </a:t>
            </a:r>
          </a:p>
          <a:p>
            <a:pPr lvl="1"/>
            <a:r>
              <a:rPr lang="en-AU" dirty="0"/>
              <a:t>exposure to chemical agents,  </a:t>
            </a:r>
          </a:p>
          <a:p>
            <a:pPr lvl="1"/>
            <a:r>
              <a:rPr lang="en-AU" dirty="0"/>
              <a:t>situations where the worker may have received a head knock.</a:t>
            </a:r>
          </a:p>
          <a:p>
            <a:r>
              <a:rPr lang="en-AU" dirty="0"/>
              <a:t>Do not presume that just because it looks like a personal medical matter, no investigation is required.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792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A31B0E-E659-4192-A3F3-2419625AA1E1}"/>
              </a:ext>
            </a:extLst>
          </p:cNvPr>
          <p:cNvSpPr txBox="1">
            <a:spLocks/>
          </p:cNvSpPr>
          <p:nvPr/>
        </p:nvSpPr>
        <p:spPr>
          <a:xfrm>
            <a:off x="618566" y="5610646"/>
            <a:ext cx="10954870" cy="634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400" b="1" dirty="0">
                <a:solidFill>
                  <a:srgbClr val="1B4756"/>
                </a:solidFill>
              </a:rPr>
              <a:t>To subscribe to communications from the Queensland Mines Inspectorate please email</a:t>
            </a: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QldMinesInspectorate@rshq.qld.gov.au</a:t>
            </a:r>
            <a:r>
              <a:rPr lang="en-AU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12" name="Action Button: Blank 11">
            <a:hlinkClick r:id="rId3"/>
            <a:extLst>
              <a:ext uri="{FF2B5EF4-FFF2-40B4-BE49-F238E27FC236}">
                <a16:creationId xmlns:a16="http://schemas.microsoft.com/office/drawing/2014/main" id="{885DC93F-4D24-8DDE-262C-5E37C7AB5C41}"/>
              </a:ext>
            </a:extLst>
          </p:cNvPr>
          <p:cNvSpPr/>
          <p:nvPr/>
        </p:nvSpPr>
        <p:spPr>
          <a:xfrm>
            <a:off x="9536932" y="1811687"/>
            <a:ext cx="1657884" cy="577723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Periodicals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3" name="Action Button: Blank 12">
            <a:hlinkClick r:id="rId4"/>
            <a:extLst>
              <a:ext uri="{FF2B5EF4-FFF2-40B4-BE49-F238E27FC236}">
                <a16:creationId xmlns:a16="http://schemas.microsoft.com/office/drawing/2014/main" id="{0091208E-F3AB-8945-528A-3ADA9B0546C1}"/>
              </a:ext>
            </a:extLst>
          </p:cNvPr>
          <p:cNvSpPr/>
          <p:nvPr/>
        </p:nvSpPr>
        <p:spPr>
          <a:xfrm>
            <a:off x="9536932" y="2452955"/>
            <a:ext cx="1657884" cy="577723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00" b="1" i="1" dirty="0">
                <a:solidFill>
                  <a:schemeClr val="tx1"/>
                </a:solidFill>
              </a:rPr>
              <a:t>Coal Mining Safety and Health Act 1999</a:t>
            </a:r>
            <a:endParaRPr lang="en-AU" sz="1300" i="1" dirty="0">
              <a:solidFill>
                <a:schemeClr val="tx1"/>
              </a:solidFill>
            </a:endParaRPr>
          </a:p>
        </p:txBody>
      </p:sp>
      <p:sp>
        <p:nvSpPr>
          <p:cNvPr id="14" name="Action Button: Blank 13">
            <a:hlinkClick r:id="rId5"/>
            <a:extLst>
              <a:ext uri="{FF2B5EF4-FFF2-40B4-BE49-F238E27FC236}">
                <a16:creationId xmlns:a16="http://schemas.microsoft.com/office/drawing/2014/main" id="{3A082E4A-6702-7591-22D1-25C9C44303D8}"/>
              </a:ext>
            </a:extLst>
          </p:cNvPr>
          <p:cNvSpPr/>
          <p:nvPr/>
        </p:nvSpPr>
        <p:spPr>
          <a:xfrm>
            <a:off x="9536934" y="1189008"/>
            <a:ext cx="1657884" cy="562059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RSHQ Consultation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6" name="Action Button: Blank 15">
            <a:hlinkClick r:id="rId6"/>
            <a:extLst>
              <a:ext uri="{FF2B5EF4-FFF2-40B4-BE49-F238E27FC236}">
                <a16:creationId xmlns:a16="http://schemas.microsoft.com/office/drawing/2014/main" id="{D347B328-61FA-CE5A-17D4-2EF675152858}"/>
              </a:ext>
            </a:extLst>
          </p:cNvPr>
          <p:cNvSpPr/>
          <p:nvPr/>
        </p:nvSpPr>
        <p:spPr>
          <a:xfrm>
            <a:off x="9536932" y="3094223"/>
            <a:ext cx="1657884" cy="577723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Safety Notices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F111F12-E749-4D1C-2C40-F6FA8F12B678}"/>
              </a:ext>
            </a:extLst>
          </p:cNvPr>
          <p:cNvSpPr txBox="1">
            <a:spLocks/>
          </p:cNvSpPr>
          <p:nvPr/>
        </p:nvSpPr>
        <p:spPr>
          <a:xfrm>
            <a:off x="2560445" y="4200773"/>
            <a:ext cx="2549437" cy="33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1200" b="1" dirty="0">
                <a:solidFill>
                  <a:srgbClr val="0070C0"/>
                </a:solidFill>
              </a:rPr>
              <a:t>RECENT SAFETY NOTICES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9" name="Content Placeholder 4">
            <a:hlinkClick r:id="rId7"/>
            <a:extLst>
              <a:ext uri="{FF2B5EF4-FFF2-40B4-BE49-F238E27FC236}">
                <a16:creationId xmlns:a16="http://schemas.microsoft.com/office/drawing/2014/main" id="{6E448F7C-A2B2-1B3F-73E1-4844FF5C1431}"/>
              </a:ext>
            </a:extLst>
          </p:cNvPr>
          <p:cNvSpPr txBox="1">
            <a:spLocks/>
          </p:cNvSpPr>
          <p:nvPr/>
        </p:nvSpPr>
        <p:spPr>
          <a:xfrm>
            <a:off x="7806741" y="1186563"/>
            <a:ext cx="1657885" cy="562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Board of Examiners</a:t>
            </a:r>
          </a:p>
        </p:txBody>
      </p:sp>
      <p:sp>
        <p:nvSpPr>
          <p:cNvPr id="3" name="Content Placeholder 4">
            <a:hlinkClick r:id="rId8"/>
            <a:extLst>
              <a:ext uri="{FF2B5EF4-FFF2-40B4-BE49-F238E27FC236}">
                <a16:creationId xmlns:a16="http://schemas.microsoft.com/office/drawing/2014/main" id="{C62D6A0A-BF83-D9F7-D891-0579281F9E52}"/>
              </a:ext>
            </a:extLst>
          </p:cNvPr>
          <p:cNvSpPr txBox="1">
            <a:spLocks/>
          </p:cNvSpPr>
          <p:nvPr/>
        </p:nvSpPr>
        <p:spPr>
          <a:xfrm>
            <a:off x="7806740" y="1819594"/>
            <a:ext cx="1657885" cy="558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1200" dirty="0"/>
              <a:t>FREE Registration for the PCS Scheme</a:t>
            </a:r>
          </a:p>
        </p:txBody>
      </p:sp>
      <p:sp>
        <p:nvSpPr>
          <p:cNvPr id="7" name="Content Placeholder 4">
            <a:hlinkClick r:id="rId9"/>
            <a:extLst>
              <a:ext uri="{FF2B5EF4-FFF2-40B4-BE49-F238E27FC236}">
                <a16:creationId xmlns:a16="http://schemas.microsoft.com/office/drawing/2014/main" id="{AFBD7FBF-0BB6-8E91-475F-DDF71DA609B3}"/>
              </a:ext>
            </a:extLst>
          </p:cNvPr>
          <p:cNvSpPr txBox="1">
            <a:spLocks/>
          </p:cNvSpPr>
          <p:nvPr/>
        </p:nvSpPr>
        <p:spPr>
          <a:xfrm>
            <a:off x="7806740" y="2456452"/>
            <a:ext cx="1657885" cy="558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Mining Hazards Database</a:t>
            </a:r>
          </a:p>
        </p:txBody>
      </p:sp>
      <p:sp>
        <p:nvSpPr>
          <p:cNvPr id="15" name="Action Button: Blank 14">
            <a:hlinkClick r:id="rId10"/>
            <a:extLst>
              <a:ext uri="{FF2B5EF4-FFF2-40B4-BE49-F238E27FC236}">
                <a16:creationId xmlns:a16="http://schemas.microsoft.com/office/drawing/2014/main" id="{E8D20AD9-B242-575D-7502-F3AAAD8FA36E}"/>
              </a:ext>
            </a:extLst>
          </p:cNvPr>
          <p:cNvSpPr/>
          <p:nvPr/>
        </p:nvSpPr>
        <p:spPr>
          <a:xfrm>
            <a:off x="7806740" y="3097404"/>
            <a:ext cx="1657884" cy="562059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Recognised Standards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8" name="Action Button: Blank 17">
            <a:hlinkClick r:id="rId11"/>
            <a:extLst>
              <a:ext uri="{FF2B5EF4-FFF2-40B4-BE49-F238E27FC236}">
                <a16:creationId xmlns:a16="http://schemas.microsoft.com/office/drawing/2014/main" id="{F844780A-8FD0-947A-188F-92CF34CA6D4D}"/>
              </a:ext>
            </a:extLst>
          </p:cNvPr>
          <p:cNvSpPr/>
          <p:nvPr/>
        </p:nvSpPr>
        <p:spPr>
          <a:xfrm>
            <a:off x="5908391" y="4475693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439</a:t>
            </a:r>
            <a:endParaRPr lang="en-AU" sz="1100" b="1" dirty="0"/>
          </a:p>
          <a:p>
            <a:pPr algn="ctr"/>
            <a:r>
              <a:rPr lang="en-AU" sz="1200" dirty="0"/>
              <a:t>CMW’s foot crushed in scissor lift accident</a:t>
            </a:r>
            <a:endParaRPr lang="en-AU" sz="1600" dirty="0"/>
          </a:p>
        </p:txBody>
      </p:sp>
      <p:sp>
        <p:nvSpPr>
          <p:cNvPr id="19" name="Action Button: Blank 18">
            <a:hlinkClick r:id="rId12"/>
            <a:extLst>
              <a:ext uri="{FF2B5EF4-FFF2-40B4-BE49-F238E27FC236}">
                <a16:creationId xmlns:a16="http://schemas.microsoft.com/office/drawing/2014/main" id="{031C2935-0F3E-0965-3CE3-9D640093F213}"/>
              </a:ext>
            </a:extLst>
          </p:cNvPr>
          <p:cNvSpPr/>
          <p:nvPr/>
        </p:nvSpPr>
        <p:spPr>
          <a:xfrm>
            <a:off x="4188073" y="4476353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440</a:t>
            </a:r>
            <a:endParaRPr lang="en-AU" sz="1100" b="1" dirty="0"/>
          </a:p>
          <a:p>
            <a:pPr algn="ctr"/>
            <a:r>
              <a:rPr lang="en-AU" sz="1200" dirty="0"/>
              <a:t>Fluid injected into CMW’s skin</a:t>
            </a:r>
            <a:endParaRPr lang="en-AU" sz="1600" dirty="0"/>
          </a:p>
        </p:txBody>
      </p:sp>
      <p:sp>
        <p:nvSpPr>
          <p:cNvPr id="8" name="Action Button: Blank 7">
            <a:hlinkClick r:id="rId13"/>
            <a:extLst>
              <a:ext uri="{FF2B5EF4-FFF2-40B4-BE49-F238E27FC236}">
                <a16:creationId xmlns:a16="http://schemas.microsoft.com/office/drawing/2014/main" id="{520038CC-1A6B-E6AB-3A96-3B613FD0759F}"/>
              </a:ext>
            </a:extLst>
          </p:cNvPr>
          <p:cNvSpPr/>
          <p:nvPr/>
        </p:nvSpPr>
        <p:spPr>
          <a:xfrm>
            <a:off x="2469001" y="4473410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441</a:t>
            </a:r>
          </a:p>
          <a:p>
            <a:pPr algn="ctr"/>
            <a:r>
              <a:rPr lang="en-AU" sz="1050" dirty="0"/>
              <a:t>Counterfeit PLC hardware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4BD8176-F7B6-CB93-B588-73B99782AD20}"/>
              </a:ext>
            </a:extLst>
          </p:cNvPr>
          <p:cNvSpPr txBox="1">
            <a:spLocks/>
          </p:cNvSpPr>
          <p:nvPr/>
        </p:nvSpPr>
        <p:spPr>
          <a:xfrm>
            <a:off x="3938290" y="0"/>
            <a:ext cx="3579319" cy="732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NOTICE BOARD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sz="26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AU" sz="2600" dirty="0">
              <a:solidFill>
                <a:srgbClr val="1B4756"/>
              </a:solidFill>
            </a:endParaRP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6CE3A4B8-2405-A026-C466-087EDC3F8404}"/>
              </a:ext>
            </a:extLst>
          </p:cNvPr>
          <p:cNvSpPr txBox="1">
            <a:spLocks/>
          </p:cNvSpPr>
          <p:nvPr/>
        </p:nvSpPr>
        <p:spPr>
          <a:xfrm>
            <a:off x="2871337" y="1266653"/>
            <a:ext cx="2014425" cy="33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1400" b="1" dirty="0">
                <a:solidFill>
                  <a:srgbClr val="0070C0"/>
                </a:solidFill>
              </a:rPr>
              <a:t>COMMUNICATIONS</a:t>
            </a:r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7BD54E52-A351-101F-6041-520A54B42DEF}"/>
              </a:ext>
            </a:extLst>
          </p:cNvPr>
          <p:cNvSpPr txBox="1">
            <a:spLocks/>
          </p:cNvSpPr>
          <p:nvPr/>
        </p:nvSpPr>
        <p:spPr>
          <a:xfrm>
            <a:off x="8635682" y="940870"/>
            <a:ext cx="1657884" cy="301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1400" b="1" dirty="0">
                <a:solidFill>
                  <a:srgbClr val="0070C0"/>
                </a:solidFill>
              </a:rPr>
              <a:t>QUICK LINKS</a:t>
            </a:r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11" name="Action Button: Blank 10">
            <a:hlinkClick r:id="rId14"/>
            <a:extLst>
              <a:ext uri="{FF2B5EF4-FFF2-40B4-BE49-F238E27FC236}">
                <a16:creationId xmlns:a16="http://schemas.microsoft.com/office/drawing/2014/main" id="{D99E04CB-6872-0F52-ABD5-9BA584EDCAC6}"/>
              </a:ext>
            </a:extLst>
          </p:cNvPr>
          <p:cNvSpPr/>
          <p:nvPr/>
        </p:nvSpPr>
        <p:spPr>
          <a:xfrm>
            <a:off x="7629615" y="4475688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Alert 438</a:t>
            </a:r>
            <a:endParaRPr lang="en-AU" sz="1100" b="1" dirty="0"/>
          </a:p>
          <a:p>
            <a:pPr algn="ctr"/>
            <a:r>
              <a:rPr lang="en-AU" sz="1200" dirty="0"/>
              <a:t>Excavator and water truck collision</a:t>
            </a:r>
            <a:endParaRPr lang="en-AU" sz="1600" dirty="0"/>
          </a:p>
        </p:txBody>
      </p:sp>
      <p:sp>
        <p:nvSpPr>
          <p:cNvPr id="20" name="Content Placeholder 4">
            <a:hlinkClick r:id="rId15"/>
            <a:extLst>
              <a:ext uri="{FF2B5EF4-FFF2-40B4-BE49-F238E27FC236}">
                <a16:creationId xmlns:a16="http://schemas.microsoft.com/office/drawing/2014/main" id="{CE683C64-5CA6-2E1F-F404-88627CE1A8AC}"/>
              </a:ext>
            </a:extLst>
          </p:cNvPr>
          <p:cNvSpPr txBox="1">
            <a:spLocks/>
          </p:cNvSpPr>
          <p:nvPr/>
        </p:nvSpPr>
        <p:spPr>
          <a:xfrm>
            <a:off x="1372188" y="1590438"/>
            <a:ext cx="2321271" cy="77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1800" dirty="0"/>
              <a:t>OCE</a:t>
            </a:r>
            <a:r>
              <a:rPr lang="en-AU" sz="1800" b="1" dirty="0">
                <a:solidFill>
                  <a:schemeClr val="tx1"/>
                </a:solidFill>
              </a:rPr>
              <a:t> Seminars March + April 2024</a:t>
            </a:r>
          </a:p>
        </p:txBody>
      </p:sp>
      <p:sp>
        <p:nvSpPr>
          <p:cNvPr id="21" name="Content Placeholder 4">
            <a:hlinkClick r:id="rId16"/>
            <a:extLst>
              <a:ext uri="{FF2B5EF4-FFF2-40B4-BE49-F238E27FC236}">
                <a16:creationId xmlns:a16="http://schemas.microsoft.com/office/drawing/2014/main" id="{BAB4AAEF-D9A2-0BF0-1222-1A9237DF9BAE}"/>
              </a:ext>
            </a:extLst>
          </p:cNvPr>
          <p:cNvSpPr txBox="1">
            <a:spLocks/>
          </p:cNvSpPr>
          <p:nvPr/>
        </p:nvSpPr>
        <p:spPr>
          <a:xfrm>
            <a:off x="4007814" y="1590438"/>
            <a:ext cx="2321271" cy="777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eaLnBrk="0" hangingPunct="0">
              <a:lnSpc>
                <a:spcPct val="100000"/>
              </a:lnSpc>
              <a:spcBef>
                <a:spcPct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Information share for summer 2023/24</a:t>
            </a:r>
          </a:p>
        </p:txBody>
      </p:sp>
      <p:sp>
        <p:nvSpPr>
          <p:cNvPr id="22" name="Content Placeholder 4">
            <a:hlinkClick r:id="rId17"/>
            <a:extLst>
              <a:ext uri="{FF2B5EF4-FFF2-40B4-BE49-F238E27FC236}">
                <a16:creationId xmlns:a16="http://schemas.microsoft.com/office/drawing/2014/main" id="{8DCE218C-95BA-C901-D9C9-873BE0D7A9DA}"/>
              </a:ext>
            </a:extLst>
          </p:cNvPr>
          <p:cNvSpPr txBox="1">
            <a:spLocks/>
          </p:cNvSpPr>
          <p:nvPr/>
        </p:nvSpPr>
        <p:spPr>
          <a:xfrm>
            <a:off x="1372188" y="2638949"/>
            <a:ext cx="2321271" cy="761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eaLnBrk="0" hangingPunct="0">
              <a:lnSpc>
                <a:spcPct val="100000"/>
              </a:lnSpc>
              <a:spcBef>
                <a:spcPct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ERZC Seminars February 2024</a:t>
            </a:r>
          </a:p>
        </p:txBody>
      </p:sp>
      <p:sp>
        <p:nvSpPr>
          <p:cNvPr id="23" name="Content Placeholder 4">
            <a:hlinkClick r:id="rId18"/>
            <a:extLst>
              <a:ext uri="{FF2B5EF4-FFF2-40B4-BE49-F238E27FC236}">
                <a16:creationId xmlns:a16="http://schemas.microsoft.com/office/drawing/2014/main" id="{5338612D-BF52-684F-3151-EBC748537855}"/>
              </a:ext>
            </a:extLst>
          </p:cNvPr>
          <p:cNvSpPr txBox="1">
            <a:spLocks/>
          </p:cNvSpPr>
          <p:nvPr/>
        </p:nvSpPr>
        <p:spPr>
          <a:xfrm>
            <a:off x="4007814" y="2639574"/>
            <a:ext cx="2330234" cy="76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eaLnBrk="0" hangingPunct="0">
              <a:lnSpc>
                <a:spcPct val="100000"/>
              </a:lnSpc>
              <a:spcBef>
                <a:spcPct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Annual obligation reminder</a:t>
            </a:r>
          </a:p>
        </p:txBody>
      </p:sp>
    </p:spTree>
    <p:extLst>
      <p:ext uri="{BB962C8B-B14F-4D97-AF65-F5344CB8AC3E}">
        <p14:creationId xmlns:p14="http://schemas.microsoft.com/office/powerpoint/2010/main" val="418358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2F28B2-A0E9-3169-F8C2-9D4DC01D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Ineffective Risk Controls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0AF1F-1169-36CD-95C1-F3B13E8A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3" y="1808251"/>
            <a:ext cx="11019692" cy="3967317"/>
          </a:xfrm>
        </p:spPr>
        <p:txBody>
          <a:bodyPr>
            <a:normAutofit/>
          </a:bodyPr>
          <a:lstStyle/>
          <a:p>
            <a:r>
              <a:rPr lang="en-AU" dirty="0"/>
              <a:t>The last periodical for 2023 is about </a:t>
            </a:r>
            <a:r>
              <a:rPr lang="en-AU" b="1" u="sng" dirty="0"/>
              <a:t>ineffective risk controls</a:t>
            </a:r>
            <a:r>
              <a:rPr lang="en-AU" dirty="0"/>
              <a:t>.</a:t>
            </a:r>
          </a:p>
          <a:p>
            <a:r>
              <a:rPr lang="en-AU" dirty="0"/>
              <a:t>Many HPI and accident investigations by mine management are not finding risk controls which will be effective to prevent incidents from happening again.</a:t>
            </a:r>
          </a:p>
          <a:p>
            <a:r>
              <a:rPr lang="en-AU" dirty="0"/>
              <a:t>Investigation reports are recycling failed administrative risk controls which do not prevent the same sort of incident happening again.</a:t>
            </a:r>
          </a:p>
          <a:p>
            <a:r>
              <a:rPr lang="en-AU" dirty="0"/>
              <a:t>Mine management must find higher order risk controls that are effective in preventing the incidents from happening again.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394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7BC6-C097-0FA7-AB1A-FE64160A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Ineffective seat belts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9A20-F037-BA6C-67BA-8C34C599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2" y="1376737"/>
            <a:ext cx="11020425" cy="444963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AU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coal mine recently found several vehicles (all Utes) had defective seat belts.</a:t>
            </a:r>
          </a:p>
          <a:p>
            <a:pPr>
              <a:lnSpc>
                <a:spcPct val="130000"/>
              </a:lnSpc>
            </a:pPr>
            <a:r>
              <a:rPr lang="en-AU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seat belts were reported to unlatch while the vehicle </a:t>
            </a:r>
            <a:r>
              <a:rPr lang="en-AU" sz="22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AU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motion.</a:t>
            </a:r>
          </a:p>
          <a:p>
            <a:pPr>
              <a:lnSpc>
                <a:spcPct val="130000"/>
              </a:lnSpc>
            </a:pPr>
            <a:r>
              <a:rPr lang="en-AU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vehicles were inspected at the mine; 6 were identified as having defects with seat belts.</a:t>
            </a:r>
          </a:p>
          <a:p>
            <a:pPr>
              <a:lnSpc>
                <a:spcPct val="130000"/>
              </a:lnSpc>
            </a:pPr>
            <a:r>
              <a:rPr lang="en-AU" sz="2200" dirty="0">
                <a:latin typeface="Lato" panose="020F0502020204030203" pitchFamily="34" charset="0"/>
                <a:cs typeface="Times New Roman" panose="02020603050405020304" pitchFamily="18" charset="0"/>
              </a:rPr>
              <a:t>Seat belts had cracked plastics around the tongue and/or failing tongue integrity</a:t>
            </a:r>
            <a:r>
              <a:rPr lang="en-AU" sz="22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Seat belts had latch assembly failures where the seat belt pulled out of the latch when tested.</a:t>
            </a:r>
          </a:p>
          <a:p>
            <a:r>
              <a:rPr lang="en-AU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cause of the “unlatching” failures has not been categorically confirmed however evidence </a:t>
            </a:r>
            <a:r>
              <a:rPr lang="en-AU" sz="22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suggests </a:t>
            </a:r>
            <a:r>
              <a:rPr lang="en-AU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dust ingress is a potential contributor.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5033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F682-4A2E-6723-F0C6-94CF9723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Ineffective seat belts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B8CCD-E16E-C842-152C-636A2076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88" y="1211386"/>
            <a:ext cx="2933700" cy="3914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018BF-3E98-C8EF-FCCF-8D5F499B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289" y="1101969"/>
            <a:ext cx="3889491" cy="4024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C087CE-6863-0172-C437-B07E75CF7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679" y="3411902"/>
            <a:ext cx="4433146" cy="22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A282B-354B-8DF1-83A2-D5432E5B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8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Ineffective seat belts – questions for reflection</a:t>
            </a:r>
            <a:endParaRPr lang="en-AU" sz="3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0FCA0-9FD2-2E8F-389E-5CDDC120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the mine’s prestart checks not adequately covering the inspection and function checks of seat belts?</a:t>
            </a:r>
          </a:p>
          <a:p>
            <a:pPr marL="342900" indent="-342900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the field task observations / safety interactions not ensuring compliance to your SHMS, every day on every shift?</a:t>
            </a:r>
          </a:p>
          <a:p>
            <a:pPr marL="342900" lvl="0" indent="-342900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site vehicles be audited every day/week/month/ year for seat belt integrity and functionality?</a:t>
            </a:r>
          </a:p>
          <a:p>
            <a:pPr marL="342900" lvl="0" indent="-342900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checks the effectiveness of your site maintenance systems for seat belt inspections, on both light and heavy mobile plant?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911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569A43-994D-06A3-F8BD-8AC5B5C3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329266"/>
            <a:ext cx="11020425" cy="846138"/>
          </a:xfrm>
        </p:spPr>
        <p:txBody>
          <a:bodyPr wrap="square" anchor="ctr">
            <a:normAutofit/>
          </a:bodyPr>
          <a:lstStyle/>
          <a:p>
            <a:pPr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Loss of control of dump trucks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239487-672A-0D51-E0C6-FCB689001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368425"/>
            <a:ext cx="11020425" cy="4406900"/>
          </a:xfrm>
        </p:spPr>
        <p:txBody>
          <a:bodyPr/>
          <a:lstStyle/>
          <a:p>
            <a:r>
              <a:rPr lang="en-US" dirty="0"/>
              <a:t>11 notifications in September reported that coal mine workers had lost control of a dump truck.</a:t>
            </a:r>
          </a:p>
          <a:p>
            <a:r>
              <a:rPr lang="en-US" dirty="0"/>
              <a:t>Multiple events occurred at three mines.</a:t>
            </a:r>
          </a:p>
          <a:p>
            <a:r>
              <a:rPr lang="en-US" dirty="0"/>
              <a:t>Single events occurred at four mines.</a:t>
            </a:r>
          </a:p>
          <a:p>
            <a:r>
              <a:rPr lang="en-US" dirty="0"/>
              <a:t>Every event occurred when the dump truck was travelling downhill.</a:t>
            </a:r>
          </a:p>
          <a:p>
            <a:r>
              <a:rPr lang="en-US" dirty="0"/>
              <a:t>Fortunately, all the trucks stayed on their wheels.</a:t>
            </a:r>
          </a:p>
          <a:p>
            <a:r>
              <a:rPr lang="en-US" dirty="0"/>
              <a:t>Some trucks did cross into the uphill lane during the loss of control event.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EF8B363-C6E1-1AD0-13C5-D33DE9AE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365125"/>
            <a:ext cx="11020425" cy="846138"/>
          </a:xfrm>
        </p:spPr>
        <p:txBody>
          <a:bodyPr/>
          <a:lstStyle/>
          <a:p>
            <a:pPr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Loss of control of dump trucks</a:t>
            </a:r>
            <a:endParaRPr lang="en-US" b="1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D108AC2-D3FC-DA5D-F4D8-B2B2D86B5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13" y="1360243"/>
            <a:ext cx="3650395" cy="227458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36AE9-8BCE-8540-8643-E44536A5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753" y="3441802"/>
            <a:ext cx="3365925" cy="2372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05599-500C-28A1-88ED-BB1B7F51F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735" y="1211263"/>
            <a:ext cx="4117918" cy="2230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766D7-3F50-2EFA-AA4A-FEBE52FF0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456" y="3461585"/>
            <a:ext cx="44100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4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8F2E14-9FF5-502C-47FC-AEC4E1EC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0" y="299522"/>
            <a:ext cx="11020425" cy="846138"/>
          </a:xfrm>
        </p:spPr>
        <p:txBody>
          <a:bodyPr/>
          <a:lstStyle/>
          <a:p>
            <a:pPr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Ineffective administrative risk controls found by mine management</a:t>
            </a:r>
            <a:endParaRPr lang="en-US" sz="3200" b="1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D4A3F3-7B55-8317-3D04-0A98BDB5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2" y="1995955"/>
            <a:ext cx="11020425" cy="3840069"/>
          </a:xfrm>
        </p:spPr>
        <p:txBody>
          <a:bodyPr/>
          <a:lstStyle/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Daily inspection sheets to be completed by supervisors/OCE.  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Appropriate actions to be taken at time of inspection. 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Educate CMW's through toolbox talk.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Conduct a spot spray trial for down ramps only.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Reminder to truck operators for first load down a ramp to take it easy on gear selection.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Retrain truck operator and retest in wet conditions.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Add in the SOP packs to the new starter training packs so truck operators can read between sessions.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Create SWI outlining the requirements and responsibilities involved in watering circuits with all water carts.</a:t>
            </a:r>
            <a:endParaRPr lang="en-AU" sz="1800" dirty="0">
              <a:solidFill>
                <a:srgbClr val="000000"/>
              </a:solidFill>
              <a:latin typeface="Helv"/>
            </a:endParaRP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Helv"/>
              </a:rPr>
              <a:t>Retrain truck operator on low traction training.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9745-3595-2D8D-C594-36435EAFA6D9}"/>
              </a:ext>
            </a:extLst>
          </p:cNvPr>
          <p:cNvSpPr txBox="1">
            <a:spLocks/>
          </p:cNvSpPr>
          <p:nvPr/>
        </p:nvSpPr>
        <p:spPr bwMode="auto">
          <a:xfrm>
            <a:off x="569910" y="1386166"/>
            <a:ext cx="11020425" cy="4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N.B. These will not stop it happening again.</a:t>
            </a:r>
          </a:p>
        </p:txBody>
      </p:sp>
    </p:spTree>
    <p:extLst>
      <p:ext uri="{BB962C8B-B14F-4D97-AF65-F5344CB8AC3E}">
        <p14:creationId xmlns:p14="http://schemas.microsoft.com/office/powerpoint/2010/main" val="60730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AD5BCC-13CA-F8A7-0DBB-08910D14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365125"/>
            <a:ext cx="11020425" cy="846138"/>
          </a:xfrm>
        </p:spPr>
        <p:txBody>
          <a:bodyPr/>
          <a:lstStyle/>
          <a:p>
            <a:r>
              <a:rPr lang="en-AU" sz="44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Collisions at dumps and </a:t>
            </a: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AU" sz="44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ig </a:t>
            </a:r>
            <a:r>
              <a:rPr lang="en-AU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AU" sz="44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aces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AE75B-A8B7-227B-0BC0-8C25EE0C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839073"/>
            <a:ext cx="11020425" cy="3936251"/>
          </a:xfrm>
        </p:spPr>
        <p:txBody>
          <a:bodyPr/>
          <a:lstStyle/>
          <a:p>
            <a:r>
              <a:rPr lang="en-US" sz="3600" dirty="0"/>
              <a:t>11 collisions were reported during September.</a:t>
            </a:r>
          </a:p>
          <a:p>
            <a:r>
              <a:rPr lang="en-US" sz="3600" dirty="0"/>
              <a:t>Most collisions happened on dumps or at dig faces.</a:t>
            </a:r>
          </a:p>
          <a:p>
            <a:r>
              <a:rPr lang="en-US" sz="3600" dirty="0"/>
              <a:t>One coal mine worker reported an injury.</a:t>
            </a:r>
          </a:p>
          <a:p>
            <a:r>
              <a:rPr lang="en-US" sz="3600" dirty="0"/>
              <a:t>Positive communication between equipment operators was made before some of the collisions occurred and did not prevent it.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586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E85C5291-52AA-4D6E-BEF2-4A65E70817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CB6F705-DBF0-4173-89BB-2CABF4A723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106F2F7-FFF5-4CB1-9D18-AAFC782F6EB4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 BP 09 Serious Accident Compliance Meeting 23 07 2020" id="{12C210EF-3D45-4454-852E-6CF828AF77B1}" vid="{676B0E9B-124A-4626-85D3-C0FDC41AA215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Coal-widePPT-template (1)</Template>
  <TotalTime>0</TotalTime>
  <Words>1037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Helv</vt:lpstr>
      <vt:lpstr>Lato</vt:lpstr>
      <vt:lpstr>Symbol</vt:lpstr>
      <vt:lpstr>1_Custom Design</vt:lpstr>
      <vt:lpstr>Custom Design</vt:lpstr>
      <vt:lpstr>2_Custom Design</vt:lpstr>
      <vt:lpstr>3_Custom Design</vt:lpstr>
      <vt:lpstr>Organic</vt:lpstr>
      <vt:lpstr>December 2023 Incident periodical</vt:lpstr>
      <vt:lpstr>Ineffective Risk Controls</vt:lpstr>
      <vt:lpstr>Ineffective seat belts</vt:lpstr>
      <vt:lpstr>Ineffective seat belts</vt:lpstr>
      <vt:lpstr>Ineffective seat belts – questions for reflection</vt:lpstr>
      <vt:lpstr>Loss of control of dump trucks</vt:lpstr>
      <vt:lpstr>Loss of control of dump trucks</vt:lpstr>
      <vt:lpstr>Ineffective administrative risk controls found by mine management</vt:lpstr>
      <vt:lpstr>Collisions at dumps and dig faces</vt:lpstr>
      <vt:lpstr>Collisions at dumps and dig faces</vt:lpstr>
      <vt:lpstr>PowerPoint Presentation</vt:lpstr>
      <vt:lpstr>Concrete drop hole mistake</vt:lpstr>
      <vt:lpstr>PowerPoint Presentation</vt:lpstr>
      <vt:lpstr>Medical emergencies at mines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2020-09-02T00:47:02Z</dcterms:created>
  <dcterms:modified xsi:type="dcterms:W3CDTF">2024-03-15T01:35:49Z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