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70" r:id="rId5"/>
    <p:sldMasterId id="2147483688" r:id="rId6"/>
    <p:sldMasterId id="2147483706" r:id="rId7"/>
  </p:sldMasterIdLst>
  <p:notesMasterIdLst>
    <p:notesMasterId r:id="rId33"/>
  </p:notesMasterIdLst>
  <p:sldIdLst>
    <p:sldId id="256" r:id="rId8"/>
    <p:sldId id="259" r:id="rId9"/>
    <p:sldId id="307" r:id="rId10"/>
    <p:sldId id="257" r:id="rId11"/>
    <p:sldId id="258" r:id="rId12"/>
    <p:sldId id="266" r:id="rId13"/>
    <p:sldId id="303" r:id="rId14"/>
    <p:sldId id="304" r:id="rId15"/>
    <p:sldId id="267" r:id="rId16"/>
    <p:sldId id="268" r:id="rId17"/>
    <p:sldId id="301" r:id="rId18"/>
    <p:sldId id="297" r:id="rId19"/>
    <p:sldId id="298" r:id="rId20"/>
    <p:sldId id="315" r:id="rId21"/>
    <p:sldId id="299" r:id="rId22"/>
    <p:sldId id="300" r:id="rId23"/>
    <p:sldId id="308" r:id="rId24"/>
    <p:sldId id="310" r:id="rId25"/>
    <p:sldId id="291" r:id="rId26"/>
    <p:sldId id="292" r:id="rId27"/>
    <p:sldId id="264" r:id="rId28"/>
    <p:sldId id="269" r:id="rId29"/>
    <p:sldId id="305" r:id="rId30"/>
    <p:sldId id="309" r:id="rId31"/>
    <p:sldId id="270"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fety Reset Slides" id="{A57648AD-F4FB-4EEB-AA27-8561D46BADF8}">
          <p14:sldIdLst>
            <p14:sldId id="256"/>
            <p14:sldId id="259"/>
            <p14:sldId id="307"/>
            <p14:sldId id="257"/>
            <p14:sldId id="258"/>
            <p14:sldId id="266"/>
            <p14:sldId id="303"/>
            <p14:sldId id="304"/>
            <p14:sldId id="267"/>
            <p14:sldId id="268"/>
            <p14:sldId id="301"/>
            <p14:sldId id="297"/>
            <p14:sldId id="298"/>
            <p14:sldId id="315"/>
            <p14:sldId id="299"/>
            <p14:sldId id="300"/>
            <p14:sldId id="308"/>
          </p14:sldIdLst>
        </p14:section>
        <p14:section name="Background" id="{1541799F-2FAE-4B9D-AAA4-A1BA65CE400A}">
          <p14:sldIdLst>
            <p14:sldId id="310"/>
            <p14:sldId id="291"/>
            <p14:sldId id="292"/>
            <p14:sldId id="264"/>
            <p14:sldId id="269"/>
            <p14:sldId id="305"/>
            <p14:sldId id="309"/>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KERSSON Kerri" initials="MK" lastIdx="16" clrIdx="0">
    <p:extLst>
      <p:ext uri="{19B8F6BF-5375-455C-9EA6-DF929625EA0E}">
        <p15:presenceInfo xmlns:p15="http://schemas.microsoft.com/office/powerpoint/2012/main" userId="S::Kerri.Melkersson@rshq.qld.gov.au::c4b0fc77-dea0-40c9-b19d-bf041e7c6f86" providerId="AD"/>
      </p:ext>
    </p:extLst>
  </p:cmAuthor>
  <p:cmAuthor id="2" name="HAYES Dan" initials="HD" lastIdx="1" clrIdx="1">
    <p:extLst>
      <p:ext uri="{19B8F6BF-5375-455C-9EA6-DF929625EA0E}">
        <p15:presenceInfo xmlns:p15="http://schemas.microsoft.com/office/powerpoint/2012/main" userId="S::Dan.Hayes@rshq.qld.gov.au::d6266130-80b6-4a77-a6fd-df012b6dd0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2C7"/>
    <a:srgbClr val="B65A63"/>
    <a:srgbClr val="275E81"/>
    <a:srgbClr val="5D6F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01" autoAdjust="0"/>
    <p:restoredTop sz="93792" autoAdjust="0"/>
  </p:normalViewPr>
  <p:slideViewPr>
    <p:cSldViewPr snapToGrid="0">
      <p:cViewPr varScale="1">
        <p:scale>
          <a:sx n="63" d="100"/>
          <a:sy n="63" d="100"/>
        </p:scale>
        <p:origin x="1040" y="64"/>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89" d="100"/>
          <a:sy n="89" d="100"/>
        </p:scale>
        <p:origin x="381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BD358-9F5D-4F08-8326-22EF91A99A9C}"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AU"/>
        </a:p>
      </dgm:t>
    </dgm:pt>
    <dgm:pt modelId="{422A0587-7729-4B5A-8F61-55D7DA6EE465}">
      <dgm:prSet phldrT="[Text]" custT="1"/>
      <dgm:spPr/>
      <dgm:t>
        <a:bodyPr/>
        <a:lstStyle/>
        <a:p>
          <a:pPr algn="l"/>
          <a:r>
            <a:rPr lang="en-AU" sz="1500" b="1" dirty="0">
              <a:latin typeface="Calibri" panose="020F0502020204030204" pitchFamily="34" charset="0"/>
              <a:cs typeface="Calibri" panose="020F0502020204030204" pitchFamily="34" charset="0"/>
            </a:rPr>
            <a:t>2019 Brady Review of Qld Mining &amp; Quarrying Fatalities:</a:t>
          </a:r>
        </a:p>
        <a:p>
          <a:pPr algn="l"/>
          <a:endParaRPr lang="en-AU" sz="500" dirty="0">
            <a:latin typeface="Calibri" panose="020F0502020204030204" pitchFamily="34" charset="0"/>
            <a:cs typeface="Calibri" panose="020F0502020204030204" pitchFamily="34" charset="0"/>
          </a:endParaRPr>
        </a:p>
        <a:p>
          <a:pPr algn="l"/>
          <a:r>
            <a:rPr lang="en-AU" sz="1500" dirty="0">
              <a:latin typeface="Calibri" panose="020F0502020204030204" pitchFamily="34" charset="0"/>
              <a:cs typeface="Calibri" panose="020F0502020204030204" pitchFamily="34" charset="0"/>
            </a:rPr>
            <a:t>“And the next step is for the mining industry, as a whole, to adopt the practices of High Reliability Organisations”</a:t>
          </a:r>
        </a:p>
        <a:p>
          <a:pPr algn="l"/>
          <a:endParaRPr lang="en-AU" sz="500" dirty="0">
            <a:latin typeface="Calibri" panose="020F0502020204030204" pitchFamily="34" charset="0"/>
            <a:cs typeface="Calibri" panose="020F0502020204030204" pitchFamily="34" charset="0"/>
          </a:endParaRPr>
        </a:p>
        <a:p>
          <a:pPr algn="l"/>
          <a:r>
            <a:rPr lang="en-AU" sz="1500" dirty="0">
              <a:latin typeface="Calibri" panose="020F0502020204030204" pitchFamily="34" charset="0"/>
              <a:cs typeface="Calibri" panose="020F0502020204030204" pitchFamily="34" charset="0"/>
            </a:rPr>
            <a:t>“HROs are preoccupied with failure; they have </a:t>
          </a:r>
          <a:r>
            <a:rPr lang="en-AU" sz="1500" b="1" dirty="0">
              <a:latin typeface="Calibri" panose="020F0502020204030204" pitchFamily="34" charset="0"/>
              <a:cs typeface="Calibri" panose="020F0502020204030204" pitchFamily="34" charset="0"/>
            </a:rPr>
            <a:t>chronic unease”</a:t>
          </a:r>
          <a:endParaRPr lang="en-AU" sz="1500" b="0" dirty="0">
            <a:latin typeface="Calibri" panose="020F0502020204030204" pitchFamily="34" charset="0"/>
            <a:cs typeface="Calibri" panose="020F0502020204030204" pitchFamily="34" charset="0"/>
          </a:endParaRPr>
        </a:p>
        <a:p>
          <a:pPr algn="l"/>
          <a:endParaRPr lang="en-AU" sz="500" b="0" dirty="0">
            <a:latin typeface="Calibri" panose="020F0502020204030204" pitchFamily="34" charset="0"/>
            <a:cs typeface="Calibri" panose="020F0502020204030204" pitchFamily="34" charset="0"/>
          </a:endParaRPr>
        </a:p>
        <a:p>
          <a:pPr algn="l"/>
          <a:r>
            <a:rPr lang="en-AU" sz="1500" b="0" dirty="0">
              <a:latin typeface="Calibri" panose="020F0502020204030204" pitchFamily="34" charset="0"/>
              <a:cs typeface="Calibri" panose="020F0502020204030204" pitchFamily="34" charset="0"/>
            </a:rPr>
            <a:t>“A management focus on reducing LTIs can have the effect of encouraging under-reporting of incidents”</a:t>
          </a:r>
          <a:endParaRPr lang="en-AU" sz="1500" b="1" dirty="0">
            <a:latin typeface="Calibri" panose="020F0502020204030204" pitchFamily="34" charset="0"/>
            <a:cs typeface="Calibri" panose="020F0502020204030204" pitchFamily="34" charset="0"/>
          </a:endParaRPr>
        </a:p>
      </dgm:t>
    </dgm:pt>
    <dgm:pt modelId="{F13CCA89-6AC6-43D4-B93A-12C308DB0649}" type="parTrans" cxnId="{3F0C38BA-2BC6-4C7C-BD8D-B921D5E8675B}">
      <dgm:prSet/>
      <dgm:spPr/>
      <dgm:t>
        <a:bodyPr/>
        <a:lstStyle/>
        <a:p>
          <a:endParaRPr lang="en-AU"/>
        </a:p>
      </dgm:t>
    </dgm:pt>
    <dgm:pt modelId="{F2F4F564-5877-4240-84BC-4113C1D1FA73}" type="sibTrans" cxnId="{3F0C38BA-2BC6-4C7C-BD8D-B921D5E8675B}">
      <dgm:prSet/>
      <dgm:spPr/>
      <dgm:t>
        <a:bodyPr/>
        <a:lstStyle/>
        <a:p>
          <a:endParaRPr lang="en-AU"/>
        </a:p>
      </dgm:t>
    </dgm:pt>
    <dgm:pt modelId="{6E279F73-1EB6-4490-89B2-6D7675349DC6}">
      <dgm:prSet phldrT="[Text]" custT="1"/>
      <dgm:spPr/>
      <dgm:t>
        <a:bodyPr/>
        <a:lstStyle/>
        <a:p>
          <a:pPr algn="l"/>
          <a:r>
            <a:rPr lang="en-AU" sz="1500" b="1" dirty="0">
              <a:latin typeface="Calibri" panose="020F0502020204030204" pitchFamily="34" charset="0"/>
              <a:cs typeface="Calibri" panose="020F0502020204030204" pitchFamily="34" charset="0"/>
            </a:rPr>
            <a:t>Learning from High Reliability Organisations (Hopkins, 2009):</a:t>
          </a:r>
        </a:p>
        <a:p>
          <a:pPr algn="l"/>
          <a:endParaRPr lang="en-AU" sz="500" dirty="0">
            <a:latin typeface="Calibri" panose="020F0502020204030204" pitchFamily="34" charset="0"/>
            <a:cs typeface="Calibri" panose="020F0502020204030204" pitchFamily="34" charset="0"/>
          </a:endParaRPr>
        </a:p>
        <a:p>
          <a:pPr algn="l"/>
          <a:r>
            <a:rPr lang="en-AU" sz="1500" dirty="0">
              <a:latin typeface="Calibri" panose="020F0502020204030204" pitchFamily="34" charset="0"/>
              <a:cs typeface="Calibri" panose="020F0502020204030204" pitchFamily="34" charset="0"/>
            </a:rPr>
            <a:t>“Blame is often the enemy of understanding”</a:t>
          </a:r>
        </a:p>
        <a:p>
          <a:pPr algn="l"/>
          <a:endParaRPr lang="en-AU" sz="500" dirty="0">
            <a:latin typeface="Calibri" panose="020F0502020204030204" pitchFamily="34" charset="0"/>
            <a:cs typeface="Calibri" panose="020F0502020204030204" pitchFamily="34" charset="0"/>
          </a:endParaRPr>
        </a:p>
        <a:p>
          <a:pPr algn="l"/>
          <a:r>
            <a:rPr lang="en-AU" sz="1500" dirty="0">
              <a:latin typeface="Calibri" panose="020F0502020204030204" pitchFamily="34" charset="0"/>
              <a:cs typeface="Calibri" panose="020F0502020204030204" pitchFamily="34" charset="0"/>
            </a:rPr>
            <a:t>“Asking why process operators made mistakes helps expose system errors that led to, or allowed, the human error”</a:t>
          </a:r>
        </a:p>
        <a:p>
          <a:pPr algn="l"/>
          <a:endParaRPr lang="en-AU" sz="500" dirty="0">
            <a:latin typeface="Calibri" panose="020F0502020204030204" pitchFamily="34" charset="0"/>
            <a:cs typeface="Calibri" panose="020F0502020204030204" pitchFamily="34" charset="0"/>
          </a:endParaRPr>
        </a:p>
        <a:p>
          <a:pPr algn="l"/>
          <a:r>
            <a:rPr lang="en-AU" sz="1500" dirty="0">
              <a:latin typeface="Calibri" panose="020F0502020204030204" pitchFamily="34" charset="0"/>
              <a:cs typeface="Calibri" panose="020F0502020204030204" pitchFamily="34" charset="0"/>
            </a:rPr>
            <a:t>“Encourage reporting of ‘bad news’, e.g. hazards that are not adequately controlled; critical controls not working”</a:t>
          </a:r>
        </a:p>
        <a:p>
          <a:pPr algn="l"/>
          <a:endParaRPr lang="en-AU" sz="1600" dirty="0">
            <a:latin typeface="Calibri" panose="020F0502020204030204" pitchFamily="34" charset="0"/>
            <a:cs typeface="Calibri" panose="020F0502020204030204" pitchFamily="34" charset="0"/>
          </a:endParaRPr>
        </a:p>
        <a:p>
          <a:pPr algn="ctr"/>
          <a:endParaRPr lang="en-AU" sz="1600" dirty="0">
            <a:latin typeface="Calibri" panose="020F0502020204030204" pitchFamily="34" charset="0"/>
            <a:cs typeface="Calibri" panose="020F0502020204030204" pitchFamily="34" charset="0"/>
          </a:endParaRPr>
        </a:p>
      </dgm:t>
    </dgm:pt>
    <dgm:pt modelId="{79DACAF7-0EAE-41D8-BE21-C256111033BD}" type="parTrans" cxnId="{D7C6831C-130B-483C-885E-72F23ACF13D3}">
      <dgm:prSet/>
      <dgm:spPr/>
      <dgm:t>
        <a:bodyPr/>
        <a:lstStyle/>
        <a:p>
          <a:endParaRPr lang="en-AU"/>
        </a:p>
      </dgm:t>
    </dgm:pt>
    <dgm:pt modelId="{61C44277-14DA-4C4C-A2CF-F0BB65F0C8A5}" type="sibTrans" cxnId="{D7C6831C-130B-483C-885E-72F23ACF13D3}">
      <dgm:prSet/>
      <dgm:spPr/>
      <dgm:t>
        <a:bodyPr/>
        <a:lstStyle/>
        <a:p>
          <a:endParaRPr lang="en-AU"/>
        </a:p>
      </dgm:t>
    </dgm:pt>
    <dgm:pt modelId="{DAB8C62D-F97E-4F10-9306-A4C4EE43A1F7}">
      <dgm:prSet phldrT="[Text]" custT="1"/>
      <dgm:spPr/>
      <dgm:t>
        <a:bodyPr/>
        <a:lstStyle/>
        <a:p>
          <a:pPr algn="l"/>
          <a:r>
            <a:rPr lang="en-AU" sz="1500" b="1" dirty="0">
              <a:latin typeface="Calibri" panose="020F0502020204030204" pitchFamily="34" charset="0"/>
              <a:cs typeface="Calibri" panose="020F0502020204030204" pitchFamily="34" charset="0"/>
            </a:rPr>
            <a:t>Must accidents happen?:  Lessons from HROs (Roberts, 2001):</a:t>
          </a:r>
        </a:p>
        <a:p>
          <a:pPr algn="l"/>
          <a:endParaRPr lang="en-AU" sz="500" dirty="0">
            <a:latin typeface="Calibri" panose="020F0502020204030204" pitchFamily="34" charset="0"/>
            <a:cs typeface="Calibri" panose="020F0502020204030204" pitchFamily="34" charset="0"/>
          </a:endParaRPr>
        </a:p>
        <a:p>
          <a:pPr algn="l"/>
          <a:r>
            <a:rPr lang="en-AU" sz="1500" dirty="0">
              <a:latin typeface="Calibri" panose="020F0502020204030204" pitchFamily="34" charset="0"/>
              <a:cs typeface="Calibri" panose="020F0502020204030204" pitchFamily="34" charset="0"/>
            </a:rPr>
            <a:t>“The three major recommendations we offer are that managers should:</a:t>
          </a:r>
        </a:p>
        <a:p>
          <a:pPr algn="l"/>
          <a:r>
            <a:rPr lang="en-AU" sz="1500" dirty="0">
              <a:latin typeface="Calibri" panose="020F0502020204030204" pitchFamily="34" charset="0"/>
              <a:cs typeface="Calibri" panose="020F0502020204030204" pitchFamily="34" charset="0"/>
            </a:rPr>
            <a:t>1. aggressively seek to know what they don't know</a:t>
          </a:r>
        </a:p>
        <a:p>
          <a:pPr algn="l"/>
          <a:r>
            <a:rPr lang="en-AU" sz="500" dirty="0">
              <a:latin typeface="Calibri" panose="020F0502020204030204" pitchFamily="34" charset="0"/>
              <a:cs typeface="Calibri" panose="020F0502020204030204" pitchFamily="34" charset="0"/>
            </a:rPr>
            <a:t> </a:t>
          </a:r>
        </a:p>
        <a:p>
          <a:pPr algn="l"/>
          <a:r>
            <a:rPr lang="en-AU" sz="1500" dirty="0">
              <a:latin typeface="Calibri" panose="020F0502020204030204" pitchFamily="34" charset="0"/>
              <a:cs typeface="Calibri" panose="020F0502020204030204" pitchFamily="34" charset="0"/>
            </a:rPr>
            <a:t>2. design incentive systems to recognize the cost of failure and the benefits of reliability</a:t>
          </a:r>
        </a:p>
        <a:p>
          <a:pPr algn="l"/>
          <a:endParaRPr lang="en-AU" sz="500" dirty="0">
            <a:latin typeface="Calibri" panose="020F0502020204030204" pitchFamily="34" charset="0"/>
            <a:cs typeface="Calibri" panose="020F0502020204030204" pitchFamily="34" charset="0"/>
          </a:endParaRPr>
        </a:p>
        <a:p>
          <a:pPr algn="l"/>
          <a:r>
            <a:rPr lang="en-AU" sz="1500" dirty="0">
              <a:latin typeface="Calibri" panose="020F0502020204030204" pitchFamily="34" charset="0"/>
              <a:cs typeface="Calibri" panose="020F0502020204030204" pitchFamily="34" charset="0"/>
            </a:rPr>
            <a:t>3. communicate the big picture to everyone in the organisation”</a:t>
          </a:r>
        </a:p>
      </dgm:t>
    </dgm:pt>
    <dgm:pt modelId="{B97590A5-365A-46FF-85B1-E0430C793B38}" type="parTrans" cxnId="{3E7D162F-57D4-4936-AA11-51E468F77000}">
      <dgm:prSet/>
      <dgm:spPr/>
      <dgm:t>
        <a:bodyPr/>
        <a:lstStyle/>
        <a:p>
          <a:endParaRPr lang="en-AU"/>
        </a:p>
      </dgm:t>
    </dgm:pt>
    <dgm:pt modelId="{87AD6E6D-B8E2-4E66-BFAC-AB39FB14D3A0}" type="sibTrans" cxnId="{3E7D162F-57D4-4936-AA11-51E468F77000}">
      <dgm:prSet/>
      <dgm:spPr/>
      <dgm:t>
        <a:bodyPr/>
        <a:lstStyle/>
        <a:p>
          <a:endParaRPr lang="en-AU"/>
        </a:p>
      </dgm:t>
    </dgm:pt>
    <dgm:pt modelId="{3307D6B6-4B4B-496F-BC4A-7226DF85DEC9}" type="pres">
      <dgm:prSet presAssocID="{C43BD358-9F5D-4F08-8326-22EF91A99A9C}" presName="Name0" presStyleCnt="0">
        <dgm:presLayoutVars>
          <dgm:dir/>
          <dgm:resizeHandles val="exact"/>
        </dgm:presLayoutVars>
      </dgm:prSet>
      <dgm:spPr/>
    </dgm:pt>
    <dgm:pt modelId="{F0CE4200-97DC-4D0D-BDD9-0BE36DCCB5F5}" type="pres">
      <dgm:prSet presAssocID="{C43BD358-9F5D-4F08-8326-22EF91A99A9C}" presName="bkgdShp" presStyleLbl="alignAccFollowNode1" presStyleIdx="0" presStyleCnt="1" custScaleY="73989"/>
      <dgm:spPr/>
    </dgm:pt>
    <dgm:pt modelId="{BEA88C0B-C671-440C-8AB9-CCE0B67DEE26}" type="pres">
      <dgm:prSet presAssocID="{C43BD358-9F5D-4F08-8326-22EF91A99A9C}" presName="linComp" presStyleCnt="0"/>
      <dgm:spPr/>
    </dgm:pt>
    <dgm:pt modelId="{DD8C61BF-FC4B-4A80-8F86-C310542C5920}" type="pres">
      <dgm:prSet presAssocID="{422A0587-7729-4B5A-8F61-55D7DA6EE465}" presName="compNode" presStyleCnt="0"/>
      <dgm:spPr/>
    </dgm:pt>
    <dgm:pt modelId="{0FE98E73-1D89-4803-9AB8-7461C6ACA72C}" type="pres">
      <dgm:prSet presAssocID="{422A0587-7729-4B5A-8F61-55D7DA6EE465}" presName="node" presStyleLbl="node1" presStyleIdx="0" presStyleCnt="3" custScaleX="2000000" custScaleY="113136">
        <dgm:presLayoutVars>
          <dgm:bulletEnabled val="1"/>
        </dgm:presLayoutVars>
      </dgm:prSet>
      <dgm:spPr/>
    </dgm:pt>
    <dgm:pt modelId="{11756F74-698C-4A04-9D1A-A2818C1828E3}" type="pres">
      <dgm:prSet presAssocID="{422A0587-7729-4B5A-8F61-55D7DA6EE465}" presName="invisiNode" presStyleLbl="node1" presStyleIdx="0" presStyleCnt="3"/>
      <dgm:spPr/>
    </dgm:pt>
    <dgm:pt modelId="{87960612-04DD-4D4B-9DFD-803AE59C3A86}" type="pres">
      <dgm:prSet presAssocID="{422A0587-7729-4B5A-8F61-55D7DA6EE465}" presName="imagNode" presStyleLbl="fgImgPlace1" presStyleIdx="0" presStyleCnt="3" custScaleX="1111887" custScaleY="85807" custLinFactNeighborX="-798" custLinFactNeighborY="485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50D27AFF-D102-4229-AE4A-10B670598BCA}" type="pres">
      <dgm:prSet presAssocID="{F2F4F564-5877-4240-84BC-4113C1D1FA73}" presName="sibTrans" presStyleLbl="sibTrans2D1" presStyleIdx="0" presStyleCnt="0"/>
      <dgm:spPr/>
    </dgm:pt>
    <dgm:pt modelId="{9B44465D-736C-4362-97CE-643099123E64}" type="pres">
      <dgm:prSet presAssocID="{6E279F73-1EB6-4490-89B2-6D7675349DC6}" presName="compNode" presStyleCnt="0"/>
      <dgm:spPr/>
    </dgm:pt>
    <dgm:pt modelId="{3C0D8DF7-0E2E-4A40-8111-872B8BE3CFBD}" type="pres">
      <dgm:prSet presAssocID="{6E279F73-1EB6-4490-89B2-6D7675349DC6}" presName="node" presStyleLbl="node1" presStyleIdx="1" presStyleCnt="3" custScaleX="2000000" custScaleY="113136">
        <dgm:presLayoutVars>
          <dgm:bulletEnabled val="1"/>
        </dgm:presLayoutVars>
      </dgm:prSet>
      <dgm:spPr/>
    </dgm:pt>
    <dgm:pt modelId="{6DC9FAFF-33DA-441E-9A03-0613C26CAC24}" type="pres">
      <dgm:prSet presAssocID="{6E279F73-1EB6-4490-89B2-6D7675349DC6}" presName="invisiNode" presStyleLbl="node1" presStyleIdx="1" presStyleCnt="3"/>
      <dgm:spPr/>
    </dgm:pt>
    <dgm:pt modelId="{FA8D85F0-FE35-4F33-A633-FFC21053C200}" type="pres">
      <dgm:prSet presAssocID="{6E279F73-1EB6-4490-89B2-6D7675349DC6}" presName="imagNode" presStyleLbl="fgImgPlace1" presStyleIdx="1" presStyleCnt="3" custScaleX="1108149" custScaleY="87038" custLinFactNeighborY="5571"/>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C2938071-23E5-4698-A1A2-3797DE05A9E1}" type="pres">
      <dgm:prSet presAssocID="{61C44277-14DA-4C4C-A2CF-F0BB65F0C8A5}" presName="sibTrans" presStyleLbl="sibTrans2D1" presStyleIdx="0" presStyleCnt="0"/>
      <dgm:spPr/>
    </dgm:pt>
    <dgm:pt modelId="{B2842C16-47B4-4322-9C60-30ABBB185B51}" type="pres">
      <dgm:prSet presAssocID="{DAB8C62D-F97E-4F10-9306-A4C4EE43A1F7}" presName="compNode" presStyleCnt="0"/>
      <dgm:spPr/>
    </dgm:pt>
    <dgm:pt modelId="{7304E76A-F3BE-4DC3-A110-59B8A82D4288}" type="pres">
      <dgm:prSet presAssocID="{DAB8C62D-F97E-4F10-9306-A4C4EE43A1F7}" presName="node" presStyleLbl="node1" presStyleIdx="2" presStyleCnt="3" custScaleX="2000000" custScaleY="113136">
        <dgm:presLayoutVars>
          <dgm:bulletEnabled val="1"/>
        </dgm:presLayoutVars>
      </dgm:prSet>
      <dgm:spPr/>
    </dgm:pt>
    <dgm:pt modelId="{0ADEE3D8-B891-488B-995C-31300C64A95F}" type="pres">
      <dgm:prSet presAssocID="{DAB8C62D-F97E-4F10-9306-A4C4EE43A1F7}" presName="invisiNode" presStyleLbl="node1" presStyleIdx="2" presStyleCnt="3"/>
      <dgm:spPr/>
    </dgm:pt>
    <dgm:pt modelId="{2FC8D518-FB1D-4FF4-A35D-97D54E44758D}" type="pres">
      <dgm:prSet presAssocID="{DAB8C62D-F97E-4F10-9306-A4C4EE43A1F7}" presName="imagNode" presStyleLbl="fgImgPlace1" presStyleIdx="2" presStyleCnt="3" custScaleX="1056812" custScaleY="85807" custLinFactNeighborY="5571"/>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Lst>
  <dgm:cxnLst>
    <dgm:cxn modelId="{B148EF0B-7550-492E-AA47-6048F20EEF25}" type="presOf" srcId="{DAB8C62D-F97E-4F10-9306-A4C4EE43A1F7}" destId="{7304E76A-F3BE-4DC3-A110-59B8A82D4288}" srcOrd="0" destOrd="0" presId="urn:microsoft.com/office/officeart/2005/8/layout/pList2"/>
    <dgm:cxn modelId="{D7C6831C-130B-483C-885E-72F23ACF13D3}" srcId="{C43BD358-9F5D-4F08-8326-22EF91A99A9C}" destId="{6E279F73-1EB6-4490-89B2-6D7675349DC6}" srcOrd="1" destOrd="0" parTransId="{79DACAF7-0EAE-41D8-BE21-C256111033BD}" sibTransId="{61C44277-14DA-4C4C-A2CF-F0BB65F0C8A5}"/>
    <dgm:cxn modelId="{3E7D162F-57D4-4936-AA11-51E468F77000}" srcId="{C43BD358-9F5D-4F08-8326-22EF91A99A9C}" destId="{DAB8C62D-F97E-4F10-9306-A4C4EE43A1F7}" srcOrd="2" destOrd="0" parTransId="{B97590A5-365A-46FF-85B1-E0430C793B38}" sibTransId="{87AD6E6D-B8E2-4E66-BFAC-AB39FB14D3A0}"/>
    <dgm:cxn modelId="{045BFF43-3EC3-4FDB-BF11-235B7A6126CB}" type="presOf" srcId="{61C44277-14DA-4C4C-A2CF-F0BB65F0C8A5}" destId="{C2938071-23E5-4698-A1A2-3797DE05A9E1}" srcOrd="0" destOrd="0" presId="urn:microsoft.com/office/officeart/2005/8/layout/pList2"/>
    <dgm:cxn modelId="{5F701371-1895-4D04-A705-EAAC0C19C3A4}" type="presOf" srcId="{422A0587-7729-4B5A-8F61-55D7DA6EE465}" destId="{0FE98E73-1D89-4803-9AB8-7461C6ACA72C}" srcOrd="0" destOrd="0" presId="urn:microsoft.com/office/officeart/2005/8/layout/pList2"/>
    <dgm:cxn modelId="{35ACED9D-B13B-4238-A67D-108B69F20920}" type="presOf" srcId="{F2F4F564-5877-4240-84BC-4113C1D1FA73}" destId="{50D27AFF-D102-4229-AE4A-10B670598BCA}" srcOrd="0" destOrd="0" presId="urn:microsoft.com/office/officeart/2005/8/layout/pList2"/>
    <dgm:cxn modelId="{3F0C38BA-2BC6-4C7C-BD8D-B921D5E8675B}" srcId="{C43BD358-9F5D-4F08-8326-22EF91A99A9C}" destId="{422A0587-7729-4B5A-8F61-55D7DA6EE465}" srcOrd="0" destOrd="0" parTransId="{F13CCA89-6AC6-43D4-B93A-12C308DB0649}" sibTransId="{F2F4F564-5877-4240-84BC-4113C1D1FA73}"/>
    <dgm:cxn modelId="{18E0ECBC-BB8D-40D6-A1BB-96E1EFC3933B}" type="presOf" srcId="{C43BD358-9F5D-4F08-8326-22EF91A99A9C}" destId="{3307D6B6-4B4B-496F-BC4A-7226DF85DEC9}" srcOrd="0" destOrd="0" presId="urn:microsoft.com/office/officeart/2005/8/layout/pList2"/>
    <dgm:cxn modelId="{545CF3C2-1ECB-4A1D-91A3-021591DBC26D}" type="presOf" srcId="{6E279F73-1EB6-4490-89B2-6D7675349DC6}" destId="{3C0D8DF7-0E2E-4A40-8111-872B8BE3CFBD}" srcOrd="0" destOrd="0" presId="urn:microsoft.com/office/officeart/2005/8/layout/pList2"/>
    <dgm:cxn modelId="{D2280630-2974-44C3-8E7A-261C25BA9C97}" type="presParOf" srcId="{3307D6B6-4B4B-496F-BC4A-7226DF85DEC9}" destId="{F0CE4200-97DC-4D0D-BDD9-0BE36DCCB5F5}" srcOrd="0" destOrd="0" presId="urn:microsoft.com/office/officeart/2005/8/layout/pList2"/>
    <dgm:cxn modelId="{16875229-47DF-49F6-99C3-81CE8F8EB8A9}" type="presParOf" srcId="{3307D6B6-4B4B-496F-BC4A-7226DF85DEC9}" destId="{BEA88C0B-C671-440C-8AB9-CCE0B67DEE26}" srcOrd="1" destOrd="0" presId="urn:microsoft.com/office/officeart/2005/8/layout/pList2"/>
    <dgm:cxn modelId="{8CEEADAC-2720-46A8-A718-7DFEE918665A}" type="presParOf" srcId="{BEA88C0B-C671-440C-8AB9-CCE0B67DEE26}" destId="{DD8C61BF-FC4B-4A80-8F86-C310542C5920}" srcOrd="0" destOrd="0" presId="urn:microsoft.com/office/officeart/2005/8/layout/pList2"/>
    <dgm:cxn modelId="{C8DDFFDC-D220-454A-A31F-A4ED94A51B36}" type="presParOf" srcId="{DD8C61BF-FC4B-4A80-8F86-C310542C5920}" destId="{0FE98E73-1D89-4803-9AB8-7461C6ACA72C}" srcOrd="0" destOrd="0" presId="urn:microsoft.com/office/officeart/2005/8/layout/pList2"/>
    <dgm:cxn modelId="{B88520D1-A53F-4D11-B7D2-A9F7D0593D5C}" type="presParOf" srcId="{DD8C61BF-FC4B-4A80-8F86-C310542C5920}" destId="{11756F74-698C-4A04-9D1A-A2818C1828E3}" srcOrd="1" destOrd="0" presId="urn:microsoft.com/office/officeart/2005/8/layout/pList2"/>
    <dgm:cxn modelId="{24E5469D-B725-4DBD-A61F-1870174D7EBB}" type="presParOf" srcId="{DD8C61BF-FC4B-4A80-8F86-C310542C5920}" destId="{87960612-04DD-4D4B-9DFD-803AE59C3A86}" srcOrd="2" destOrd="0" presId="urn:microsoft.com/office/officeart/2005/8/layout/pList2"/>
    <dgm:cxn modelId="{29411D62-DEA1-4E02-8024-F9E5AA7D4295}" type="presParOf" srcId="{BEA88C0B-C671-440C-8AB9-CCE0B67DEE26}" destId="{50D27AFF-D102-4229-AE4A-10B670598BCA}" srcOrd="1" destOrd="0" presId="urn:microsoft.com/office/officeart/2005/8/layout/pList2"/>
    <dgm:cxn modelId="{CBF4C1E2-2942-4135-A657-A28E68E4EED7}" type="presParOf" srcId="{BEA88C0B-C671-440C-8AB9-CCE0B67DEE26}" destId="{9B44465D-736C-4362-97CE-643099123E64}" srcOrd="2" destOrd="0" presId="urn:microsoft.com/office/officeart/2005/8/layout/pList2"/>
    <dgm:cxn modelId="{C1DCD25A-6126-4F9D-BB40-DB9BB925436B}" type="presParOf" srcId="{9B44465D-736C-4362-97CE-643099123E64}" destId="{3C0D8DF7-0E2E-4A40-8111-872B8BE3CFBD}" srcOrd="0" destOrd="0" presId="urn:microsoft.com/office/officeart/2005/8/layout/pList2"/>
    <dgm:cxn modelId="{3E532A7C-63AC-48BF-AB0E-68EF40E22B7C}" type="presParOf" srcId="{9B44465D-736C-4362-97CE-643099123E64}" destId="{6DC9FAFF-33DA-441E-9A03-0613C26CAC24}" srcOrd="1" destOrd="0" presId="urn:microsoft.com/office/officeart/2005/8/layout/pList2"/>
    <dgm:cxn modelId="{724399D6-FD03-4BA1-AFC2-39AB6A9DCBB2}" type="presParOf" srcId="{9B44465D-736C-4362-97CE-643099123E64}" destId="{FA8D85F0-FE35-4F33-A633-FFC21053C200}" srcOrd="2" destOrd="0" presId="urn:microsoft.com/office/officeart/2005/8/layout/pList2"/>
    <dgm:cxn modelId="{0E1FD9AE-5977-4B59-86DD-CBDBF7651955}" type="presParOf" srcId="{BEA88C0B-C671-440C-8AB9-CCE0B67DEE26}" destId="{C2938071-23E5-4698-A1A2-3797DE05A9E1}" srcOrd="3" destOrd="0" presId="urn:microsoft.com/office/officeart/2005/8/layout/pList2"/>
    <dgm:cxn modelId="{042A6758-7706-417B-AC4D-40AC693E1687}" type="presParOf" srcId="{BEA88C0B-C671-440C-8AB9-CCE0B67DEE26}" destId="{B2842C16-47B4-4322-9C60-30ABBB185B51}" srcOrd="4" destOrd="0" presId="urn:microsoft.com/office/officeart/2005/8/layout/pList2"/>
    <dgm:cxn modelId="{B899EAC9-EFD2-4989-8B11-2D600E5F5966}" type="presParOf" srcId="{B2842C16-47B4-4322-9C60-30ABBB185B51}" destId="{7304E76A-F3BE-4DC3-A110-59B8A82D4288}" srcOrd="0" destOrd="0" presId="urn:microsoft.com/office/officeart/2005/8/layout/pList2"/>
    <dgm:cxn modelId="{2EE4643D-5A57-4B34-93D3-0CAD139B7540}" type="presParOf" srcId="{B2842C16-47B4-4322-9C60-30ABBB185B51}" destId="{0ADEE3D8-B891-488B-995C-31300C64A95F}" srcOrd="1" destOrd="0" presId="urn:microsoft.com/office/officeart/2005/8/layout/pList2"/>
    <dgm:cxn modelId="{30300B2F-5F93-413B-9B58-0CE480023592}" type="presParOf" srcId="{B2842C16-47B4-4322-9C60-30ABBB185B51}" destId="{2FC8D518-FB1D-4FF4-A35D-97D54E44758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E4200-97DC-4D0D-BDD9-0BE36DCCB5F5}">
      <dsp:nvSpPr>
        <dsp:cNvPr id="0" name=""/>
        <dsp:cNvSpPr/>
      </dsp:nvSpPr>
      <dsp:spPr>
        <a:xfrm>
          <a:off x="0" y="321090"/>
          <a:ext cx="11476233" cy="1826699"/>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60612-04DD-4D4B-9DFD-803AE59C3A86}">
      <dsp:nvSpPr>
        <dsp:cNvPr id="0" name=""/>
        <dsp:cNvSpPr/>
      </dsp:nvSpPr>
      <dsp:spPr>
        <a:xfrm>
          <a:off x="1145777" y="446453"/>
          <a:ext cx="1989355" cy="15535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98E73-1D89-4803-9AB8-7461C6ACA72C}">
      <dsp:nvSpPr>
        <dsp:cNvPr id="0" name=""/>
        <dsp:cNvSpPr/>
      </dsp:nvSpPr>
      <dsp:spPr>
        <a:xfrm rot="10800000">
          <a:off x="352711" y="2171594"/>
          <a:ext cx="3578342" cy="3413902"/>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AU" sz="1500" b="1" kern="1200" dirty="0">
              <a:latin typeface="Calibri" panose="020F0502020204030204" pitchFamily="34" charset="0"/>
              <a:cs typeface="Calibri" panose="020F0502020204030204" pitchFamily="34" charset="0"/>
            </a:rPr>
            <a:t>2019 Brady Review of Qld Mining &amp; Quarrying Fatalities:</a:t>
          </a:r>
        </a:p>
        <a:p>
          <a:pPr marL="0" lvl="0" indent="0" algn="l" defTabSz="666750">
            <a:lnSpc>
              <a:spcPct val="90000"/>
            </a:lnSpc>
            <a:spcBef>
              <a:spcPct val="0"/>
            </a:spcBef>
            <a:spcAft>
              <a:spcPct val="35000"/>
            </a:spcAft>
            <a:buNone/>
          </a:pPr>
          <a:endParaRPr lang="en-AU" sz="50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“And the next step is for the mining industry, as a whole, to adopt the practices of High Reliability Organisations”</a:t>
          </a:r>
        </a:p>
        <a:p>
          <a:pPr marL="0" lvl="0" indent="0" algn="l" defTabSz="666750">
            <a:lnSpc>
              <a:spcPct val="90000"/>
            </a:lnSpc>
            <a:spcBef>
              <a:spcPct val="0"/>
            </a:spcBef>
            <a:spcAft>
              <a:spcPct val="35000"/>
            </a:spcAft>
            <a:buNone/>
          </a:pPr>
          <a:endParaRPr lang="en-AU" sz="50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“HROs are preoccupied with failure; they have </a:t>
          </a:r>
          <a:r>
            <a:rPr lang="en-AU" sz="1500" b="1" kern="1200" dirty="0">
              <a:latin typeface="Calibri" panose="020F0502020204030204" pitchFamily="34" charset="0"/>
              <a:cs typeface="Calibri" panose="020F0502020204030204" pitchFamily="34" charset="0"/>
            </a:rPr>
            <a:t>chronic unease”</a:t>
          </a:r>
          <a:endParaRPr lang="en-AU" sz="1500" b="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endParaRPr lang="en-AU" sz="500" b="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b="0" kern="1200" dirty="0">
              <a:latin typeface="Calibri" panose="020F0502020204030204" pitchFamily="34" charset="0"/>
              <a:cs typeface="Calibri" panose="020F0502020204030204" pitchFamily="34" charset="0"/>
            </a:rPr>
            <a:t>“A management focus on reducing LTIs can have the effect of encouraging under-reporting of incidents”</a:t>
          </a:r>
          <a:endParaRPr lang="en-AU" sz="1500" b="1" kern="1200" dirty="0">
            <a:latin typeface="Calibri" panose="020F0502020204030204" pitchFamily="34" charset="0"/>
            <a:cs typeface="Calibri" panose="020F0502020204030204" pitchFamily="34" charset="0"/>
          </a:endParaRPr>
        </a:p>
      </dsp:txBody>
      <dsp:txXfrm rot="10800000">
        <a:off x="457700" y="2171594"/>
        <a:ext cx="3368364" cy="3308913"/>
      </dsp:txXfrm>
    </dsp:sp>
    <dsp:sp modelId="{FA8D85F0-FE35-4F33-A633-FFC21053C200}">
      <dsp:nvSpPr>
        <dsp:cNvPr id="0" name=""/>
        <dsp:cNvSpPr/>
      </dsp:nvSpPr>
      <dsp:spPr>
        <a:xfrm>
          <a:off x="4746782" y="448291"/>
          <a:ext cx="1982668" cy="15758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D8DF7-0E2E-4A40-8111-872B8BE3CFBD}">
      <dsp:nvSpPr>
        <dsp:cNvPr id="0" name=""/>
        <dsp:cNvSpPr/>
      </dsp:nvSpPr>
      <dsp:spPr>
        <a:xfrm rot="10800000">
          <a:off x="3948945" y="2171594"/>
          <a:ext cx="3578342" cy="3413902"/>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AU" sz="1500" b="1" kern="1200" dirty="0">
              <a:latin typeface="Calibri" panose="020F0502020204030204" pitchFamily="34" charset="0"/>
              <a:cs typeface="Calibri" panose="020F0502020204030204" pitchFamily="34" charset="0"/>
            </a:rPr>
            <a:t>Learning from High Reliability Organisations (Hopkins, 2009):</a:t>
          </a:r>
        </a:p>
        <a:p>
          <a:pPr marL="0" lvl="0" indent="0" algn="l" defTabSz="666750">
            <a:lnSpc>
              <a:spcPct val="90000"/>
            </a:lnSpc>
            <a:spcBef>
              <a:spcPct val="0"/>
            </a:spcBef>
            <a:spcAft>
              <a:spcPct val="35000"/>
            </a:spcAft>
            <a:buNone/>
          </a:pPr>
          <a:endParaRPr lang="en-AU" sz="50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“Blame is often the enemy of understanding”</a:t>
          </a:r>
        </a:p>
        <a:p>
          <a:pPr marL="0" lvl="0" indent="0" algn="l" defTabSz="666750">
            <a:lnSpc>
              <a:spcPct val="90000"/>
            </a:lnSpc>
            <a:spcBef>
              <a:spcPct val="0"/>
            </a:spcBef>
            <a:spcAft>
              <a:spcPct val="35000"/>
            </a:spcAft>
            <a:buNone/>
          </a:pPr>
          <a:endParaRPr lang="en-AU" sz="50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“Asking why process operators made mistakes helps expose system errors that led to, or allowed, the human error”</a:t>
          </a:r>
        </a:p>
        <a:p>
          <a:pPr marL="0" lvl="0" indent="0" algn="l" defTabSz="666750">
            <a:lnSpc>
              <a:spcPct val="90000"/>
            </a:lnSpc>
            <a:spcBef>
              <a:spcPct val="0"/>
            </a:spcBef>
            <a:spcAft>
              <a:spcPct val="35000"/>
            </a:spcAft>
            <a:buNone/>
          </a:pPr>
          <a:endParaRPr lang="en-AU" sz="50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“Encourage reporting of ‘bad news’, e.g. hazards that are not adequately controlled; critical controls not working”</a:t>
          </a:r>
        </a:p>
        <a:p>
          <a:pPr marL="0" lvl="0" indent="0" algn="l" defTabSz="666750">
            <a:lnSpc>
              <a:spcPct val="90000"/>
            </a:lnSpc>
            <a:spcBef>
              <a:spcPct val="0"/>
            </a:spcBef>
            <a:spcAft>
              <a:spcPct val="35000"/>
            </a:spcAft>
            <a:buNone/>
          </a:pPr>
          <a:endParaRPr lang="en-AU" sz="1600" kern="1200" dirty="0">
            <a:latin typeface="Calibri" panose="020F0502020204030204" pitchFamily="34" charset="0"/>
            <a:cs typeface="Calibri" panose="020F0502020204030204" pitchFamily="34" charset="0"/>
          </a:endParaRPr>
        </a:p>
        <a:p>
          <a:pPr marL="0" lvl="0" indent="0" algn="ctr" defTabSz="666750">
            <a:lnSpc>
              <a:spcPct val="90000"/>
            </a:lnSpc>
            <a:spcBef>
              <a:spcPct val="0"/>
            </a:spcBef>
            <a:spcAft>
              <a:spcPct val="35000"/>
            </a:spcAft>
            <a:buNone/>
          </a:pPr>
          <a:endParaRPr lang="en-AU" sz="1600" kern="1200" dirty="0">
            <a:latin typeface="Calibri" panose="020F0502020204030204" pitchFamily="34" charset="0"/>
            <a:cs typeface="Calibri" panose="020F0502020204030204" pitchFamily="34" charset="0"/>
          </a:endParaRPr>
        </a:p>
      </dsp:txBody>
      <dsp:txXfrm rot="10800000">
        <a:off x="4053934" y="2171594"/>
        <a:ext cx="3368364" cy="3308913"/>
      </dsp:txXfrm>
    </dsp:sp>
    <dsp:sp modelId="{2FC8D518-FB1D-4FF4-A35D-97D54E44758D}">
      <dsp:nvSpPr>
        <dsp:cNvPr id="0" name=""/>
        <dsp:cNvSpPr/>
      </dsp:nvSpPr>
      <dsp:spPr>
        <a:xfrm>
          <a:off x="8388941" y="459435"/>
          <a:ext cx="1890817" cy="15535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4E76A-F3BE-4DC3-A110-59B8A82D4288}">
      <dsp:nvSpPr>
        <dsp:cNvPr id="0" name=""/>
        <dsp:cNvSpPr/>
      </dsp:nvSpPr>
      <dsp:spPr>
        <a:xfrm rot="10800000">
          <a:off x="7545179" y="2171594"/>
          <a:ext cx="3578342" cy="3413902"/>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66750">
            <a:lnSpc>
              <a:spcPct val="90000"/>
            </a:lnSpc>
            <a:spcBef>
              <a:spcPct val="0"/>
            </a:spcBef>
            <a:spcAft>
              <a:spcPct val="35000"/>
            </a:spcAft>
            <a:buNone/>
          </a:pPr>
          <a:r>
            <a:rPr lang="en-AU" sz="1500" b="1" kern="1200" dirty="0">
              <a:latin typeface="Calibri" panose="020F0502020204030204" pitchFamily="34" charset="0"/>
              <a:cs typeface="Calibri" panose="020F0502020204030204" pitchFamily="34" charset="0"/>
            </a:rPr>
            <a:t>Must accidents happen?:  Lessons from HROs (Roberts, 2001):</a:t>
          </a:r>
        </a:p>
        <a:p>
          <a:pPr marL="0" lvl="0" indent="0" algn="l" defTabSz="666750">
            <a:lnSpc>
              <a:spcPct val="90000"/>
            </a:lnSpc>
            <a:spcBef>
              <a:spcPct val="0"/>
            </a:spcBef>
            <a:spcAft>
              <a:spcPct val="35000"/>
            </a:spcAft>
            <a:buNone/>
          </a:pPr>
          <a:endParaRPr lang="en-AU" sz="50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“The three major recommendations we offer are that managers should:</a:t>
          </a: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1. aggressively seek to know what they don't know</a:t>
          </a:r>
        </a:p>
        <a:p>
          <a:pPr marL="0" lvl="0" indent="0" algn="l" defTabSz="666750">
            <a:lnSpc>
              <a:spcPct val="90000"/>
            </a:lnSpc>
            <a:spcBef>
              <a:spcPct val="0"/>
            </a:spcBef>
            <a:spcAft>
              <a:spcPct val="35000"/>
            </a:spcAft>
            <a:buNone/>
          </a:pPr>
          <a:r>
            <a:rPr lang="en-AU" sz="500" kern="1200" dirty="0">
              <a:latin typeface="Calibri" panose="020F0502020204030204" pitchFamily="34" charset="0"/>
              <a:cs typeface="Calibri" panose="020F0502020204030204" pitchFamily="34" charset="0"/>
            </a:rPr>
            <a:t> </a:t>
          </a: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2. design incentive systems to recognize the cost of failure and the benefits of reliability</a:t>
          </a:r>
        </a:p>
        <a:p>
          <a:pPr marL="0" lvl="0" indent="0" algn="l" defTabSz="666750">
            <a:lnSpc>
              <a:spcPct val="90000"/>
            </a:lnSpc>
            <a:spcBef>
              <a:spcPct val="0"/>
            </a:spcBef>
            <a:spcAft>
              <a:spcPct val="35000"/>
            </a:spcAft>
            <a:buNone/>
          </a:pPr>
          <a:endParaRPr lang="en-AU" sz="500" kern="1200" dirty="0">
            <a:latin typeface="Calibri" panose="020F0502020204030204" pitchFamily="34" charset="0"/>
            <a:cs typeface="Calibri" panose="020F0502020204030204" pitchFamily="34" charset="0"/>
          </a:endParaRPr>
        </a:p>
        <a:p>
          <a:pPr marL="0" lvl="0" indent="0" algn="l" defTabSz="666750">
            <a:lnSpc>
              <a:spcPct val="90000"/>
            </a:lnSpc>
            <a:spcBef>
              <a:spcPct val="0"/>
            </a:spcBef>
            <a:spcAft>
              <a:spcPct val="35000"/>
            </a:spcAft>
            <a:buNone/>
          </a:pPr>
          <a:r>
            <a:rPr lang="en-AU" sz="1500" kern="1200" dirty="0">
              <a:latin typeface="Calibri" panose="020F0502020204030204" pitchFamily="34" charset="0"/>
              <a:cs typeface="Calibri" panose="020F0502020204030204" pitchFamily="34" charset="0"/>
            </a:rPr>
            <a:t>3. communicate the big picture to everyone in the organisation”</a:t>
          </a:r>
        </a:p>
      </dsp:txBody>
      <dsp:txXfrm rot="10800000">
        <a:off x="7650168" y="2171594"/>
        <a:ext cx="3368364" cy="330891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5D8324-66C7-4D4C-BA96-FF74B4A4B72B}" type="datetimeFigureOut">
              <a:rPr lang="en-AU" smtClean="0"/>
              <a:t>30/07/2021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DB3A7A-A88A-4BF6-AFE5-0DB159F6838F}" type="slidenum">
              <a:rPr lang="en-AU" smtClean="0"/>
              <a:t>‹#›</a:t>
            </a:fld>
            <a:endParaRPr lang="en-AU"/>
          </a:p>
        </p:txBody>
      </p:sp>
    </p:spTree>
    <p:extLst>
      <p:ext uri="{BB962C8B-B14F-4D97-AF65-F5344CB8AC3E}">
        <p14:creationId xmlns:p14="http://schemas.microsoft.com/office/powerpoint/2010/main" val="159375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DB3A7A-A88A-4BF6-AFE5-0DB159F6838F}" type="slidenum">
              <a:rPr lang="en-AU" smtClean="0"/>
              <a:t>1</a:t>
            </a:fld>
            <a:endParaRPr lang="en-AU"/>
          </a:p>
        </p:txBody>
      </p:sp>
    </p:spTree>
    <p:extLst>
      <p:ext uri="{BB962C8B-B14F-4D97-AF65-F5344CB8AC3E}">
        <p14:creationId xmlns:p14="http://schemas.microsoft.com/office/powerpoint/2010/main" val="25595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21</a:t>
            </a:fld>
            <a:endParaRPr lang="en-AU"/>
          </a:p>
        </p:txBody>
      </p:sp>
    </p:spTree>
    <p:extLst>
      <p:ext uri="{BB962C8B-B14F-4D97-AF65-F5344CB8AC3E}">
        <p14:creationId xmlns:p14="http://schemas.microsoft.com/office/powerpoint/2010/main" val="331751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22</a:t>
            </a:fld>
            <a:endParaRPr lang="en-AU"/>
          </a:p>
        </p:txBody>
      </p:sp>
    </p:spTree>
    <p:extLst>
      <p:ext uri="{BB962C8B-B14F-4D97-AF65-F5344CB8AC3E}">
        <p14:creationId xmlns:p14="http://schemas.microsoft.com/office/powerpoint/2010/main" val="227588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23</a:t>
            </a:fld>
            <a:endParaRPr lang="en-AU"/>
          </a:p>
        </p:txBody>
      </p:sp>
    </p:spTree>
    <p:extLst>
      <p:ext uri="{BB962C8B-B14F-4D97-AF65-F5344CB8AC3E}">
        <p14:creationId xmlns:p14="http://schemas.microsoft.com/office/powerpoint/2010/main" val="382298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24</a:t>
            </a:fld>
            <a:endParaRPr lang="en-AU"/>
          </a:p>
        </p:txBody>
      </p:sp>
    </p:spTree>
    <p:extLst>
      <p:ext uri="{BB962C8B-B14F-4D97-AF65-F5344CB8AC3E}">
        <p14:creationId xmlns:p14="http://schemas.microsoft.com/office/powerpoint/2010/main" val="385423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25</a:t>
            </a:fld>
            <a:endParaRPr lang="en-AU"/>
          </a:p>
        </p:txBody>
      </p:sp>
    </p:spTree>
    <p:extLst>
      <p:ext uri="{BB962C8B-B14F-4D97-AF65-F5344CB8AC3E}">
        <p14:creationId xmlns:p14="http://schemas.microsoft.com/office/powerpoint/2010/main" val="18382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13</a:t>
            </a:fld>
            <a:endParaRPr lang="en-AU"/>
          </a:p>
        </p:txBody>
      </p:sp>
    </p:spTree>
    <p:extLst>
      <p:ext uri="{BB962C8B-B14F-4D97-AF65-F5344CB8AC3E}">
        <p14:creationId xmlns:p14="http://schemas.microsoft.com/office/powerpoint/2010/main" val="144122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31BEDA8-1F4F-4152-AAAE-D740315C8C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E7952D2-3FFE-42B2-8AF4-700BAC9B68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22532" name="Slide Number Placeholder 3">
            <a:extLst>
              <a:ext uri="{FF2B5EF4-FFF2-40B4-BE49-F238E27FC236}">
                <a16:creationId xmlns:a16="http://schemas.microsoft.com/office/drawing/2014/main" id="{53C2D91B-42D6-4CC3-A5F3-8ECDEC498A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296A01-6893-45EF-895E-C03DC98878F9}" type="slidenum">
              <a:rPr lang="en-AU" altLang="en-US"/>
              <a:pPr fontAlgn="base">
                <a:spcBef>
                  <a:spcPct val="0"/>
                </a:spcBef>
                <a:spcAft>
                  <a:spcPct val="0"/>
                </a:spcAft>
              </a:pPr>
              <a:t>14</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DB3A7A-A88A-4BF6-AFE5-0DB159F6838F}" type="slidenum">
              <a:rPr lang="en-AU" smtClean="0"/>
              <a:t>15</a:t>
            </a:fld>
            <a:endParaRPr lang="en-AU"/>
          </a:p>
        </p:txBody>
      </p:sp>
    </p:spTree>
    <p:extLst>
      <p:ext uri="{BB962C8B-B14F-4D97-AF65-F5344CB8AC3E}">
        <p14:creationId xmlns:p14="http://schemas.microsoft.com/office/powerpoint/2010/main" val="61245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2DB3A7A-A88A-4BF6-AFE5-0DB159F6838F}" type="slidenum">
              <a:rPr lang="en-AU" smtClean="0"/>
              <a:t>16</a:t>
            </a:fld>
            <a:endParaRPr lang="en-AU"/>
          </a:p>
        </p:txBody>
      </p:sp>
    </p:spTree>
    <p:extLst>
      <p:ext uri="{BB962C8B-B14F-4D97-AF65-F5344CB8AC3E}">
        <p14:creationId xmlns:p14="http://schemas.microsoft.com/office/powerpoint/2010/main" val="211035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17</a:t>
            </a:fld>
            <a:endParaRPr lang="en-AU"/>
          </a:p>
        </p:txBody>
      </p:sp>
    </p:spTree>
    <p:extLst>
      <p:ext uri="{BB962C8B-B14F-4D97-AF65-F5344CB8AC3E}">
        <p14:creationId xmlns:p14="http://schemas.microsoft.com/office/powerpoint/2010/main" val="298747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18</a:t>
            </a:fld>
            <a:endParaRPr lang="en-AU"/>
          </a:p>
        </p:txBody>
      </p:sp>
    </p:spTree>
    <p:extLst>
      <p:ext uri="{BB962C8B-B14F-4D97-AF65-F5344CB8AC3E}">
        <p14:creationId xmlns:p14="http://schemas.microsoft.com/office/powerpoint/2010/main" val="4098663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19</a:t>
            </a:fld>
            <a:endParaRPr lang="en-AU"/>
          </a:p>
        </p:txBody>
      </p:sp>
    </p:spTree>
    <p:extLst>
      <p:ext uri="{BB962C8B-B14F-4D97-AF65-F5344CB8AC3E}">
        <p14:creationId xmlns:p14="http://schemas.microsoft.com/office/powerpoint/2010/main" val="428893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2DB3A7A-A88A-4BF6-AFE5-0DB159F6838F}" type="slidenum">
              <a:rPr lang="en-AU" smtClean="0"/>
              <a:t>20</a:t>
            </a:fld>
            <a:endParaRPr lang="en-AU"/>
          </a:p>
        </p:txBody>
      </p:sp>
    </p:spTree>
    <p:extLst>
      <p:ext uri="{BB962C8B-B14F-4D97-AF65-F5344CB8AC3E}">
        <p14:creationId xmlns:p14="http://schemas.microsoft.com/office/powerpoint/2010/main" val="358148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9D310AB-B596-47F9-9A99-818C72B236D0}" type="datetime1">
              <a:rPr lang="en-AU" smtClean="0"/>
              <a:t>30/07/2021</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13FCFC-163E-47F1-9595-2AB3D33B8D4B}" type="slidenum">
              <a:rPr lang="en-AU" smtClean="0"/>
              <a:t>‹#›</a:t>
            </a:fld>
            <a:endParaRPr lang="en-AU"/>
          </a:p>
        </p:txBody>
      </p:sp>
    </p:spTree>
    <p:extLst>
      <p:ext uri="{BB962C8B-B14F-4D97-AF65-F5344CB8AC3E}">
        <p14:creationId xmlns:p14="http://schemas.microsoft.com/office/powerpoint/2010/main" val="343685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2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1754" y="762855"/>
            <a:ext cx="9144000" cy="2387600"/>
          </a:xfrm>
        </p:spPr>
        <p:txBody>
          <a:bodyPr anchor="b"/>
          <a:lstStyle>
            <a:lvl1pPr algn="r">
              <a:defRPr sz="6000"/>
            </a:lvl1pPr>
          </a:lstStyle>
          <a:p>
            <a:r>
              <a:rPr lang="en-US" dirty="0"/>
              <a:t>Presentation title</a:t>
            </a:r>
            <a:endParaRPr lang="en-AU" dirty="0"/>
          </a:p>
        </p:txBody>
      </p:sp>
      <p:sp>
        <p:nvSpPr>
          <p:cNvPr id="3" name="Subtitle 2"/>
          <p:cNvSpPr>
            <a:spLocks noGrp="1"/>
          </p:cNvSpPr>
          <p:nvPr>
            <p:ph type="subTitle" idx="1" hasCustomPrompt="1"/>
          </p:nvPr>
        </p:nvSpPr>
        <p:spPr>
          <a:xfrm>
            <a:off x="2211754" y="3359761"/>
            <a:ext cx="9144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en-AU" dirty="0"/>
          </a:p>
        </p:txBody>
      </p:sp>
    </p:spTree>
    <p:extLst>
      <p:ext uri="{BB962C8B-B14F-4D97-AF65-F5344CB8AC3E}">
        <p14:creationId xmlns:p14="http://schemas.microsoft.com/office/powerpoint/2010/main" val="188492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570523" y="1211386"/>
            <a:ext cx="11019692" cy="4564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8078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FB783B4-151C-4F3B-AF5D-541CAAB28983}" type="datetime1">
              <a:rPr lang="en-AU" smtClean="0"/>
              <a:t>30/07/2021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404025454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01B18F-53A3-41D7-A64C-30D06FF94B24}" type="datetime1">
              <a:rPr lang="en-AU" smtClean="0"/>
              <a:t>30/07/2021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262832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C58C597-1D66-4959-BF63-5D8C75AB4C97}" type="datetime1">
              <a:rPr lang="en-AU" smtClean="0"/>
              <a:t>30/07/2021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264238499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D7AB722-E8F9-4E22-B4ED-B0FC50D730C5}" type="datetime1">
              <a:rPr lang="en-AU" smtClean="0"/>
              <a:t>30/07/2021</a:t>
            </a:fld>
            <a:endParaRPr lang="en-AU"/>
          </a:p>
        </p:txBody>
      </p:sp>
      <p:sp>
        <p:nvSpPr>
          <p:cNvPr id="9" name="Footer Placeholder 8"/>
          <p:cNvSpPr>
            <a:spLocks noGrp="1"/>
          </p:cNvSpPr>
          <p:nvPr>
            <p:ph type="ftr" sz="quarter" idx="11"/>
          </p:nvPr>
        </p:nvSpPr>
        <p:spPr/>
        <p:txBody>
          <a:bodyPr/>
          <a:lstStyle/>
          <a:p>
            <a:endParaRPr lang="en-AU"/>
          </a:p>
        </p:txBody>
      </p:sp>
      <p:sp>
        <p:nvSpPr>
          <p:cNvPr id="10" name="Slide Number Placeholder 9"/>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310239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CEF566D-A25A-45AF-8BC5-9729DFF429E4}" type="datetime1">
              <a:rPr lang="en-AU" smtClean="0"/>
              <a:t>30/07/2021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2E102F-81FD-47E9-B726-A7B897371CA4}" type="slidenum">
              <a:rPr lang="en-AU" smtClean="0"/>
              <a:t>‹#›</a:t>
            </a:fld>
            <a:endParaRPr lang="en-AU"/>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5257384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B9AEC-727C-473B-B33F-FB7EA37BA043}" type="datetime1">
              <a:rPr lang="en-AU" smtClean="0"/>
              <a:t>30/07/2021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4055801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80453-0FEF-4AA6-AF9A-6305730C2B58}" type="datetime1">
              <a:rPr lang="en-AU" smtClean="0"/>
              <a:t>30/07/2021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360470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1754" y="762855"/>
            <a:ext cx="9144000" cy="2387600"/>
          </a:xfrm>
        </p:spPr>
        <p:txBody>
          <a:bodyPr anchor="b"/>
          <a:lstStyle>
            <a:lvl1pPr algn="r">
              <a:defRPr sz="6000"/>
            </a:lvl1pPr>
          </a:lstStyle>
          <a:p>
            <a:r>
              <a:rPr lang="en-US" dirty="0"/>
              <a:t>Presentation title</a:t>
            </a:r>
            <a:endParaRPr lang="en-AU" dirty="0"/>
          </a:p>
        </p:txBody>
      </p:sp>
      <p:sp>
        <p:nvSpPr>
          <p:cNvPr id="3" name="Subtitle 2"/>
          <p:cNvSpPr>
            <a:spLocks noGrp="1"/>
          </p:cNvSpPr>
          <p:nvPr>
            <p:ph type="subTitle" idx="1" hasCustomPrompt="1"/>
          </p:nvPr>
        </p:nvSpPr>
        <p:spPr>
          <a:xfrm>
            <a:off x="2211754" y="3359761"/>
            <a:ext cx="9144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en-AU" dirty="0"/>
          </a:p>
        </p:txBody>
      </p:sp>
    </p:spTree>
    <p:extLst>
      <p:ext uri="{BB962C8B-B14F-4D97-AF65-F5344CB8AC3E}">
        <p14:creationId xmlns:p14="http://schemas.microsoft.com/office/powerpoint/2010/main" val="3354544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12D8AE9-C65A-4398-90E9-E89F0B0BF361}" type="datetime1">
              <a:rPr lang="en-AU" smtClean="0"/>
              <a:t>30/07/2021</a:t>
            </a:fld>
            <a:endParaRPr lang="en-A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AU"/>
          </a:p>
        </p:txBody>
      </p:sp>
      <p:sp>
        <p:nvSpPr>
          <p:cNvPr id="11" name="Slide Number Placeholder 10"/>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3818144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B95138D-794D-42A8-8071-5EA4C8E89942}" type="datetime1">
              <a:rPr lang="en-AU" smtClean="0"/>
              <a:t>30/07/2021</a:t>
            </a:fld>
            <a:endParaRPr lang="en-A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AU"/>
          </a:p>
        </p:txBody>
      </p:sp>
      <p:sp>
        <p:nvSpPr>
          <p:cNvPr id="10" name="Slide Number Placeholder 9"/>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1260499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588AB-E581-49D8-9D93-56B8C75E9E91}" type="datetime1">
              <a:rPr lang="en-AU" smtClean="0"/>
              <a:t>30/07/2021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4154749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99410-917B-4908-9A5C-96CEEE626DA4}" type="datetime1">
              <a:rPr lang="en-AU" smtClean="0"/>
              <a:t>30/07/2021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2E102F-81FD-47E9-B726-A7B897371CA4}" type="slidenum">
              <a:rPr lang="en-AU" smtClean="0"/>
              <a:t>‹#›</a:t>
            </a:fld>
            <a:endParaRPr lang="en-AU"/>
          </a:p>
        </p:txBody>
      </p:sp>
    </p:spTree>
    <p:extLst>
      <p:ext uri="{BB962C8B-B14F-4D97-AF65-F5344CB8AC3E}">
        <p14:creationId xmlns:p14="http://schemas.microsoft.com/office/powerpoint/2010/main" val="294681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570523" y="1211386"/>
            <a:ext cx="11019692" cy="4564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8483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570523" y="1211386"/>
            <a:ext cx="11019692" cy="4564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935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3" y="1253331"/>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080369" y="1253331"/>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571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1379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5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1754" y="762855"/>
            <a:ext cx="9144000" cy="2387600"/>
          </a:xfrm>
        </p:spPr>
        <p:txBody>
          <a:bodyPr anchor="b"/>
          <a:lstStyle>
            <a:lvl1pPr algn="r">
              <a:defRPr sz="6000"/>
            </a:lvl1pPr>
          </a:lstStyle>
          <a:p>
            <a:r>
              <a:rPr lang="en-US" dirty="0"/>
              <a:t>Presentation title</a:t>
            </a:r>
            <a:endParaRPr lang="en-AU" dirty="0"/>
          </a:p>
        </p:txBody>
      </p:sp>
      <p:sp>
        <p:nvSpPr>
          <p:cNvPr id="3" name="Subtitle 2"/>
          <p:cNvSpPr>
            <a:spLocks noGrp="1"/>
          </p:cNvSpPr>
          <p:nvPr>
            <p:ph type="subTitle" idx="1" hasCustomPrompt="1"/>
          </p:nvPr>
        </p:nvSpPr>
        <p:spPr>
          <a:xfrm>
            <a:off x="2211754" y="3359761"/>
            <a:ext cx="9144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en-AU" dirty="0"/>
          </a:p>
        </p:txBody>
      </p:sp>
    </p:spTree>
    <p:extLst>
      <p:ext uri="{BB962C8B-B14F-4D97-AF65-F5344CB8AC3E}">
        <p14:creationId xmlns:p14="http://schemas.microsoft.com/office/powerpoint/2010/main" val="22894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105849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262" y="1599955"/>
            <a:ext cx="8782538" cy="1325563"/>
          </a:xfrm>
          <a:prstGeom prst="rect">
            <a:avLst/>
          </a:prstGeom>
        </p:spPr>
        <p:txBody>
          <a:bodyPr vert="horz" lIns="91440" tIns="45720" rIns="91440" bIns="45720" rtlCol="0" anchor="ctr">
            <a:normAutofit/>
          </a:bodyPr>
          <a:lstStyle/>
          <a:p>
            <a:r>
              <a:rPr lang="en-US" dirty="0"/>
              <a:t>Presentation name</a:t>
            </a:r>
            <a:endParaRPr lang="en-AU" dirty="0"/>
          </a:p>
        </p:txBody>
      </p:sp>
      <p:sp>
        <p:nvSpPr>
          <p:cNvPr id="3" name="Text Placeholder 2"/>
          <p:cNvSpPr>
            <a:spLocks noGrp="1"/>
          </p:cNvSpPr>
          <p:nvPr>
            <p:ph type="body" idx="1"/>
          </p:nvPr>
        </p:nvSpPr>
        <p:spPr>
          <a:xfrm>
            <a:off x="2571261" y="3102707"/>
            <a:ext cx="8782538" cy="2214563"/>
          </a:xfrm>
          <a:prstGeom prst="rect">
            <a:avLst/>
          </a:prstGeom>
        </p:spPr>
        <p:txBody>
          <a:bodyPr vert="horz" lIns="91440" tIns="45720" rIns="91440" bIns="45720" rtlCol="0">
            <a:normAutofit/>
          </a:bodyPr>
          <a:lstStyle/>
          <a:p>
            <a:pPr lvl="0"/>
            <a:r>
              <a:rPr lang="en-US" dirty="0"/>
              <a:t>Presenter’s name/s</a:t>
            </a:r>
            <a:endParaRPr lang="en-AU" dirty="0"/>
          </a:p>
        </p:txBody>
      </p:sp>
    </p:spTree>
    <p:extLst>
      <p:ext uri="{BB962C8B-B14F-4D97-AF65-F5344CB8AC3E}">
        <p14:creationId xmlns:p14="http://schemas.microsoft.com/office/powerpoint/2010/main" val="1028497813"/>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693" r:id="rId3"/>
  </p:sldLayoutIdLst>
  <p:hf hdr="0" ftr="0" dt="0"/>
  <p:txStyles>
    <p:titleStyle>
      <a:lvl1pPr algn="r"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523" y="365126"/>
            <a:ext cx="11019692" cy="84626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570523" y="1367692"/>
            <a:ext cx="11019692" cy="44078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5560311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6" r:id="rId3"/>
    <p:sldLayoutId id="2147483677" r:id="rId4"/>
    <p:sldLayoutId id="2147483678" r:id="rId5"/>
    <p:sldLayoutId id="2147483679"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6895" y="6551177"/>
            <a:ext cx="12116504" cy="183177"/>
          </a:xfrm>
          <a:prstGeom prst="rect">
            <a:avLst/>
          </a:prstGeom>
        </p:spPr>
      </p:pic>
    </p:spTree>
    <p:extLst>
      <p:ext uri="{BB962C8B-B14F-4D97-AF65-F5344CB8AC3E}">
        <p14:creationId xmlns:p14="http://schemas.microsoft.com/office/powerpoint/2010/main" val="32782693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7/30/2021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404725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gassafe@rshq.qld.gov.au"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explosives@rshq.qld.gov.au"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rliament.qld.gov.au/documents/tableOffice/TabledPapers/2020/5620T197.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mailto:safetyreset@rshq.qld.gov.au"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safetyreset@rshq.qlg.gov.au"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512" y="1428750"/>
            <a:ext cx="9144000" cy="1484750"/>
          </a:xfrm>
        </p:spPr>
        <p:txBody>
          <a:bodyPr>
            <a:noAutofit/>
          </a:bodyPr>
          <a:lstStyle/>
          <a:p>
            <a:r>
              <a:rPr lang="en-AU" sz="4800" b="1" dirty="0"/>
              <a:t>2021 Safety Reset Pack</a:t>
            </a:r>
          </a:p>
        </p:txBody>
      </p:sp>
      <p:sp>
        <p:nvSpPr>
          <p:cNvPr id="3" name="Subtitle 2"/>
          <p:cNvSpPr>
            <a:spLocks noGrp="1"/>
          </p:cNvSpPr>
          <p:nvPr>
            <p:ph type="subTitle" idx="1"/>
          </p:nvPr>
        </p:nvSpPr>
        <p:spPr>
          <a:xfrm>
            <a:off x="3557113" y="3177543"/>
            <a:ext cx="7796687" cy="712464"/>
          </a:xfrm>
        </p:spPr>
        <p:txBody>
          <a:bodyPr>
            <a:normAutofit/>
          </a:bodyPr>
          <a:lstStyle/>
          <a:p>
            <a:pPr algn="r"/>
            <a:r>
              <a:rPr lang="en-AU" sz="2800" b="1" dirty="0">
                <a:latin typeface="Calibri" panose="020F0502020204030204" pitchFamily="34" charset="0"/>
                <a:cs typeface="Calibri" panose="020F0502020204030204" pitchFamily="34" charset="0"/>
              </a:rPr>
              <a:t>August – September 2021</a:t>
            </a:r>
          </a:p>
        </p:txBody>
      </p:sp>
    </p:spTree>
    <p:extLst>
      <p:ext uri="{BB962C8B-B14F-4D97-AF65-F5344CB8AC3E}">
        <p14:creationId xmlns:p14="http://schemas.microsoft.com/office/powerpoint/2010/main" val="335684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5124-6270-45DD-9B93-97BDDCD3BFB2}"/>
              </a:ext>
            </a:extLst>
          </p:cNvPr>
          <p:cNvSpPr>
            <a:spLocks noGrp="1"/>
          </p:cNvSpPr>
          <p:nvPr>
            <p:ph type="title"/>
          </p:nvPr>
        </p:nvSpPr>
        <p:spPr>
          <a:xfrm>
            <a:off x="838200" y="413559"/>
            <a:ext cx="10515600" cy="1325563"/>
          </a:xfrm>
        </p:spPr>
        <p:txBody>
          <a:bodyPr>
            <a:normAutofit fontScale="90000"/>
          </a:bodyPr>
          <a:lstStyle/>
          <a:p>
            <a:r>
              <a:rPr lang="en-US" sz="3400" b="1" dirty="0"/>
              <a:t>3.v. Expected Content Slide:</a:t>
            </a:r>
            <a:br>
              <a:rPr lang="en-AU" sz="3400" b="1" dirty="0"/>
            </a:br>
            <a:r>
              <a:rPr lang="en-AU" sz="3600" b="1" i="1" dirty="0">
                <a:solidFill>
                  <a:srgbClr val="0070C0"/>
                </a:solidFill>
              </a:rPr>
              <a:t>our commitment to a culture of safety</a:t>
            </a:r>
          </a:p>
        </p:txBody>
      </p:sp>
      <p:sp>
        <p:nvSpPr>
          <p:cNvPr id="3" name="Content Placeholder 2">
            <a:extLst>
              <a:ext uri="{FF2B5EF4-FFF2-40B4-BE49-F238E27FC236}">
                <a16:creationId xmlns:a16="http://schemas.microsoft.com/office/drawing/2014/main" id="{8E8C4D29-50D9-4A97-A1A8-3A1AB37B8397}"/>
              </a:ext>
            </a:extLst>
          </p:cNvPr>
          <p:cNvSpPr>
            <a:spLocks noGrp="1"/>
          </p:cNvSpPr>
          <p:nvPr>
            <p:ph idx="1"/>
          </p:nvPr>
        </p:nvSpPr>
        <p:spPr>
          <a:xfrm>
            <a:off x="857250" y="2037893"/>
            <a:ext cx="10515600" cy="4351338"/>
          </a:xfrm>
        </p:spPr>
        <p:txBody>
          <a:bodyPr>
            <a:normAutofit/>
          </a:bodyPr>
          <a:lstStyle/>
          <a:p>
            <a:r>
              <a:rPr lang="en-AU" sz="2400" dirty="0">
                <a:latin typeface="Calibri" panose="020F0502020204030204" pitchFamily="34" charset="0"/>
                <a:cs typeface="Calibri" panose="020F0502020204030204" pitchFamily="34" charset="0"/>
              </a:rPr>
              <a:t>Discuss our current situation and our level of commitment </a:t>
            </a:r>
          </a:p>
          <a:p>
            <a:pPr lvl="1">
              <a:lnSpc>
                <a:spcPct val="150000"/>
              </a:lnSpc>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are workers and supervisors empowered and encouraged to report?</a:t>
            </a:r>
          </a:p>
          <a:p>
            <a:pPr lvl="1">
              <a:lnSpc>
                <a:spcPct val="150000"/>
              </a:lnSpc>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is the process of hazard and incident reporting straightforward?</a:t>
            </a:r>
          </a:p>
          <a:p>
            <a:pPr lvl="1">
              <a:lnSpc>
                <a:spcPct val="150000"/>
              </a:lnSpc>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are reports acknowledged and corrective actions communicated?</a:t>
            </a:r>
          </a:p>
          <a:p>
            <a:pPr lvl="1">
              <a:lnSpc>
                <a:spcPct val="150000"/>
              </a:lnSpc>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is management visibly committed to effective incident reporting, spanning process and personal safety?</a:t>
            </a:r>
          </a:p>
          <a:p>
            <a:pPr lvl="1">
              <a:lnSpc>
                <a:spcPct val="150000"/>
              </a:lnSpc>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are workers involved in identifying solutions and corrective actions?</a:t>
            </a:r>
            <a:endParaRPr lang="en-AU"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2135897-1A99-41F4-A55A-4F365E97E563}"/>
              </a:ext>
            </a:extLst>
          </p:cNvPr>
          <p:cNvSpPr>
            <a:spLocks noGrp="1"/>
          </p:cNvSpPr>
          <p:nvPr>
            <p:ph type="sldNum" sz="quarter" idx="12"/>
          </p:nvPr>
        </p:nvSpPr>
        <p:spPr/>
        <p:txBody>
          <a:bodyPr/>
          <a:lstStyle/>
          <a:p>
            <a:fld id="{CF2E102F-81FD-47E9-B726-A7B897371CA4}" type="slidenum">
              <a:rPr lang="en-AU" smtClean="0"/>
              <a:t>10</a:t>
            </a:fld>
            <a:endParaRPr lang="en-AU"/>
          </a:p>
        </p:txBody>
      </p:sp>
    </p:spTree>
    <p:extLst>
      <p:ext uri="{BB962C8B-B14F-4D97-AF65-F5344CB8AC3E}">
        <p14:creationId xmlns:p14="http://schemas.microsoft.com/office/powerpoint/2010/main" val="57753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EF1C616-259E-453B-B911-3211C8791D5D}"/>
              </a:ext>
            </a:extLst>
          </p:cNvPr>
          <p:cNvGraphicFramePr>
            <a:graphicFrameLocks noGrp="1"/>
          </p:cNvGraphicFramePr>
          <p:nvPr>
            <p:ph idx="1"/>
            <p:extLst>
              <p:ext uri="{D42A27DB-BD31-4B8C-83A1-F6EECF244321}">
                <p14:modId xmlns:p14="http://schemas.microsoft.com/office/powerpoint/2010/main" val="1234550348"/>
              </p:ext>
            </p:extLst>
          </p:nvPr>
        </p:nvGraphicFramePr>
        <p:xfrm>
          <a:off x="470899" y="1616079"/>
          <a:ext cx="11250201" cy="4572000"/>
        </p:xfrm>
        <a:graphic>
          <a:graphicData uri="http://schemas.openxmlformats.org/drawingml/2006/table">
            <a:tbl>
              <a:tblPr firstRow="1" bandRow="1">
                <a:tableStyleId>{073A0DAA-6AF3-43AB-8588-CEC1D06C72B9}</a:tableStyleId>
              </a:tblPr>
              <a:tblGrid>
                <a:gridCol w="3750067">
                  <a:extLst>
                    <a:ext uri="{9D8B030D-6E8A-4147-A177-3AD203B41FA5}">
                      <a16:colId xmlns:a16="http://schemas.microsoft.com/office/drawing/2014/main" val="3234277611"/>
                    </a:ext>
                  </a:extLst>
                </a:gridCol>
                <a:gridCol w="3750067">
                  <a:extLst>
                    <a:ext uri="{9D8B030D-6E8A-4147-A177-3AD203B41FA5}">
                      <a16:colId xmlns:a16="http://schemas.microsoft.com/office/drawing/2014/main" val="3064335673"/>
                    </a:ext>
                  </a:extLst>
                </a:gridCol>
                <a:gridCol w="3750067">
                  <a:extLst>
                    <a:ext uri="{9D8B030D-6E8A-4147-A177-3AD203B41FA5}">
                      <a16:colId xmlns:a16="http://schemas.microsoft.com/office/drawing/2014/main" val="2275787849"/>
                    </a:ext>
                  </a:extLst>
                </a:gridCol>
              </a:tblGrid>
              <a:tr h="848456">
                <a:tc>
                  <a:txBody>
                    <a:bodyPr/>
                    <a:lstStyle/>
                    <a:p>
                      <a:pPr algn="ctr"/>
                      <a:r>
                        <a:rPr lang="en-AU" sz="1800" dirty="0">
                          <a:solidFill>
                            <a:schemeClr val="bg1"/>
                          </a:solidFill>
                          <a:latin typeface="Calibri" panose="020F0502020204030204" pitchFamily="34" charset="0"/>
                          <a:cs typeface="Calibri" panose="020F0502020204030204" pitchFamily="34" charset="0"/>
                        </a:rPr>
                        <a:t>Site Senior Executive</a:t>
                      </a:r>
                    </a:p>
                    <a:p>
                      <a:pPr algn="ctr"/>
                      <a:r>
                        <a:rPr lang="en-AU" sz="1800" dirty="0">
                          <a:solidFill>
                            <a:schemeClr val="bg1"/>
                          </a:solidFill>
                          <a:latin typeface="Calibri" panose="020F0502020204030204" pitchFamily="34" charset="0"/>
                          <a:cs typeface="Calibri" panose="020F0502020204030204" pitchFamily="34" charset="0"/>
                        </a:rPr>
                        <a:t>Site Safety Manager</a:t>
                      </a:r>
                    </a:p>
                    <a:p>
                      <a:pPr algn="ctr"/>
                      <a:r>
                        <a:rPr lang="en-AU" sz="1800" dirty="0">
                          <a:solidFill>
                            <a:schemeClr val="bg1"/>
                          </a:solidFill>
                          <a:latin typeface="Calibri" panose="020F0502020204030204" pitchFamily="34" charset="0"/>
                          <a:cs typeface="Calibri" panose="020F0502020204030204" pitchFamily="34" charset="0"/>
                        </a:rPr>
                        <a:t>Manager/Owner</a:t>
                      </a:r>
                    </a:p>
                  </a:txBody>
                  <a:tcPr/>
                </a:tc>
                <a:tc>
                  <a:txBody>
                    <a:bodyPr/>
                    <a:lstStyle/>
                    <a:p>
                      <a:pPr algn="ctr"/>
                      <a:r>
                        <a:rPr lang="en-AU" sz="1800" dirty="0">
                          <a:solidFill>
                            <a:schemeClr val="bg1"/>
                          </a:solidFill>
                          <a:latin typeface="Calibri" panose="020F0502020204030204" pitchFamily="34" charset="0"/>
                          <a:cs typeface="Calibri" panose="020F0502020204030204" pitchFamily="34" charset="0"/>
                        </a:rPr>
                        <a:t>Supervisor</a:t>
                      </a:r>
                    </a:p>
                    <a:p>
                      <a:pPr algn="ctr"/>
                      <a:r>
                        <a:rPr lang="en-AU" sz="1800" dirty="0">
                          <a:solidFill>
                            <a:schemeClr val="bg1"/>
                          </a:solidFill>
                          <a:latin typeface="Calibri" panose="020F0502020204030204" pitchFamily="34" charset="0"/>
                          <a:cs typeface="Calibri" panose="020F0502020204030204" pitchFamily="34" charset="0"/>
                        </a:rPr>
                        <a:t>Safety and Health Representative</a:t>
                      </a:r>
                    </a:p>
                    <a:p>
                      <a:pPr algn="ctr"/>
                      <a:r>
                        <a:rPr lang="en-AU" sz="1800" dirty="0">
                          <a:solidFill>
                            <a:schemeClr val="bg1"/>
                          </a:solidFill>
                          <a:latin typeface="Calibri" panose="020F0502020204030204" pitchFamily="34" charset="0"/>
                          <a:cs typeface="Calibri" panose="020F0502020204030204" pitchFamily="34" charset="0"/>
                        </a:rPr>
                        <a:t>Leading Hand</a:t>
                      </a:r>
                    </a:p>
                  </a:txBody>
                  <a:tcPr/>
                </a:tc>
                <a:tc>
                  <a:txBody>
                    <a:bodyPr/>
                    <a:lstStyle/>
                    <a:p>
                      <a:pPr algn="ctr"/>
                      <a:r>
                        <a:rPr lang="en-AU" sz="1800" dirty="0">
                          <a:solidFill>
                            <a:schemeClr val="bg1"/>
                          </a:solidFill>
                          <a:latin typeface="Calibri" panose="020F0502020204030204" pitchFamily="34" charset="0"/>
                          <a:cs typeface="Calibri" panose="020F0502020204030204" pitchFamily="34" charset="0"/>
                        </a:rPr>
                        <a:t>Individual Worker</a:t>
                      </a:r>
                    </a:p>
                  </a:txBody>
                  <a:tcPr/>
                </a:tc>
                <a:extLst>
                  <a:ext uri="{0D108BD9-81ED-4DB2-BD59-A6C34878D82A}">
                    <a16:rowId xmlns:a16="http://schemas.microsoft.com/office/drawing/2014/main" val="109523693"/>
                  </a:ext>
                </a:extLst>
              </a:tr>
              <a:tr h="3393824">
                <a:tc>
                  <a:txBody>
                    <a:bodyPr/>
                    <a:lstStyle/>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enforce everyone’s obligations under relevant legislation</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ensure the workplace is safe</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ensure the workforce is trained appropriately</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ensure hazard and risk controls are in place and effective</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ensure safety and health management systems are relevant and understood by all</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periodically review historic incidents to ensure learnings are not forgotten</a:t>
                      </a:r>
                    </a:p>
                  </a:txBody>
                  <a:tcPr/>
                </a:tc>
                <a:tc>
                  <a:txBody>
                    <a:bodyPr/>
                    <a:lstStyle/>
                    <a:p>
                      <a:pPr marL="285750" indent="-285750">
                        <a:buFontTx/>
                        <a:buChar char="-"/>
                      </a:pPr>
                      <a:r>
                        <a:rPr lang="en-AU" sz="1800" b="0">
                          <a:solidFill>
                            <a:schemeClr val="tx1"/>
                          </a:solidFill>
                          <a:latin typeface="Calibri" panose="020F0502020204030204" pitchFamily="34" charset="0"/>
                          <a:cs typeface="Calibri" panose="020F0502020204030204" pitchFamily="34" charset="0"/>
                        </a:rPr>
                        <a:t>raise issues around poor practices</a:t>
                      </a:r>
                    </a:p>
                    <a:p>
                      <a:pPr marL="285750" indent="-285750">
                        <a:buFontTx/>
                        <a:buChar char="-"/>
                      </a:pPr>
                      <a:r>
                        <a:rPr lang="en-AU" sz="1800" b="0">
                          <a:solidFill>
                            <a:schemeClr val="tx1"/>
                          </a:solidFill>
                          <a:latin typeface="Calibri" panose="020F0502020204030204" pitchFamily="34" charset="0"/>
                          <a:cs typeface="Calibri" panose="020F0502020204030204" pitchFamily="34" charset="0"/>
                        </a:rPr>
                        <a:t>confidently report hazards</a:t>
                      </a:r>
                    </a:p>
                    <a:p>
                      <a:pPr marL="285750" indent="-285750">
                        <a:buFontTx/>
                        <a:buChar char="-"/>
                      </a:pPr>
                      <a:r>
                        <a:rPr lang="en-AU" sz="1800" b="0">
                          <a:solidFill>
                            <a:schemeClr val="tx1"/>
                          </a:solidFill>
                          <a:latin typeface="Calibri" panose="020F0502020204030204" pitchFamily="34" charset="0"/>
                          <a:cs typeface="Calibri" panose="020F0502020204030204" pitchFamily="34" charset="0"/>
                        </a:rPr>
                        <a:t>act to ensure workers are safe</a:t>
                      </a:r>
                    </a:p>
                    <a:p>
                      <a:pPr marL="285750" indent="-285750">
                        <a:buFontTx/>
                        <a:buChar char="-"/>
                      </a:pPr>
                      <a:r>
                        <a:rPr lang="en-AU" sz="1800" b="0">
                          <a:solidFill>
                            <a:schemeClr val="tx1"/>
                          </a:solidFill>
                          <a:latin typeface="Calibri" panose="020F0502020204030204" pitchFamily="34" charset="0"/>
                          <a:cs typeface="Calibri" panose="020F0502020204030204" pitchFamily="34" charset="0"/>
                        </a:rPr>
                        <a:t>ensure team members are trained for assigned duties</a:t>
                      </a:r>
                    </a:p>
                    <a:p>
                      <a:pPr marL="285750" indent="-285750">
                        <a:buFontTx/>
                        <a:buChar char="-"/>
                      </a:pPr>
                      <a:r>
                        <a:rPr lang="en-AU" sz="1800" b="0">
                          <a:solidFill>
                            <a:schemeClr val="tx1"/>
                          </a:solidFill>
                          <a:latin typeface="Calibri" panose="020F0502020204030204" pitchFamily="34" charset="0"/>
                          <a:cs typeface="Calibri" panose="020F0502020204030204" pitchFamily="34" charset="0"/>
                        </a:rPr>
                        <a:t>investigate hazards that are reported</a:t>
                      </a:r>
                    </a:p>
                    <a:p>
                      <a:pPr marL="285750" indent="-285750">
                        <a:buFontTx/>
                        <a:buChar char="-"/>
                      </a:pPr>
                      <a:r>
                        <a:rPr lang="en-AU" sz="1800" b="0">
                          <a:solidFill>
                            <a:schemeClr val="tx1"/>
                          </a:solidFill>
                          <a:latin typeface="Calibri" panose="020F0502020204030204" pitchFamily="34" charset="0"/>
                          <a:cs typeface="Calibri" panose="020F0502020204030204" pitchFamily="34" charset="0"/>
                        </a:rPr>
                        <a:t>ensure tasks are planned, risk-assessed, resourced, communicated and inspected</a:t>
                      </a:r>
                    </a:p>
                    <a:p>
                      <a:pPr marL="285750" indent="-285750">
                        <a:buFontTx/>
                        <a:buChar char="-"/>
                      </a:pPr>
                      <a:r>
                        <a:rPr lang="en-AU" sz="1800" b="0">
                          <a:solidFill>
                            <a:schemeClr val="tx1"/>
                          </a:solidFill>
                          <a:latin typeface="Calibri" panose="020F0502020204030204" pitchFamily="34" charset="0"/>
                          <a:cs typeface="Calibri" panose="020F0502020204030204" pitchFamily="34" charset="0"/>
                        </a:rPr>
                        <a:t>ensure team understands and adheres to the safety and health management system</a:t>
                      </a:r>
                      <a:endParaRPr lang="en-AU" sz="1800" b="0" dirty="0">
                        <a:solidFill>
                          <a:schemeClr val="tx1"/>
                        </a:solidFill>
                        <a:latin typeface="Calibri" panose="020F0502020204030204" pitchFamily="34"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800" b="0" dirty="0">
                          <a:solidFill>
                            <a:schemeClr val="tx1"/>
                          </a:solidFill>
                          <a:latin typeface="Calibri" panose="020F0502020204030204" pitchFamily="34" charset="0"/>
                          <a:cs typeface="Calibri" panose="020F0502020204030204" pitchFamily="34" charset="0"/>
                        </a:rPr>
                        <a:t>be able to identify and report hazards and risks on site</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call </a:t>
                      </a:r>
                      <a:r>
                        <a:rPr lang="en-AU" sz="1800" b="0" strike="noStrike" baseline="0" dirty="0">
                          <a:solidFill>
                            <a:schemeClr val="tx1"/>
                          </a:solidFill>
                          <a:latin typeface="Calibri" panose="020F0502020204030204" pitchFamily="34" charset="0"/>
                          <a:cs typeface="Calibri" panose="020F0502020204030204" pitchFamily="34" charset="0"/>
                        </a:rPr>
                        <a:t>out poor</a:t>
                      </a:r>
                      <a:r>
                        <a:rPr lang="en-AU" sz="1800" b="0" dirty="0">
                          <a:solidFill>
                            <a:schemeClr val="tx1"/>
                          </a:solidFill>
                          <a:latin typeface="Calibri" panose="020F0502020204030204" pitchFamily="34" charset="0"/>
                          <a:cs typeface="Calibri" panose="020F0502020204030204" pitchFamily="34" charset="0"/>
                        </a:rPr>
                        <a:t> practices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AU" sz="1800" b="0" dirty="0">
                          <a:solidFill>
                            <a:schemeClr val="tx1"/>
                          </a:solidFill>
                          <a:latin typeface="Calibri" panose="020F0502020204030204" pitchFamily="34" charset="0"/>
                          <a:cs typeface="Calibri" panose="020F0502020204030204" pitchFamily="34" charset="0"/>
                        </a:rPr>
                        <a:t>be confident my workplace is safe and be able to speak up without fear of reprisal </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not start work if risks are not understood or not acceptable</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be alert around machinery and other hazards</a:t>
                      </a:r>
                    </a:p>
                    <a:p>
                      <a:pPr marL="285750" indent="-285750">
                        <a:buFontTx/>
                        <a:buChar char="-"/>
                      </a:pPr>
                      <a:r>
                        <a:rPr lang="en-AU" sz="1800" b="0" dirty="0">
                          <a:solidFill>
                            <a:schemeClr val="tx1"/>
                          </a:solidFill>
                          <a:latin typeface="Calibri" panose="020F0502020204030204" pitchFamily="34" charset="0"/>
                          <a:cs typeface="Calibri" panose="020F0502020204030204" pitchFamily="34" charset="0"/>
                        </a:rPr>
                        <a:t>understand and adhere to the safety and health management system</a:t>
                      </a:r>
                    </a:p>
                  </a:txBody>
                  <a:tcPr/>
                </a:tc>
                <a:extLst>
                  <a:ext uri="{0D108BD9-81ED-4DB2-BD59-A6C34878D82A}">
                    <a16:rowId xmlns:a16="http://schemas.microsoft.com/office/drawing/2014/main" val="4016761288"/>
                  </a:ext>
                </a:extLst>
              </a:tr>
            </a:tbl>
          </a:graphicData>
        </a:graphic>
      </p:graphicFrame>
      <p:sp>
        <p:nvSpPr>
          <p:cNvPr id="2" name="Slide Number Placeholder 1">
            <a:extLst>
              <a:ext uri="{FF2B5EF4-FFF2-40B4-BE49-F238E27FC236}">
                <a16:creationId xmlns:a16="http://schemas.microsoft.com/office/drawing/2014/main" id="{4545CCE7-7F11-437F-8A60-B49C7569BF17}"/>
              </a:ext>
            </a:extLst>
          </p:cNvPr>
          <p:cNvSpPr>
            <a:spLocks noGrp="1"/>
          </p:cNvSpPr>
          <p:nvPr>
            <p:ph type="sldNum" sz="quarter" idx="12"/>
          </p:nvPr>
        </p:nvSpPr>
        <p:spPr>
          <a:xfrm>
            <a:off x="10758922" y="6341904"/>
            <a:ext cx="365760" cy="365760"/>
          </a:xfrm>
        </p:spPr>
        <p:txBody>
          <a:bodyPr/>
          <a:lstStyle/>
          <a:p>
            <a:fld id="{CF2E102F-81FD-47E9-B726-A7B897371CA4}" type="slidenum">
              <a:rPr lang="en-AU" smtClean="0"/>
              <a:t>11</a:t>
            </a:fld>
            <a:endParaRPr lang="en-AU"/>
          </a:p>
        </p:txBody>
      </p:sp>
      <p:sp>
        <p:nvSpPr>
          <p:cNvPr id="4" name="Title 1">
            <a:extLst>
              <a:ext uri="{FF2B5EF4-FFF2-40B4-BE49-F238E27FC236}">
                <a16:creationId xmlns:a16="http://schemas.microsoft.com/office/drawing/2014/main" id="{42148B95-B8E8-42BE-B354-0355BD9CB4D2}"/>
              </a:ext>
            </a:extLst>
          </p:cNvPr>
          <p:cNvSpPr txBox="1">
            <a:spLocks/>
          </p:cNvSpPr>
          <p:nvPr/>
        </p:nvSpPr>
        <p:spPr>
          <a:xfrm>
            <a:off x="838199" y="1826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a:t>3.vi. Expected Content Slide:</a:t>
            </a:r>
            <a:br>
              <a:rPr lang="en-AU" sz="3400" b="1"/>
            </a:br>
            <a:r>
              <a:rPr lang="en-AU" sz="3700" b="1" i="1">
                <a:solidFill>
                  <a:srgbClr val="0070C0"/>
                </a:solidFill>
              </a:rPr>
              <a:t>our safety roles may be different</a:t>
            </a:r>
            <a:endParaRPr lang="en-AU" sz="3700" b="1" i="1" dirty="0">
              <a:solidFill>
                <a:srgbClr val="0070C0"/>
              </a:solidFill>
            </a:endParaRPr>
          </a:p>
        </p:txBody>
      </p:sp>
    </p:spTree>
    <p:extLst>
      <p:ext uri="{BB962C8B-B14F-4D97-AF65-F5344CB8AC3E}">
        <p14:creationId xmlns:p14="http://schemas.microsoft.com/office/powerpoint/2010/main" val="260872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77F81-BE2D-40F9-8BCB-C25142E2D6BE}"/>
              </a:ext>
            </a:extLst>
          </p:cNvPr>
          <p:cNvSpPr>
            <a:spLocks noGrp="1"/>
          </p:cNvSpPr>
          <p:nvPr>
            <p:ph idx="1"/>
          </p:nvPr>
        </p:nvSpPr>
        <p:spPr>
          <a:xfrm>
            <a:off x="838200" y="1887269"/>
            <a:ext cx="10515600" cy="4550232"/>
          </a:xfrm>
        </p:spPr>
        <p:txBody>
          <a:bodyPr>
            <a:normAutofit lnSpcReduction="10000"/>
          </a:bodyPr>
          <a:lstStyle/>
          <a:p>
            <a:pPr>
              <a:spcAft>
                <a:spcPts val="600"/>
              </a:spcAft>
            </a:pPr>
            <a:r>
              <a:rPr lang="en-AU" sz="2000" dirty="0">
                <a:latin typeface="Calibri" panose="020F0502020204030204" pitchFamily="34" charset="0"/>
                <a:cs typeface="Calibri" panose="020F0502020204030204" pitchFamily="34" charset="0"/>
              </a:rPr>
              <a:t>Every person on a mine site – whether they work on the floor or in a management position – has an obligation to do what they can to ensure the safety and health of themselves and of others (s39 Act).</a:t>
            </a:r>
          </a:p>
          <a:p>
            <a:pPr>
              <a:spcAft>
                <a:spcPts val="600"/>
              </a:spcAft>
            </a:pPr>
            <a:r>
              <a:rPr lang="en-AU" sz="2000" dirty="0">
                <a:latin typeface="Calibri" panose="020F0502020204030204" pitchFamily="34" charset="0"/>
                <a:cs typeface="Calibri" panose="020F0502020204030204" pitchFamily="34" charset="0"/>
              </a:rPr>
              <a:t>People in certain positions of responsibility, like supervisors, managers and executives have additional, special obligations under legislation depending on their role.</a:t>
            </a:r>
          </a:p>
          <a:p>
            <a:pPr>
              <a:spcAft>
                <a:spcPts val="600"/>
              </a:spcAft>
            </a:pPr>
            <a:r>
              <a:rPr lang="en-AU" sz="2000" dirty="0">
                <a:latin typeface="Calibri" panose="020F0502020204030204" pitchFamily="34" charset="0"/>
                <a:cs typeface="Calibri" panose="020F0502020204030204" pitchFamily="34" charset="0"/>
              </a:rPr>
              <a:t>If you make a safety and health complaint to an inspector, they must investigate it (s275 Act).</a:t>
            </a:r>
            <a:r>
              <a:rPr lang="en-AU" sz="2000" dirty="0">
                <a:solidFill>
                  <a:srgbClr val="FF0000"/>
                </a:solidFill>
                <a:latin typeface="Calibri" panose="020F0502020204030204" pitchFamily="34" charset="0"/>
                <a:cs typeface="Calibri" panose="020F0502020204030204" pitchFamily="34" charset="0"/>
              </a:rPr>
              <a:t> </a:t>
            </a:r>
            <a:endParaRPr lang="en-AU" sz="2000" dirty="0">
              <a:latin typeface="Calibri" panose="020F0502020204030204" pitchFamily="34" charset="0"/>
              <a:cs typeface="Calibri" panose="020F0502020204030204" pitchFamily="34" charset="0"/>
            </a:endParaRPr>
          </a:p>
          <a:p>
            <a:pPr>
              <a:spcAft>
                <a:spcPts val="600"/>
              </a:spcAft>
            </a:pPr>
            <a:r>
              <a:rPr lang="en-AU" sz="2000" dirty="0">
                <a:latin typeface="Calibri" panose="020F0502020204030204" pitchFamily="34" charset="0"/>
                <a:cs typeface="Calibri" panose="020F0502020204030204" pitchFamily="34" charset="0"/>
              </a:rPr>
              <a:t>You can also raise complaints with your elected site safety and health representatives and union appointed industry safety and health representatives, who have powers to investigate them. Site senior executives must provide SSHRs and ISHRs assistance when they investigate complaints.</a:t>
            </a:r>
          </a:p>
          <a:p>
            <a:pPr>
              <a:spcAft>
                <a:spcPts val="600"/>
              </a:spcAft>
            </a:pPr>
            <a:r>
              <a:rPr lang="en-AU" sz="2000" dirty="0">
                <a:latin typeface="Calibri" panose="020F0502020204030204" pitchFamily="34" charset="0"/>
                <a:cs typeface="Calibri" panose="020F0502020204030204" pitchFamily="34" charset="0"/>
              </a:rPr>
              <a:t>Your safety is serious; it is illegal for anyone to discriminate against you, or cause you any detriment, if you make a genuine complaint about a safety or health issue (s275AA Act). You have a legal right to stop the job if you believe it is unsafe (s274 Act). </a:t>
            </a:r>
          </a:p>
        </p:txBody>
      </p:sp>
      <p:sp>
        <p:nvSpPr>
          <p:cNvPr id="2" name="Slide Number Placeholder 1">
            <a:extLst>
              <a:ext uri="{FF2B5EF4-FFF2-40B4-BE49-F238E27FC236}">
                <a16:creationId xmlns:a16="http://schemas.microsoft.com/office/drawing/2014/main" id="{B5970DC8-CFFC-4547-BCFF-85FCEB7875D8}"/>
              </a:ext>
            </a:extLst>
          </p:cNvPr>
          <p:cNvSpPr>
            <a:spLocks noGrp="1"/>
          </p:cNvSpPr>
          <p:nvPr>
            <p:ph type="sldNum" sz="quarter" idx="12"/>
          </p:nvPr>
        </p:nvSpPr>
        <p:spPr/>
        <p:txBody>
          <a:bodyPr/>
          <a:lstStyle/>
          <a:p>
            <a:fld id="{CF2E102F-81FD-47E9-B726-A7B897371CA4}" type="slidenum">
              <a:rPr lang="en-AU" smtClean="0"/>
              <a:t>12</a:t>
            </a:fld>
            <a:endParaRPr lang="en-AU"/>
          </a:p>
        </p:txBody>
      </p:sp>
      <p:sp>
        <p:nvSpPr>
          <p:cNvPr id="7" name="Title 1">
            <a:extLst>
              <a:ext uri="{FF2B5EF4-FFF2-40B4-BE49-F238E27FC236}">
                <a16:creationId xmlns:a16="http://schemas.microsoft.com/office/drawing/2014/main" id="{1F481B82-A162-4ADD-947F-4130BF417CEF}"/>
              </a:ext>
            </a:extLst>
          </p:cNvPr>
          <p:cNvSpPr txBox="1">
            <a:spLocks/>
          </p:cNvSpPr>
          <p:nvPr/>
        </p:nvSpPr>
        <p:spPr>
          <a:xfrm>
            <a:off x="838200" y="4204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3.vii. Expected Content Slide:</a:t>
            </a:r>
            <a:br>
              <a:rPr lang="en-AU" sz="3400" b="1" dirty="0"/>
            </a:br>
            <a:r>
              <a:rPr lang="en-AU" sz="3700" b="1" i="1" dirty="0">
                <a:solidFill>
                  <a:srgbClr val="0070C0"/>
                </a:solidFill>
              </a:rPr>
              <a:t>Coal Mines, statutory roles and obligations</a:t>
            </a:r>
          </a:p>
        </p:txBody>
      </p:sp>
    </p:spTree>
    <p:extLst>
      <p:ext uri="{BB962C8B-B14F-4D97-AF65-F5344CB8AC3E}">
        <p14:creationId xmlns:p14="http://schemas.microsoft.com/office/powerpoint/2010/main" val="196342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481B82-A162-4ADD-947F-4130BF417CEF}"/>
              </a:ext>
            </a:extLst>
          </p:cNvPr>
          <p:cNvSpPr txBox="1">
            <a:spLocks/>
          </p:cNvSpPr>
          <p:nvPr/>
        </p:nvSpPr>
        <p:spPr>
          <a:xfrm>
            <a:off x="838200" y="4204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3.vii. Expected Content Slide:</a:t>
            </a:r>
            <a:br>
              <a:rPr lang="en-AU" sz="3400" dirty="0"/>
            </a:br>
            <a:r>
              <a:rPr lang="en-AU" sz="3700" b="1" i="1" dirty="0">
                <a:solidFill>
                  <a:srgbClr val="0070C0"/>
                </a:solidFill>
              </a:rPr>
              <a:t>Mines &amp; Quarries, statutory roles and obligations</a:t>
            </a:r>
          </a:p>
        </p:txBody>
      </p:sp>
      <p:sp>
        <p:nvSpPr>
          <p:cNvPr id="8" name="Content Placeholder 2">
            <a:extLst>
              <a:ext uri="{FF2B5EF4-FFF2-40B4-BE49-F238E27FC236}">
                <a16:creationId xmlns:a16="http://schemas.microsoft.com/office/drawing/2014/main" id="{529BA04D-6D13-463B-879E-B6D2307E1E15}"/>
              </a:ext>
            </a:extLst>
          </p:cNvPr>
          <p:cNvSpPr>
            <a:spLocks noGrp="1"/>
          </p:cNvSpPr>
          <p:nvPr>
            <p:ph idx="1"/>
          </p:nvPr>
        </p:nvSpPr>
        <p:spPr>
          <a:xfrm>
            <a:off x="838200" y="1887269"/>
            <a:ext cx="10515600" cy="4351338"/>
          </a:xfrm>
        </p:spPr>
        <p:txBody>
          <a:bodyPr>
            <a:normAutofit/>
          </a:bodyPr>
          <a:lstStyle/>
          <a:p>
            <a:pPr>
              <a:spcAft>
                <a:spcPts val="600"/>
              </a:spcAft>
            </a:pPr>
            <a:r>
              <a:rPr lang="en-AU" sz="2000" dirty="0">
                <a:latin typeface="Calibri" panose="020F0502020204030204" pitchFamily="34" charset="0"/>
                <a:cs typeface="Calibri" panose="020F0502020204030204" pitchFamily="34" charset="0"/>
              </a:rPr>
              <a:t>Every person on a mine site – whether they work on the floor or in a management position – has an obligation to do what they can to ensure the safety and health of themselves and of others.</a:t>
            </a:r>
          </a:p>
          <a:p>
            <a:pPr>
              <a:spcAft>
                <a:spcPts val="600"/>
              </a:spcAft>
            </a:pPr>
            <a:r>
              <a:rPr lang="en-AU" sz="2000" dirty="0">
                <a:latin typeface="Calibri" panose="020F0502020204030204" pitchFamily="34" charset="0"/>
                <a:cs typeface="Calibri" panose="020F0502020204030204" pitchFamily="34" charset="0"/>
              </a:rPr>
              <a:t>People in certain positions of responsibility, like supervisors, managers and executives have additional, special obligations under legislation depending on their role.</a:t>
            </a:r>
          </a:p>
          <a:p>
            <a:pPr>
              <a:spcAft>
                <a:spcPts val="600"/>
              </a:spcAft>
            </a:pPr>
            <a:r>
              <a:rPr lang="en-AU" sz="2000" dirty="0">
                <a:latin typeface="Calibri" panose="020F0502020204030204" pitchFamily="34" charset="0"/>
                <a:cs typeface="Calibri" panose="020F0502020204030204" pitchFamily="34" charset="0"/>
              </a:rPr>
              <a:t>If you make a safety and health complaint to an inspector, they must investigate it.</a:t>
            </a:r>
          </a:p>
          <a:p>
            <a:pPr>
              <a:spcAft>
                <a:spcPts val="600"/>
              </a:spcAft>
            </a:pPr>
            <a:r>
              <a:rPr lang="en-AU" sz="2000" dirty="0">
                <a:latin typeface="Calibri" panose="020F0502020204030204" pitchFamily="34" charset="0"/>
                <a:cs typeface="Calibri" panose="020F0502020204030204" pitchFamily="34" charset="0"/>
              </a:rPr>
              <a:t>You can also raise complaints with your elected site safety and health representatives and union nominated district workers’ representatives, who have powers to investigate them. Site senior executives must provide SSHRs and DWRs assistance when they investigate complaints.</a:t>
            </a:r>
          </a:p>
          <a:p>
            <a:pPr>
              <a:spcAft>
                <a:spcPts val="600"/>
              </a:spcAft>
            </a:pPr>
            <a:r>
              <a:rPr lang="en-AU" sz="2000" dirty="0">
                <a:latin typeface="Calibri" panose="020F0502020204030204" pitchFamily="34" charset="0"/>
                <a:cs typeface="Calibri" panose="020F0502020204030204" pitchFamily="34" charset="0"/>
              </a:rPr>
              <a:t>Your safety is serious; it is illegal for anyone to discriminate against you, or cause you any detriment, if you make a genuine complaint about a safety or health issue. You have a legal right to stop the job if you believe it is unsafe.</a:t>
            </a:r>
          </a:p>
        </p:txBody>
      </p:sp>
      <p:sp>
        <p:nvSpPr>
          <p:cNvPr id="2" name="Slide Number Placeholder 1">
            <a:extLst>
              <a:ext uri="{FF2B5EF4-FFF2-40B4-BE49-F238E27FC236}">
                <a16:creationId xmlns:a16="http://schemas.microsoft.com/office/drawing/2014/main" id="{D6ADB7F9-50CE-447E-9193-0307E2D62509}"/>
              </a:ext>
            </a:extLst>
          </p:cNvPr>
          <p:cNvSpPr>
            <a:spLocks noGrp="1"/>
          </p:cNvSpPr>
          <p:nvPr>
            <p:ph type="sldNum" sz="quarter" idx="12"/>
          </p:nvPr>
        </p:nvSpPr>
        <p:spPr/>
        <p:txBody>
          <a:bodyPr/>
          <a:lstStyle/>
          <a:p>
            <a:fld id="{CF2E102F-81FD-47E9-B726-A7B897371CA4}" type="slidenum">
              <a:rPr lang="en-AU" smtClean="0"/>
              <a:t>13</a:t>
            </a:fld>
            <a:endParaRPr lang="en-AU"/>
          </a:p>
        </p:txBody>
      </p:sp>
    </p:spTree>
    <p:extLst>
      <p:ext uri="{BB962C8B-B14F-4D97-AF65-F5344CB8AC3E}">
        <p14:creationId xmlns:p14="http://schemas.microsoft.com/office/powerpoint/2010/main" val="344693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5F6A-4826-4750-A7D3-9FBB415A7DE3}"/>
              </a:ext>
            </a:extLst>
          </p:cNvPr>
          <p:cNvSpPr>
            <a:spLocks noGrp="1"/>
          </p:cNvSpPr>
          <p:nvPr>
            <p:ph type="title"/>
          </p:nvPr>
        </p:nvSpPr>
        <p:spPr>
          <a:xfrm>
            <a:off x="242888" y="234950"/>
            <a:ext cx="3743325" cy="1703388"/>
          </a:xfrm>
        </p:spPr>
        <p:txBody>
          <a:bodyPr>
            <a:noAutofit/>
          </a:bodyPr>
          <a:lstStyle/>
          <a:p>
            <a:pPr fontAlgn="auto">
              <a:spcAft>
                <a:spcPts val="0"/>
              </a:spcAft>
              <a:defRPr/>
            </a:pPr>
            <a:r>
              <a:rPr lang="en-AU" sz="2000" b="1" dirty="0"/>
              <a:t>Options for workers to raise complaints about safety and health matters</a:t>
            </a:r>
          </a:p>
        </p:txBody>
      </p:sp>
      <p:sp>
        <p:nvSpPr>
          <p:cNvPr id="21507" name="Slide Number Placeholder 3">
            <a:extLst>
              <a:ext uri="{FF2B5EF4-FFF2-40B4-BE49-F238E27FC236}">
                <a16:creationId xmlns:a16="http://schemas.microsoft.com/office/drawing/2014/main" id="{72EF951A-BF97-4F89-A7D4-57B670C4C8A3}"/>
              </a:ext>
            </a:extLst>
          </p:cNvPr>
          <p:cNvSpPr>
            <a:spLocks noGrp="1" noChangeArrowheads="1"/>
          </p:cNvSpPr>
          <p:nvPr>
            <p:ph type="sldNum" sz="quarter" idx="12"/>
          </p:nvPr>
        </p:nvSpPr>
        <p:spPr bwMode="auto">
          <a:xfrm>
            <a:off x="10758488" y="6326188"/>
            <a:ext cx="366712" cy="365125"/>
          </a:xfrm>
          <a:solidFill>
            <a:srgbClr val="1D1D1D">
              <a:alpha val="70195"/>
            </a:srgbClr>
          </a:solidFill>
          <a:extLs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0A66E1-F2D4-45DB-BB56-C5051D6589EE}" type="slidenum">
              <a:rPr lang="en-AU" altLang="en-US">
                <a:solidFill>
                  <a:srgbClr val="FFFFFF"/>
                </a:solidFill>
                <a:latin typeface="Gill Sans MT" panose="020B0502020104020203" pitchFamily="34" charset="0"/>
              </a:rPr>
              <a:pPr fontAlgn="base">
                <a:spcBef>
                  <a:spcPct val="0"/>
                </a:spcBef>
                <a:spcAft>
                  <a:spcPct val="0"/>
                </a:spcAft>
              </a:pPr>
              <a:t>14</a:t>
            </a:fld>
            <a:endParaRPr lang="en-AU" altLang="en-US">
              <a:solidFill>
                <a:srgbClr val="FFFFFF"/>
              </a:solidFill>
              <a:latin typeface="Gill Sans MT" panose="020B0502020104020203" pitchFamily="34" charset="0"/>
            </a:endParaRPr>
          </a:p>
        </p:txBody>
      </p:sp>
      <p:sp>
        <p:nvSpPr>
          <p:cNvPr id="5" name="TextBox 4">
            <a:extLst>
              <a:ext uri="{FF2B5EF4-FFF2-40B4-BE49-F238E27FC236}">
                <a16:creationId xmlns:a16="http://schemas.microsoft.com/office/drawing/2014/main" id="{5E0F2AF0-54EA-47A5-B46F-0FDA7885147C}"/>
              </a:ext>
            </a:extLst>
          </p:cNvPr>
          <p:cNvSpPr txBox="1"/>
          <p:nvPr/>
        </p:nvSpPr>
        <p:spPr>
          <a:xfrm>
            <a:off x="346075" y="2942857"/>
            <a:ext cx="1992313" cy="830997"/>
          </a:xfrm>
          <a:prstGeom prst="rect">
            <a:avLst/>
          </a:prstGeom>
          <a:solidFill>
            <a:schemeClr val="bg1">
              <a:lumMod val="95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Mine or Quarry worker has a safety and health complaint</a:t>
            </a:r>
          </a:p>
        </p:txBody>
      </p:sp>
      <p:sp>
        <p:nvSpPr>
          <p:cNvPr id="6" name="TextBox 5">
            <a:extLst>
              <a:ext uri="{FF2B5EF4-FFF2-40B4-BE49-F238E27FC236}">
                <a16:creationId xmlns:a16="http://schemas.microsoft.com/office/drawing/2014/main" id="{A43609DF-C3BC-4660-8707-AAD545142238}"/>
              </a:ext>
            </a:extLst>
          </p:cNvPr>
          <p:cNvSpPr txBox="1"/>
          <p:nvPr/>
        </p:nvSpPr>
        <p:spPr>
          <a:xfrm>
            <a:off x="2598738" y="2690813"/>
            <a:ext cx="1974850" cy="1323975"/>
          </a:xfrm>
          <a:prstGeom prst="rect">
            <a:avLst/>
          </a:prstGeom>
          <a:solidFill>
            <a:srgbClr val="B65A63"/>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solidFill>
                  <a:schemeClr val="bg1"/>
                </a:solidFill>
                <a:latin typeface="Calibri" panose="020F0502020204030204" pitchFamily="34" charset="0"/>
                <a:cs typeface="Calibri" panose="020F0502020204030204" pitchFamily="34" charset="0"/>
              </a:rPr>
              <a:t>When raising a safety and health matter, a worker is protected from reprisal</a:t>
            </a:r>
          </a:p>
        </p:txBody>
      </p:sp>
      <p:sp>
        <p:nvSpPr>
          <p:cNvPr id="7" name="TextBox 6">
            <a:extLst>
              <a:ext uri="{FF2B5EF4-FFF2-40B4-BE49-F238E27FC236}">
                <a16:creationId xmlns:a16="http://schemas.microsoft.com/office/drawing/2014/main" id="{98373DF4-77A5-45BE-B465-13F59EFACD1F}"/>
              </a:ext>
            </a:extLst>
          </p:cNvPr>
          <p:cNvSpPr txBox="1"/>
          <p:nvPr/>
        </p:nvSpPr>
        <p:spPr>
          <a:xfrm>
            <a:off x="5038725" y="842963"/>
            <a:ext cx="1955800" cy="339725"/>
          </a:xfrm>
          <a:prstGeom prst="rect">
            <a:avLst/>
          </a:prstGeom>
          <a:solidFill>
            <a:schemeClr val="accent4">
              <a:lumMod val="20000"/>
              <a:lumOff val="80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Raise with SSHR</a:t>
            </a:r>
          </a:p>
        </p:txBody>
      </p:sp>
      <p:sp>
        <p:nvSpPr>
          <p:cNvPr id="8" name="TextBox 7">
            <a:extLst>
              <a:ext uri="{FF2B5EF4-FFF2-40B4-BE49-F238E27FC236}">
                <a16:creationId xmlns:a16="http://schemas.microsoft.com/office/drawing/2014/main" id="{F99A6193-ED57-4FE5-B939-08631E5FB1F7}"/>
              </a:ext>
            </a:extLst>
          </p:cNvPr>
          <p:cNvSpPr txBox="1"/>
          <p:nvPr/>
        </p:nvSpPr>
        <p:spPr>
          <a:xfrm>
            <a:off x="5029200" y="5535613"/>
            <a:ext cx="1955800" cy="338137"/>
          </a:xfrm>
          <a:prstGeom prst="rect">
            <a:avLst/>
          </a:prstGeom>
          <a:solidFill>
            <a:schemeClr val="bg2"/>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Raise with IOM</a:t>
            </a:r>
          </a:p>
        </p:txBody>
      </p:sp>
      <p:sp>
        <p:nvSpPr>
          <p:cNvPr id="9" name="TextBox 8">
            <a:extLst>
              <a:ext uri="{FF2B5EF4-FFF2-40B4-BE49-F238E27FC236}">
                <a16:creationId xmlns:a16="http://schemas.microsoft.com/office/drawing/2014/main" id="{F329BC42-030B-4B69-8E9A-9C813BCD289E}"/>
              </a:ext>
            </a:extLst>
          </p:cNvPr>
          <p:cNvSpPr txBox="1"/>
          <p:nvPr/>
        </p:nvSpPr>
        <p:spPr>
          <a:xfrm>
            <a:off x="5038725" y="3065463"/>
            <a:ext cx="1955800" cy="585787"/>
          </a:xfrm>
          <a:prstGeom prst="rect">
            <a:avLst/>
          </a:prstGeom>
          <a:solidFill>
            <a:schemeClr val="accent5">
              <a:lumMod val="20000"/>
              <a:lumOff val="80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Raise with DWR / ISHR</a:t>
            </a:r>
          </a:p>
        </p:txBody>
      </p:sp>
      <p:sp>
        <p:nvSpPr>
          <p:cNvPr id="10" name="TextBox 9">
            <a:extLst>
              <a:ext uri="{FF2B5EF4-FFF2-40B4-BE49-F238E27FC236}">
                <a16:creationId xmlns:a16="http://schemas.microsoft.com/office/drawing/2014/main" id="{91BAF38B-F0A5-4184-BE41-828EEAE83191}"/>
              </a:ext>
            </a:extLst>
          </p:cNvPr>
          <p:cNvSpPr txBox="1"/>
          <p:nvPr/>
        </p:nvSpPr>
        <p:spPr>
          <a:xfrm>
            <a:off x="7248525" y="708025"/>
            <a:ext cx="1957388" cy="584200"/>
          </a:xfrm>
          <a:prstGeom prst="rect">
            <a:avLst/>
          </a:prstGeom>
          <a:solidFill>
            <a:schemeClr val="accent4">
              <a:lumMod val="20000"/>
              <a:lumOff val="80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SSHR may investigate</a:t>
            </a:r>
          </a:p>
        </p:txBody>
      </p:sp>
      <p:sp>
        <p:nvSpPr>
          <p:cNvPr id="11" name="TextBox 10">
            <a:extLst>
              <a:ext uri="{FF2B5EF4-FFF2-40B4-BE49-F238E27FC236}">
                <a16:creationId xmlns:a16="http://schemas.microsoft.com/office/drawing/2014/main" id="{A4271505-2BD9-45C7-A848-579370EC1FEE}"/>
              </a:ext>
            </a:extLst>
          </p:cNvPr>
          <p:cNvSpPr txBox="1"/>
          <p:nvPr/>
        </p:nvSpPr>
        <p:spPr>
          <a:xfrm>
            <a:off x="7254875" y="3089275"/>
            <a:ext cx="1957388" cy="584200"/>
          </a:xfrm>
          <a:prstGeom prst="rect">
            <a:avLst/>
          </a:prstGeom>
          <a:solidFill>
            <a:schemeClr val="accent5">
              <a:lumMod val="20000"/>
              <a:lumOff val="80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ISHR / DWR may investigate</a:t>
            </a:r>
          </a:p>
        </p:txBody>
      </p:sp>
      <p:sp>
        <p:nvSpPr>
          <p:cNvPr id="12" name="TextBox 11">
            <a:extLst>
              <a:ext uri="{FF2B5EF4-FFF2-40B4-BE49-F238E27FC236}">
                <a16:creationId xmlns:a16="http://schemas.microsoft.com/office/drawing/2014/main" id="{BBA667FD-F34E-499C-A9D2-3A81D3AB8638}"/>
              </a:ext>
            </a:extLst>
          </p:cNvPr>
          <p:cNvSpPr txBox="1"/>
          <p:nvPr/>
        </p:nvSpPr>
        <p:spPr>
          <a:xfrm>
            <a:off x="7240588" y="5411788"/>
            <a:ext cx="1957387" cy="584200"/>
          </a:xfrm>
          <a:prstGeom prst="rect">
            <a:avLst/>
          </a:prstGeom>
          <a:solidFill>
            <a:schemeClr val="bg2"/>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IOM must investigate</a:t>
            </a:r>
          </a:p>
        </p:txBody>
      </p:sp>
      <p:sp>
        <p:nvSpPr>
          <p:cNvPr id="13" name="TextBox 12">
            <a:extLst>
              <a:ext uri="{FF2B5EF4-FFF2-40B4-BE49-F238E27FC236}">
                <a16:creationId xmlns:a16="http://schemas.microsoft.com/office/drawing/2014/main" id="{95237647-2519-40B0-AC30-11B9CAA58E35}"/>
              </a:ext>
            </a:extLst>
          </p:cNvPr>
          <p:cNvSpPr txBox="1"/>
          <p:nvPr/>
        </p:nvSpPr>
        <p:spPr>
          <a:xfrm>
            <a:off x="9663113" y="338138"/>
            <a:ext cx="2151062" cy="1077218"/>
          </a:xfrm>
          <a:prstGeom prst="rect">
            <a:avLst/>
          </a:prstGeom>
          <a:solidFill>
            <a:schemeClr val="accent4">
              <a:lumMod val="20000"/>
              <a:lumOff val="80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SSHR must make a written report, give a copy to SSE and IOM if immediate danger</a:t>
            </a:r>
          </a:p>
        </p:txBody>
      </p:sp>
      <p:sp>
        <p:nvSpPr>
          <p:cNvPr id="14" name="TextBox 13">
            <a:extLst>
              <a:ext uri="{FF2B5EF4-FFF2-40B4-BE49-F238E27FC236}">
                <a16:creationId xmlns:a16="http://schemas.microsoft.com/office/drawing/2014/main" id="{C634AF16-8A3E-4EC6-895F-1C21C3DF5C45}"/>
              </a:ext>
            </a:extLst>
          </p:cNvPr>
          <p:cNvSpPr txBox="1"/>
          <p:nvPr/>
        </p:nvSpPr>
        <p:spPr>
          <a:xfrm>
            <a:off x="9663113" y="2160588"/>
            <a:ext cx="2151062" cy="830997"/>
          </a:xfrm>
          <a:prstGeom prst="rect">
            <a:avLst/>
          </a:prstGeom>
          <a:solidFill>
            <a:schemeClr val="accent5">
              <a:lumMod val="20000"/>
              <a:lumOff val="80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DWR must make a written report and give a copy to SSE and IOM</a:t>
            </a:r>
          </a:p>
        </p:txBody>
      </p:sp>
      <p:sp>
        <p:nvSpPr>
          <p:cNvPr id="15" name="TextBox 14">
            <a:extLst>
              <a:ext uri="{FF2B5EF4-FFF2-40B4-BE49-F238E27FC236}">
                <a16:creationId xmlns:a16="http://schemas.microsoft.com/office/drawing/2014/main" id="{316A59A7-58C8-442D-A78B-CC896058D12E}"/>
              </a:ext>
            </a:extLst>
          </p:cNvPr>
          <p:cNvSpPr txBox="1"/>
          <p:nvPr/>
        </p:nvSpPr>
        <p:spPr>
          <a:xfrm>
            <a:off x="9663113" y="3582988"/>
            <a:ext cx="2151062" cy="830262"/>
          </a:xfrm>
          <a:prstGeom prst="rect">
            <a:avLst/>
          </a:prstGeom>
          <a:solidFill>
            <a:schemeClr val="accent5">
              <a:lumMod val="20000"/>
              <a:lumOff val="80000"/>
            </a:schemeClr>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ISHR to tell SSE if SHMS is inadequate or ineffective</a:t>
            </a:r>
          </a:p>
        </p:txBody>
      </p:sp>
      <p:sp>
        <p:nvSpPr>
          <p:cNvPr id="16" name="TextBox 15">
            <a:extLst>
              <a:ext uri="{FF2B5EF4-FFF2-40B4-BE49-F238E27FC236}">
                <a16:creationId xmlns:a16="http://schemas.microsoft.com/office/drawing/2014/main" id="{E9FC4F6F-129D-4188-9C03-6B6235A76036}"/>
              </a:ext>
            </a:extLst>
          </p:cNvPr>
          <p:cNvSpPr txBox="1"/>
          <p:nvPr/>
        </p:nvSpPr>
        <p:spPr>
          <a:xfrm>
            <a:off x="9672638" y="5414963"/>
            <a:ext cx="2151062" cy="584775"/>
          </a:xfrm>
          <a:prstGeom prst="rect">
            <a:avLst/>
          </a:prstGeom>
          <a:solidFill>
            <a:schemeClr val="bg2"/>
          </a:solidFill>
          <a:ln>
            <a:solidFill>
              <a:schemeClr val="tx2">
                <a:lumMod val="75000"/>
              </a:schemeClr>
            </a:solidFill>
          </a:ln>
        </p:spPr>
        <p:txBody>
          <a:bodyPr>
            <a:spAutoFit/>
          </a:bodyPr>
          <a:lstStyle/>
          <a:p>
            <a:pPr algn="ctr" eaLnBrk="1" fontAlgn="auto" hangingPunct="1">
              <a:spcBef>
                <a:spcPts val="0"/>
              </a:spcBef>
              <a:spcAft>
                <a:spcPts val="0"/>
              </a:spcAft>
              <a:defRPr/>
            </a:pPr>
            <a:r>
              <a:rPr lang="en-AU" sz="1600" b="1" dirty="0">
                <a:latin typeface="Calibri" panose="020F0502020204030204" pitchFamily="34" charset="0"/>
                <a:cs typeface="Calibri" panose="020F0502020204030204" pitchFamily="34" charset="0"/>
              </a:rPr>
              <a:t>IOM must provide report to complainant</a:t>
            </a:r>
          </a:p>
        </p:txBody>
      </p:sp>
      <p:sp>
        <p:nvSpPr>
          <p:cNvPr id="21520" name="TextBox 16">
            <a:extLst>
              <a:ext uri="{FF2B5EF4-FFF2-40B4-BE49-F238E27FC236}">
                <a16:creationId xmlns:a16="http://schemas.microsoft.com/office/drawing/2014/main" id="{E31DC550-DD73-4618-94A7-E54565C87226}"/>
              </a:ext>
            </a:extLst>
          </p:cNvPr>
          <p:cNvSpPr txBox="1">
            <a:spLocks noChangeArrowheads="1"/>
          </p:cNvSpPr>
          <p:nvPr/>
        </p:nvSpPr>
        <p:spPr bwMode="auto">
          <a:xfrm>
            <a:off x="304800" y="5072063"/>
            <a:ext cx="4600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AU" altLang="en-US" sz="1400" b="1" dirty="0">
                <a:cs typeface="Calibri" panose="020F0502020204030204" pitchFamily="34" charset="0"/>
              </a:rPr>
              <a:t>Definitions</a:t>
            </a:r>
          </a:p>
          <a:p>
            <a:pPr eaLnBrk="1" hangingPunct="1"/>
            <a:r>
              <a:rPr lang="en-AU" altLang="en-US" sz="1400" dirty="0">
                <a:cs typeface="Calibri" panose="020F0502020204030204" pitchFamily="34" charset="0"/>
              </a:rPr>
              <a:t>SSHR = Site Safety and Health Representative</a:t>
            </a:r>
          </a:p>
          <a:p>
            <a:pPr eaLnBrk="1" hangingPunct="1"/>
            <a:r>
              <a:rPr lang="en-AU" altLang="en-US" sz="1400" dirty="0">
                <a:cs typeface="Calibri" panose="020F0502020204030204" pitchFamily="34" charset="0"/>
              </a:rPr>
              <a:t>DWR = District Workers’ Representative</a:t>
            </a:r>
          </a:p>
          <a:p>
            <a:pPr eaLnBrk="1" hangingPunct="1"/>
            <a:r>
              <a:rPr lang="en-AU" altLang="en-US" sz="1400" dirty="0">
                <a:cs typeface="Calibri" panose="020F0502020204030204" pitchFamily="34" charset="0"/>
              </a:rPr>
              <a:t>ISHR = Industry Safety and Health Representative</a:t>
            </a:r>
          </a:p>
          <a:p>
            <a:pPr eaLnBrk="1" hangingPunct="1"/>
            <a:r>
              <a:rPr lang="en-AU" altLang="en-US" sz="1400" dirty="0">
                <a:cs typeface="Calibri" panose="020F0502020204030204" pitchFamily="34" charset="0"/>
              </a:rPr>
              <a:t>IOM = Inspector of Mines</a:t>
            </a:r>
          </a:p>
          <a:p>
            <a:pPr eaLnBrk="1" hangingPunct="1"/>
            <a:r>
              <a:rPr lang="en-AU" altLang="en-US" sz="1400" dirty="0">
                <a:cs typeface="Calibri" panose="020F0502020204030204" pitchFamily="34" charset="0"/>
              </a:rPr>
              <a:t>SSE = Site Senior Executive</a:t>
            </a:r>
          </a:p>
          <a:p>
            <a:pPr eaLnBrk="1" hangingPunct="1"/>
            <a:r>
              <a:rPr lang="en-AU" altLang="en-US" sz="1400" dirty="0">
                <a:cs typeface="Calibri" panose="020F0502020204030204" pitchFamily="34" charset="0"/>
              </a:rPr>
              <a:t>SHMS = Safety and Health Management System</a:t>
            </a:r>
          </a:p>
        </p:txBody>
      </p:sp>
      <p:cxnSp>
        <p:nvCxnSpPr>
          <p:cNvPr id="18" name="Straight Arrow Connector 17">
            <a:extLst>
              <a:ext uri="{FF2B5EF4-FFF2-40B4-BE49-F238E27FC236}">
                <a16:creationId xmlns:a16="http://schemas.microsoft.com/office/drawing/2014/main" id="{ECCD4A0D-9BC0-4653-99ED-0135684CE994}"/>
              </a:ext>
            </a:extLst>
          </p:cNvPr>
          <p:cNvCxnSpPr/>
          <p:nvPr/>
        </p:nvCxnSpPr>
        <p:spPr>
          <a:xfrm>
            <a:off x="2352675" y="3352800"/>
            <a:ext cx="242888"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812EFC96-B259-4752-8548-280684BF1EB5}"/>
              </a:ext>
            </a:extLst>
          </p:cNvPr>
          <p:cNvCxnSpPr>
            <a:cxnSpLocks/>
          </p:cNvCxnSpPr>
          <p:nvPr/>
        </p:nvCxnSpPr>
        <p:spPr>
          <a:xfrm>
            <a:off x="4581208" y="3352801"/>
            <a:ext cx="458787"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FB92B792-E896-4F5C-889B-BF739491B509}"/>
              </a:ext>
            </a:extLst>
          </p:cNvPr>
          <p:cNvCxnSpPr>
            <a:cxnSpLocks/>
            <a:endCxn id="11" idx="1"/>
          </p:cNvCxnSpPr>
          <p:nvPr/>
        </p:nvCxnSpPr>
        <p:spPr>
          <a:xfrm>
            <a:off x="6997700" y="3381375"/>
            <a:ext cx="257175"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504EC55D-4518-4635-B075-DDC71A63B597}"/>
              </a:ext>
            </a:extLst>
          </p:cNvPr>
          <p:cNvCxnSpPr>
            <a:cxnSpLocks/>
          </p:cNvCxnSpPr>
          <p:nvPr/>
        </p:nvCxnSpPr>
        <p:spPr>
          <a:xfrm>
            <a:off x="9374188" y="2690813"/>
            <a:ext cx="288925"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BA24B3D1-1942-4352-97E0-8F9FACA97427}"/>
              </a:ext>
            </a:extLst>
          </p:cNvPr>
          <p:cNvCxnSpPr>
            <a:cxnSpLocks/>
            <a:endCxn id="15" idx="1"/>
          </p:cNvCxnSpPr>
          <p:nvPr/>
        </p:nvCxnSpPr>
        <p:spPr>
          <a:xfrm>
            <a:off x="9374188" y="3998119"/>
            <a:ext cx="288925"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21EC2774-66E7-4786-BFBA-385B36124920}"/>
              </a:ext>
            </a:extLst>
          </p:cNvPr>
          <p:cNvCxnSpPr>
            <a:cxnSpLocks/>
          </p:cNvCxnSpPr>
          <p:nvPr/>
        </p:nvCxnSpPr>
        <p:spPr>
          <a:xfrm>
            <a:off x="6992938" y="5715000"/>
            <a:ext cx="242888"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5" name="Straight Arrow Connector 24">
            <a:extLst>
              <a:ext uri="{FF2B5EF4-FFF2-40B4-BE49-F238E27FC236}">
                <a16:creationId xmlns:a16="http://schemas.microsoft.com/office/drawing/2014/main" id="{CF2BBAF1-0331-4269-B4A6-99661D71FA5D}"/>
              </a:ext>
            </a:extLst>
          </p:cNvPr>
          <p:cNvCxnSpPr>
            <a:cxnSpLocks/>
            <a:stCxn id="12" idx="3"/>
            <a:endCxn id="16" idx="1"/>
          </p:cNvCxnSpPr>
          <p:nvPr/>
        </p:nvCxnSpPr>
        <p:spPr>
          <a:xfrm>
            <a:off x="9197975" y="5703888"/>
            <a:ext cx="474663" cy="346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CA6C39C3-F44D-47B1-84DF-367E59AE4949}"/>
              </a:ext>
            </a:extLst>
          </p:cNvPr>
          <p:cNvCxnSpPr>
            <a:cxnSpLocks/>
          </p:cNvCxnSpPr>
          <p:nvPr/>
        </p:nvCxnSpPr>
        <p:spPr>
          <a:xfrm>
            <a:off x="7005320" y="1000125"/>
            <a:ext cx="242888"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59C01AE0-62AD-4A3B-93BC-48AB89A1CFD0}"/>
              </a:ext>
            </a:extLst>
          </p:cNvPr>
          <p:cNvCxnSpPr>
            <a:cxnSpLocks/>
            <a:stCxn id="10" idx="3"/>
          </p:cNvCxnSpPr>
          <p:nvPr/>
        </p:nvCxnSpPr>
        <p:spPr>
          <a:xfrm>
            <a:off x="9205913" y="1000125"/>
            <a:ext cx="457200"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25C6D5A4-4D8C-4406-ACCE-5BFF7BC30F70}"/>
              </a:ext>
            </a:extLst>
          </p:cNvPr>
          <p:cNvCxnSpPr>
            <a:cxnSpLocks/>
          </p:cNvCxnSpPr>
          <p:nvPr/>
        </p:nvCxnSpPr>
        <p:spPr>
          <a:xfrm>
            <a:off x="4751386" y="5703888"/>
            <a:ext cx="288000" cy="1587"/>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36" name="Straight Arrow Connector 35">
            <a:extLst>
              <a:ext uri="{FF2B5EF4-FFF2-40B4-BE49-F238E27FC236}">
                <a16:creationId xmlns:a16="http://schemas.microsoft.com/office/drawing/2014/main" id="{F7A71ED2-C6FA-4F34-A5E9-033066886652}"/>
              </a:ext>
            </a:extLst>
          </p:cNvPr>
          <p:cNvCxnSpPr>
            <a:cxnSpLocks/>
            <a:endCxn id="7" idx="1"/>
          </p:cNvCxnSpPr>
          <p:nvPr/>
        </p:nvCxnSpPr>
        <p:spPr>
          <a:xfrm flipV="1">
            <a:off x="4773612" y="1012826"/>
            <a:ext cx="265113" cy="635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37" name="Straight Connector 36">
            <a:extLst>
              <a:ext uri="{FF2B5EF4-FFF2-40B4-BE49-F238E27FC236}">
                <a16:creationId xmlns:a16="http://schemas.microsoft.com/office/drawing/2014/main" id="{D8E9C99D-1154-4FC9-BD6C-2DBB52A51B7C}"/>
              </a:ext>
            </a:extLst>
          </p:cNvPr>
          <p:cNvCxnSpPr>
            <a:cxnSpLocks/>
          </p:cNvCxnSpPr>
          <p:nvPr/>
        </p:nvCxnSpPr>
        <p:spPr>
          <a:xfrm>
            <a:off x="4783138" y="1012826"/>
            <a:ext cx="0" cy="2351087"/>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a:extLst>
              <a:ext uri="{FF2B5EF4-FFF2-40B4-BE49-F238E27FC236}">
                <a16:creationId xmlns:a16="http://schemas.microsoft.com/office/drawing/2014/main" id="{A5292624-26DE-4FEF-8CEE-EF3B0912CF8E}"/>
              </a:ext>
            </a:extLst>
          </p:cNvPr>
          <p:cNvCxnSpPr>
            <a:cxnSpLocks/>
          </p:cNvCxnSpPr>
          <p:nvPr/>
        </p:nvCxnSpPr>
        <p:spPr>
          <a:xfrm flipH="1">
            <a:off x="4767261" y="3360738"/>
            <a:ext cx="15877" cy="234315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a:extLst>
              <a:ext uri="{FF2B5EF4-FFF2-40B4-BE49-F238E27FC236}">
                <a16:creationId xmlns:a16="http://schemas.microsoft.com/office/drawing/2014/main" id="{CB5B2FA6-48E7-4598-973C-FCF57BE9BD77}"/>
              </a:ext>
            </a:extLst>
          </p:cNvPr>
          <p:cNvCxnSpPr>
            <a:cxnSpLocks/>
          </p:cNvCxnSpPr>
          <p:nvPr/>
        </p:nvCxnSpPr>
        <p:spPr>
          <a:xfrm>
            <a:off x="9374188" y="2690813"/>
            <a:ext cx="0" cy="1317625"/>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Arrow Connector 40">
            <a:extLst>
              <a:ext uri="{FF2B5EF4-FFF2-40B4-BE49-F238E27FC236}">
                <a16:creationId xmlns:a16="http://schemas.microsoft.com/office/drawing/2014/main" id="{BD21BFEF-E7FF-470A-BAE8-A441ADD61A4E}"/>
              </a:ext>
            </a:extLst>
          </p:cNvPr>
          <p:cNvCxnSpPr>
            <a:cxnSpLocks/>
          </p:cNvCxnSpPr>
          <p:nvPr/>
        </p:nvCxnSpPr>
        <p:spPr>
          <a:xfrm>
            <a:off x="9217025" y="3381375"/>
            <a:ext cx="166688" cy="0"/>
          </a:xfrm>
          <a:prstGeom prst="straightConnector1">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8" name="Octagon 37">
            <a:extLst>
              <a:ext uri="{FF2B5EF4-FFF2-40B4-BE49-F238E27FC236}">
                <a16:creationId xmlns:a16="http://schemas.microsoft.com/office/drawing/2014/main" id="{F614C679-57BD-4DBB-BBEA-AF0527CB5C57}"/>
              </a:ext>
            </a:extLst>
          </p:cNvPr>
          <p:cNvSpPr/>
          <p:nvPr/>
        </p:nvSpPr>
        <p:spPr>
          <a:xfrm>
            <a:off x="5032375" y="419100"/>
            <a:ext cx="314325" cy="339725"/>
          </a:xfrm>
          <a:prstGeom prst="octagon">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AU" dirty="0"/>
              <a:t>1</a:t>
            </a:r>
          </a:p>
        </p:txBody>
      </p:sp>
      <p:sp>
        <p:nvSpPr>
          <p:cNvPr id="43" name="Octagon 42">
            <a:extLst>
              <a:ext uri="{FF2B5EF4-FFF2-40B4-BE49-F238E27FC236}">
                <a16:creationId xmlns:a16="http://schemas.microsoft.com/office/drawing/2014/main" id="{DA798FEC-259F-4EA5-A712-6470ABFDFEFC}"/>
              </a:ext>
            </a:extLst>
          </p:cNvPr>
          <p:cNvSpPr/>
          <p:nvPr/>
        </p:nvSpPr>
        <p:spPr>
          <a:xfrm>
            <a:off x="5024438" y="2641600"/>
            <a:ext cx="314325" cy="339725"/>
          </a:xfrm>
          <a:prstGeom prst="octagon">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AU" dirty="0"/>
              <a:t>2</a:t>
            </a:r>
          </a:p>
        </p:txBody>
      </p:sp>
      <p:sp>
        <p:nvSpPr>
          <p:cNvPr id="44" name="Octagon 43">
            <a:extLst>
              <a:ext uri="{FF2B5EF4-FFF2-40B4-BE49-F238E27FC236}">
                <a16:creationId xmlns:a16="http://schemas.microsoft.com/office/drawing/2014/main" id="{1E768DC0-5582-44C6-BA9A-DBAA89A81B0B}"/>
              </a:ext>
            </a:extLst>
          </p:cNvPr>
          <p:cNvSpPr/>
          <p:nvPr/>
        </p:nvSpPr>
        <p:spPr>
          <a:xfrm>
            <a:off x="5038725" y="5111750"/>
            <a:ext cx="314325" cy="338138"/>
          </a:xfrm>
          <a:prstGeom prst="octagon">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en-AU" dirty="0"/>
              <a:t>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481B82-A162-4ADD-947F-4130BF417CEF}"/>
              </a:ext>
            </a:extLst>
          </p:cNvPr>
          <p:cNvSpPr txBox="1">
            <a:spLocks/>
          </p:cNvSpPr>
          <p:nvPr/>
        </p:nvSpPr>
        <p:spPr>
          <a:xfrm>
            <a:off x="838200" y="4307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3.vii. Expected Content Slide:</a:t>
            </a:r>
            <a:br>
              <a:rPr lang="en-AU" sz="3400" b="1" dirty="0"/>
            </a:br>
            <a:r>
              <a:rPr lang="en-AU" sz="3700" b="1" i="1" dirty="0">
                <a:solidFill>
                  <a:srgbClr val="0070C0"/>
                </a:solidFill>
              </a:rPr>
              <a:t>Petroleum &amp; Gas, statutory roles and obligations</a:t>
            </a:r>
          </a:p>
        </p:txBody>
      </p:sp>
      <p:sp>
        <p:nvSpPr>
          <p:cNvPr id="11" name="Content Placeholder 2">
            <a:extLst>
              <a:ext uri="{FF2B5EF4-FFF2-40B4-BE49-F238E27FC236}">
                <a16:creationId xmlns:a16="http://schemas.microsoft.com/office/drawing/2014/main" id="{5BFC1368-00D7-45E7-A83D-7D412B1F7B96}"/>
              </a:ext>
            </a:extLst>
          </p:cNvPr>
          <p:cNvSpPr>
            <a:spLocks noGrp="1"/>
          </p:cNvSpPr>
          <p:nvPr>
            <p:ph idx="1"/>
          </p:nvPr>
        </p:nvSpPr>
        <p:spPr>
          <a:xfrm>
            <a:off x="838200" y="1887268"/>
            <a:ext cx="10515600" cy="4469081"/>
          </a:xfrm>
        </p:spPr>
        <p:txBody>
          <a:bodyPr>
            <a:noAutofit/>
          </a:bodyPr>
          <a:lstStyle/>
          <a:p>
            <a:r>
              <a:rPr lang="en-AU" sz="2000" dirty="0">
                <a:latin typeface="Calibri" panose="020F0502020204030204" pitchFamily="34" charset="0"/>
                <a:cs typeface="Calibri" panose="020F0502020204030204" pitchFamily="34" charset="0"/>
              </a:rPr>
              <a:t>Every person, regardless of role, has an obligation to do what they can to ensure the safety and health of themselves and of others.</a:t>
            </a:r>
          </a:p>
          <a:p>
            <a:r>
              <a:rPr lang="en-AU" sz="2000" dirty="0">
                <a:latin typeface="Calibri" panose="020F0502020204030204" pitchFamily="34" charset="0"/>
                <a:cs typeface="Calibri" panose="020F0502020204030204" pitchFamily="34" charset="0"/>
              </a:rPr>
              <a:t>Authorisation and license holders and people in certain positions of responsibility have additional, special obligations under legislation, depending on the type of authority, license or role.</a:t>
            </a:r>
          </a:p>
          <a:p>
            <a:r>
              <a:rPr lang="en-AU" sz="2000" dirty="0">
                <a:latin typeface="Calibri" panose="020F0502020204030204" pitchFamily="34" charset="0"/>
                <a:cs typeface="Calibri" panose="020F0502020204030204" pitchFamily="34" charset="0"/>
              </a:rPr>
              <a:t>If you make a safety and health complaint to an inspector, they must investigate it. Specific protections from reprisal are contained in s708C of the </a:t>
            </a:r>
            <a:r>
              <a:rPr lang="en-AU" sz="2000" i="1" dirty="0">
                <a:latin typeface="Calibri" panose="020F0502020204030204" pitchFamily="34" charset="0"/>
                <a:cs typeface="Calibri" panose="020F0502020204030204" pitchFamily="34" charset="0"/>
              </a:rPr>
              <a:t>Petroleum and Gas Act 2004</a:t>
            </a:r>
            <a:r>
              <a:rPr lang="en-AU" sz="2000" dirty="0">
                <a:latin typeface="Calibri" panose="020F0502020204030204" pitchFamily="34" charset="0"/>
                <a:cs typeface="Calibri" panose="020F0502020204030204" pitchFamily="34" charset="0"/>
              </a:rPr>
              <a:t>, and under the WHS Act.</a:t>
            </a:r>
          </a:p>
          <a:p>
            <a:r>
              <a:rPr lang="en-AU" sz="2000" dirty="0">
                <a:latin typeface="Calibri" panose="020F0502020204030204" pitchFamily="34" charset="0"/>
                <a:cs typeface="Calibri" panose="020F0502020204030204" pitchFamily="34" charset="0"/>
              </a:rPr>
              <a:t>You can also raise concerns with your supervisor/line or senior manager, or business owner for gasfitters. Contact the P&amp;G Inspectorate on 1300 910 933 or </a:t>
            </a:r>
            <a:r>
              <a:rPr lang="en-AU" sz="2000" dirty="0">
                <a:latin typeface="Calibri" panose="020F0502020204030204" pitchFamily="34" charset="0"/>
                <a:cs typeface="Calibri" panose="020F0502020204030204" pitchFamily="34" charset="0"/>
                <a:hlinkClick r:id="rId3"/>
              </a:rPr>
              <a:t>gassafe@rshq.qld.gov.au</a:t>
            </a:r>
            <a:r>
              <a:rPr lang="en-AU" sz="2000" dirty="0">
                <a:latin typeface="Calibri" panose="020F0502020204030204" pitchFamily="34" charset="0"/>
                <a:cs typeface="Calibri" panose="020F0502020204030204" pitchFamily="34" charset="0"/>
              </a:rPr>
              <a:t>.</a:t>
            </a:r>
            <a:r>
              <a:rPr lang="en-AU" sz="2000" dirty="0">
                <a:highlight>
                  <a:srgbClr val="00FFFF"/>
                </a:highlight>
                <a:latin typeface="Calibri" panose="020F0502020204030204" pitchFamily="34" charset="0"/>
                <a:cs typeface="Calibri" panose="020F0502020204030204" pitchFamily="34" charset="0"/>
              </a:rPr>
              <a:t> </a:t>
            </a:r>
            <a:r>
              <a:rPr lang="en-AU" sz="2000" dirty="0">
                <a:latin typeface="Calibri" panose="020F0502020204030204" pitchFamily="34" charset="0"/>
                <a:cs typeface="Calibri" panose="020F0502020204030204" pitchFamily="34" charset="0"/>
              </a:rPr>
              <a:t> </a:t>
            </a:r>
          </a:p>
          <a:p>
            <a:r>
              <a:rPr lang="en-AU" sz="2000" dirty="0">
                <a:latin typeface="Calibri" panose="020F0502020204030204" pitchFamily="34" charset="0"/>
                <a:cs typeface="Calibri" panose="020F0502020204030204" pitchFamily="34" charset="0"/>
              </a:rPr>
              <a:t>Your safety is serious; it is illegal for anyone to discriminate against you, or cause you any detriment, if you make a genuine complaint about a safety or health issue. You have a legal right to stop the job if you believe it is unsafe.</a:t>
            </a:r>
          </a:p>
        </p:txBody>
      </p:sp>
      <p:sp>
        <p:nvSpPr>
          <p:cNvPr id="4" name="Slide Number Placeholder 3">
            <a:extLst>
              <a:ext uri="{FF2B5EF4-FFF2-40B4-BE49-F238E27FC236}">
                <a16:creationId xmlns:a16="http://schemas.microsoft.com/office/drawing/2014/main" id="{8F8A7D01-9134-4100-8DEE-D8A8CFDC0092}"/>
              </a:ext>
            </a:extLst>
          </p:cNvPr>
          <p:cNvSpPr>
            <a:spLocks noGrp="1"/>
          </p:cNvSpPr>
          <p:nvPr>
            <p:ph type="sldNum" sz="quarter" idx="12"/>
          </p:nvPr>
        </p:nvSpPr>
        <p:spPr/>
        <p:txBody>
          <a:bodyPr/>
          <a:lstStyle/>
          <a:p>
            <a:fld id="{CF2E102F-81FD-47E9-B726-A7B897371CA4}" type="slidenum">
              <a:rPr lang="en-AU" smtClean="0"/>
              <a:t>15</a:t>
            </a:fld>
            <a:endParaRPr lang="en-AU"/>
          </a:p>
        </p:txBody>
      </p:sp>
    </p:spTree>
    <p:extLst>
      <p:ext uri="{BB962C8B-B14F-4D97-AF65-F5344CB8AC3E}">
        <p14:creationId xmlns:p14="http://schemas.microsoft.com/office/powerpoint/2010/main" val="72548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481B82-A162-4ADD-947F-4130BF417CEF}"/>
              </a:ext>
            </a:extLst>
          </p:cNvPr>
          <p:cNvSpPr txBox="1">
            <a:spLocks/>
          </p:cNvSpPr>
          <p:nvPr/>
        </p:nvSpPr>
        <p:spPr>
          <a:xfrm>
            <a:off x="827926" y="4204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3.vii. Expected Content Slide:</a:t>
            </a:r>
            <a:br>
              <a:rPr lang="en-AU" sz="4000" b="1" dirty="0"/>
            </a:br>
            <a:r>
              <a:rPr lang="en-AU" sz="3700" b="1" i="1" dirty="0">
                <a:solidFill>
                  <a:srgbClr val="0070C0"/>
                </a:solidFill>
              </a:rPr>
              <a:t>Explosives, statutory roles and obligations</a:t>
            </a:r>
          </a:p>
        </p:txBody>
      </p:sp>
      <p:sp>
        <p:nvSpPr>
          <p:cNvPr id="9" name="Content Placeholder 2">
            <a:extLst>
              <a:ext uri="{FF2B5EF4-FFF2-40B4-BE49-F238E27FC236}">
                <a16:creationId xmlns:a16="http://schemas.microsoft.com/office/drawing/2014/main" id="{826C17E9-1C1B-4F96-A2A2-D5F4E4CC3BE6}"/>
              </a:ext>
            </a:extLst>
          </p:cNvPr>
          <p:cNvSpPr>
            <a:spLocks noGrp="1"/>
          </p:cNvSpPr>
          <p:nvPr>
            <p:ph idx="1"/>
          </p:nvPr>
        </p:nvSpPr>
        <p:spPr>
          <a:xfrm>
            <a:off x="838200" y="1887269"/>
            <a:ext cx="10515600" cy="4351338"/>
          </a:xfrm>
        </p:spPr>
        <p:txBody>
          <a:bodyPr>
            <a:noAutofit/>
          </a:bodyPr>
          <a:lstStyle/>
          <a:p>
            <a:pPr>
              <a:spcAft>
                <a:spcPts val="600"/>
              </a:spcAft>
            </a:pPr>
            <a:r>
              <a:rPr lang="en-AU" sz="2000" dirty="0">
                <a:latin typeface="Calibri" panose="020F0502020204030204" pitchFamily="34" charset="0"/>
                <a:cs typeface="Calibri" panose="020F0502020204030204" pitchFamily="34" charset="0"/>
              </a:rPr>
              <a:t>Every person, regardless of role, has an obligation to do what they can to ensure the safety and health of themselves and of others.</a:t>
            </a:r>
          </a:p>
          <a:p>
            <a:pPr>
              <a:spcAft>
                <a:spcPts val="600"/>
              </a:spcAft>
            </a:pPr>
            <a:r>
              <a:rPr lang="en-AU" sz="2000" dirty="0">
                <a:latin typeface="Calibri" panose="020F0502020204030204" pitchFamily="34" charset="0"/>
                <a:cs typeface="Calibri" panose="020F0502020204030204" pitchFamily="34" charset="0"/>
              </a:rPr>
              <a:t>Authority holders and people in certain positions of responsibility have additional, special obligations under legislation depending on the type of authority they hold, or their role.</a:t>
            </a:r>
          </a:p>
          <a:p>
            <a:pPr>
              <a:spcAft>
                <a:spcPts val="600"/>
              </a:spcAft>
            </a:pPr>
            <a:r>
              <a:rPr lang="en-AU" sz="2000" dirty="0">
                <a:latin typeface="Calibri" panose="020F0502020204030204" pitchFamily="34" charset="0"/>
                <a:cs typeface="Calibri" panose="020F0502020204030204" pitchFamily="34" charset="0"/>
              </a:rPr>
              <a:t>If you make a safety and health complaint to an inspector, they must investigate it. Specific protections from reprisal are contained in s126A of the </a:t>
            </a:r>
            <a:r>
              <a:rPr lang="en-AU" sz="2000" i="1" dirty="0">
                <a:latin typeface="Calibri" panose="020F0502020204030204" pitchFamily="34" charset="0"/>
                <a:cs typeface="Calibri" panose="020F0502020204030204" pitchFamily="34" charset="0"/>
              </a:rPr>
              <a:t>Explosives Act 1999</a:t>
            </a:r>
          </a:p>
          <a:p>
            <a:pPr>
              <a:spcAft>
                <a:spcPts val="600"/>
              </a:spcAft>
            </a:pPr>
            <a:r>
              <a:rPr lang="en-AU" sz="2000" dirty="0">
                <a:latin typeface="Calibri" panose="020F0502020204030204" pitchFamily="34" charset="0"/>
                <a:cs typeface="Calibri" panose="020F0502020204030204" pitchFamily="34" charset="0"/>
              </a:rPr>
              <a:t>You can also raise concerns with your supervisor/line or senior manager i.e. SSE on a mine site.  SSHR are an alternative pathway for raising explosives safety concerns on mine sites. Contact the Explosives Inspectorate Hotline 1300 739 868 or </a:t>
            </a:r>
            <a:r>
              <a:rPr lang="en-AU" sz="2000" dirty="0">
                <a:latin typeface="Calibri" panose="020F0502020204030204" pitchFamily="34" charset="0"/>
                <a:cs typeface="Calibri" panose="020F0502020204030204" pitchFamily="34" charset="0"/>
                <a:hlinkClick r:id="rId3"/>
              </a:rPr>
              <a:t>explosives@rshq.qld.gov.au</a:t>
            </a:r>
            <a:r>
              <a:rPr lang="en-AU" sz="2000" dirty="0">
                <a:latin typeface="Calibri" panose="020F0502020204030204" pitchFamily="34" charset="0"/>
                <a:cs typeface="Calibri" panose="020F0502020204030204" pitchFamily="34" charset="0"/>
              </a:rPr>
              <a:t>. </a:t>
            </a:r>
          </a:p>
          <a:p>
            <a:pPr>
              <a:spcAft>
                <a:spcPts val="600"/>
              </a:spcAft>
            </a:pPr>
            <a:r>
              <a:rPr lang="en-AU" sz="2000" dirty="0">
                <a:latin typeface="Calibri" panose="020F0502020204030204" pitchFamily="34" charset="0"/>
                <a:cs typeface="Calibri" panose="020F0502020204030204" pitchFamily="34" charset="0"/>
              </a:rPr>
              <a:t>Your safety is serious; it is illegal for anyone to discriminate against you, or cause you any detriment, if you make a genuine complaint about a safety or health issue. You have a legal right to stop the job if you believe it is unsafe.</a:t>
            </a:r>
          </a:p>
        </p:txBody>
      </p:sp>
      <p:sp>
        <p:nvSpPr>
          <p:cNvPr id="2" name="Slide Number Placeholder 1">
            <a:extLst>
              <a:ext uri="{FF2B5EF4-FFF2-40B4-BE49-F238E27FC236}">
                <a16:creationId xmlns:a16="http://schemas.microsoft.com/office/drawing/2014/main" id="{511D5E12-0389-4150-90B3-2FD2C611AF53}"/>
              </a:ext>
            </a:extLst>
          </p:cNvPr>
          <p:cNvSpPr>
            <a:spLocks noGrp="1"/>
          </p:cNvSpPr>
          <p:nvPr>
            <p:ph type="sldNum" sz="quarter" idx="12"/>
          </p:nvPr>
        </p:nvSpPr>
        <p:spPr/>
        <p:txBody>
          <a:bodyPr/>
          <a:lstStyle/>
          <a:p>
            <a:fld id="{CF2E102F-81FD-47E9-B726-A7B897371CA4}" type="slidenum">
              <a:rPr lang="en-AU" smtClean="0"/>
              <a:t>16</a:t>
            </a:fld>
            <a:endParaRPr lang="en-AU"/>
          </a:p>
        </p:txBody>
      </p:sp>
    </p:spTree>
    <p:extLst>
      <p:ext uri="{BB962C8B-B14F-4D97-AF65-F5344CB8AC3E}">
        <p14:creationId xmlns:p14="http://schemas.microsoft.com/office/powerpoint/2010/main" val="5764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481B82-A162-4ADD-947F-4130BF417CEF}"/>
              </a:ext>
            </a:extLst>
          </p:cNvPr>
          <p:cNvSpPr txBox="1">
            <a:spLocks/>
          </p:cNvSpPr>
          <p:nvPr/>
        </p:nvSpPr>
        <p:spPr>
          <a:xfrm>
            <a:off x="827926" y="420499"/>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3.viii. Expected Content Slide:</a:t>
            </a:r>
            <a:br>
              <a:rPr lang="en-AU" sz="4000" b="1" dirty="0"/>
            </a:br>
            <a:r>
              <a:rPr lang="en-AU" sz="3700" b="1" i="1" dirty="0">
                <a:solidFill>
                  <a:srgbClr val="0070C0"/>
                </a:solidFill>
              </a:rPr>
              <a:t>wrap-up … what do we want to change after today?</a:t>
            </a:r>
            <a:endParaRPr lang="en-AU" sz="3700" i="1" dirty="0">
              <a:solidFill>
                <a:srgbClr val="0070C0"/>
              </a:solidFill>
            </a:endParaRPr>
          </a:p>
        </p:txBody>
      </p:sp>
      <p:sp>
        <p:nvSpPr>
          <p:cNvPr id="2" name="Slide Number Placeholder 1">
            <a:extLst>
              <a:ext uri="{FF2B5EF4-FFF2-40B4-BE49-F238E27FC236}">
                <a16:creationId xmlns:a16="http://schemas.microsoft.com/office/drawing/2014/main" id="{511D5E12-0389-4150-90B3-2FD2C611AF53}"/>
              </a:ext>
            </a:extLst>
          </p:cNvPr>
          <p:cNvSpPr>
            <a:spLocks noGrp="1"/>
          </p:cNvSpPr>
          <p:nvPr>
            <p:ph type="sldNum" sz="quarter" idx="12"/>
          </p:nvPr>
        </p:nvSpPr>
        <p:spPr/>
        <p:txBody>
          <a:bodyPr/>
          <a:lstStyle/>
          <a:p>
            <a:fld id="{CF2E102F-81FD-47E9-B726-A7B897371CA4}" type="slidenum">
              <a:rPr lang="en-AU" smtClean="0"/>
              <a:t>17</a:t>
            </a:fld>
            <a:endParaRPr lang="en-AU"/>
          </a:p>
        </p:txBody>
      </p:sp>
      <p:sp>
        <p:nvSpPr>
          <p:cNvPr id="12" name="Content Placeholder 2">
            <a:extLst>
              <a:ext uri="{FF2B5EF4-FFF2-40B4-BE49-F238E27FC236}">
                <a16:creationId xmlns:a16="http://schemas.microsoft.com/office/drawing/2014/main" id="{4C097CF0-CE86-4BA4-977E-B0F787D89DE4}"/>
              </a:ext>
            </a:extLst>
          </p:cNvPr>
          <p:cNvSpPr txBox="1">
            <a:spLocks/>
          </p:cNvSpPr>
          <p:nvPr/>
        </p:nvSpPr>
        <p:spPr>
          <a:xfrm>
            <a:off x="847725" y="2005012"/>
            <a:ext cx="991119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AU" sz="2600" dirty="0">
                <a:latin typeface="Calibri" panose="020F0502020204030204" pitchFamily="34" charset="0"/>
                <a:cs typeface="Calibri" panose="020F0502020204030204" pitchFamily="34" charset="0"/>
              </a:rPr>
              <a:t>Discuss expectations and the actions we commit to, for improvement</a:t>
            </a:r>
          </a:p>
          <a:p>
            <a:pPr lvl="1">
              <a:lnSpc>
                <a:spcPct val="150000"/>
              </a:lnSpc>
              <a:buFont typeface="Courier New" panose="02070309020205020404" pitchFamily="49" charset="0"/>
              <a:buChar char="o"/>
            </a:pPr>
            <a:r>
              <a:rPr lang="en-AU" sz="2100" i="1" dirty="0">
                <a:solidFill>
                  <a:schemeClr val="tx1">
                    <a:lumMod val="75000"/>
                    <a:lumOff val="25000"/>
                  </a:schemeClr>
                </a:solidFill>
                <a:latin typeface="Calibri" panose="020F0502020204030204" pitchFamily="34" charset="0"/>
                <a:cs typeface="Calibri" panose="020F0502020204030204" pitchFamily="34" charset="0"/>
              </a:rPr>
              <a:t>what are the agreed behaviours that we need from everyone involved?</a:t>
            </a:r>
          </a:p>
          <a:p>
            <a:pPr lvl="1">
              <a:lnSpc>
                <a:spcPct val="150000"/>
              </a:lnSpc>
              <a:buFont typeface="Courier New" panose="02070309020205020404" pitchFamily="49" charset="0"/>
              <a:buChar char="o"/>
            </a:pPr>
            <a:r>
              <a:rPr lang="en-AU" sz="2100" i="1" dirty="0">
                <a:solidFill>
                  <a:schemeClr val="tx1">
                    <a:lumMod val="75000"/>
                    <a:lumOff val="25000"/>
                  </a:schemeClr>
                </a:solidFill>
                <a:latin typeface="Calibri" panose="020F0502020204030204" pitchFamily="34" charset="0"/>
                <a:cs typeface="Calibri" panose="020F0502020204030204" pitchFamily="34" charset="0"/>
              </a:rPr>
              <a:t>what action will we take to fill the gaps from our current state?</a:t>
            </a:r>
          </a:p>
          <a:p>
            <a:pPr lvl="1">
              <a:lnSpc>
                <a:spcPct val="150000"/>
              </a:lnSpc>
              <a:buFont typeface="Courier New" panose="02070309020205020404" pitchFamily="49" charset="0"/>
              <a:buChar char="o"/>
            </a:pPr>
            <a:r>
              <a:rPr lang="en-AU" sz="2100" i="1" dirty="0">
                <a:solidFill>
                  <a:schemeClr val="tx1">
                    <a:lumMod val="75000"/>
                    <a:lumOff val="25000"/>
                  </a:schemeClr>
                </a:solidFill>
                <a:latin typeface="Calibri" panose="020F0502020204030204" pitchFamily="34" charset="0"/>
                <a:cs typeface="Calibri" panose="020F0502020204030204" pitchFamily="34" charset="0"/>
              </a:rPr>
              <a:t>what action will we take to remove the barriers to reporting hazards and incidents?</a:t>
            </a:r>
          </a:p>
          <a:p>
            <a:pPr lvl="1">
              <a:lnSpc>
                <a:spcPct val="150000"/>
              </a:lnSpc>
              <a:buFont typeface="Courier New" panose="02070309020205020404" pitchFamily="49" charset="0"/>
              <a:buChar char="o"/>
            </a:pPr>
            <a:r>
              <a:rPr lang="en-AU" sz="2100" i="1" dirty="0">
                <a:solidFill>
                  <a:schemeClr val="tx1">
                    <a:lumMod val="75000"/>
                    <a:lumOff val="25000"/>
                  </a:schemeClr>
                </a:solidFill>
                <a:latin typeface="Calibri" panose="020F0502020204030204" pitchFamily="34" charset="0"/>
                <a:cs typeface="Calibri" panose="020F0502020204030204" pitchFamily="34" charset="0"/>
              </a:rPr>
              <a:t>how will we know if our safety reset has been successful?  </a:t>
            </a:r>
            <a:endParaRPr lang="en-AU" b="1" i="1" dirty="0">
              <a:solidFill>
                <a:schemeClr val="tx1">
                  <a:lumMod val="75000"/>
                  <a:lumOff val="25000"/>
                </a:schemeClr>
              </a:solidFill>
              <a:latin typeface="Calibri" panose="020F0502020204030204" pitchFamily="34" charset="0"/>
              <a:cs typeface="Calibri" panose="020F0502020204030204" pitchFamily="34" charset="0"/>
            </a:endParaRPr>
          </a:p>
          <a:p>
            <a:pPr marL="457200" lvl="1" indent="0">
              <a:lnSpc>
                <a:spcPct val="150000"/>
              </a:lnSpc>
              <a:buNone/>
            </a:pPr>
            <a:r>
              <a:rPr lang="en-AU" b="1" i="1" dirty="0">
                <a:solidFill>
                  <a:schemeClr val="tx1">
                    <a:lumMod val="75000"/>
                    <a:lumOff val="25000"/>
                  </a:schemeClr>
                </a:solidFill>
                <a:latin typeface="Calibri" panose="020F0502020204030204" pitchFamily="34" charset="0"/>
                <a:cs typeface="Calibri" panose="020F0502020204030204" pitchFamily="34" charset="0"/>
              </a:rPr>
              <a:t>Chronic unease is more about the way we think – the way we look at things, not normalising what we observe – and responding to the signals.</a:t>
            </a:r>
            <a:endParaRPr lang="en-AU" sz="2800" i="1" dirty="0">
              <a:solidFill>
                <a:schemeClr val="tx1">
                  <a:lumMod val="75000"/>
                  <a:lumOff val="25000"/>
                </a:schemeClr>
              </a:solidFill>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3886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E9E-0432-45B6-938C-F76DD3D7898C}"/>
              </a:ext>
            </a:extLst>
          </p:cNvPr>
          <p:cNvSpPr>
            <a:spLocks noGrp="1"/>
          </p:cNvSpPr>
          <p:nvPr>
            <p:ph type="title"/>
          </p:nvPr>
        </p:nvSpPr>
        <p:spPr>
          <a:xfrm>
            <a:off x="838199" y="283349"/>
            <a:ext cx="10515600" cy="867605"/>
          </a:xfrm>
        </p:spPr>
        <p:txBody>
          <a:bodyPr>
            <a:normAutofit/>
          </a:bodyPr>
          <a:lstStyle/>
          <a:p>
            <a:r>
              <a:rPr lang="en-AU" sz="2000" b="1" dirty="0"/>
              <a:t>Background, stakeholder steering group quotes</a:t>
            </a:r>
          </a:p>
        </p:txBody>
      </p:sp>
      <p:sp>
        <p:nvSpPr>
          <p:cNvPr id="8" name="TextBox 7">
            <a:extLst>
              <a:ext uri="{FF2B5EF4-FFF2-40B4-BE49-F238E27FC236}">
                <a16:creationId xmlns:a16="http://schemas.microsoft.com/office/drawing/2014/main" id="{B943F8A1-420B-420E-ACB7-9DF9E9D2AF9F}"/>
              </a:ext>
            </a:extLst>
          </p:cNvPr>
          <p:cNvSpPr txBox="1"/>
          <p:nvPr/>
        </p:nvSpPr>
        <p:spPr>
          <a:xfrm>
            <a:off x="328612" y="1517536"/>
            <a:ext cx="5548314" cy="615553"/>
          </a:xfrm>
          <a:prstGeom prst="rect">
            <a:avLst/>
          </a:prstGeom>
          <a:solidFill>
            <a:schemeClr val="accent5">
              <a:lumMod val="20000"/>
              <a:lumOff val="80000"/>
            </a:schemeClr>
          </a:solidFill>
        </p:spPr>
        <p:txBody>
          <a:bodyPr wrap="square">
            <a:spAutoFit/>
          </a:bodyPr>
          <a:lstStyle/>
          <a:p>
            <a:r>
              <a:rPr lang="en-AU" i="1" dirty="0">
                <a:effectLst/>
                <a:latin typeface="Calibri" panose="020F0502020204030204" pitchFamily="34" charset="0"/>
                <a:ea typeface="Calibri" panose="020F0502020204030204" pitchFamily="34" charset="0"/>
                <a:cs typeface="Calibri" panose="020F0502020204030204" pitchFamily="34" charset="0"/>
              </a:rPr>
              <a:t>“ Trust and open </a:t>
            </a:r>
            <a:r>
              <a:rPr lang="en-AU" i="1" dirty="0">
                <a:latin typeface="Calibri" panose="020F0502020204030204" pitchFamily="34" charset="0"/>
                <a:ea typeface="Calibri" panose="020F0502020204030204" pitchFamily="34" charset="0"/>
                <a:cs typeface="Calibri" panose="020F0502020204030204" pitchFamily="34" charset="0"/>
              </a:rPr>
              <a:t>c</a:t>
            </a:r>
            <a:r>
              <a:rPr lang="en-AU" i="1" dirty="0">
                <a:effectLst/>
                <a:latin typeface="Calibri" panose="020F0502020204030204" pitchFamily="34" charset="0"/>
                <a:ea typeface="Calibri" panose="020F0502020204030204" pitchFamily="34" charset="0"/>
                <a:cs typeface="Calibri" panose="020F0502020204030204" pitchFamily="34" charset="0"/>
              </a:rPr>
              <a:t>ommunication fostering cooperation” </a:t>
            </a:r>
          </a:p>
          <a:p>
            <a:r>
              <a:rPr lang="en-AU" altLang="en-US" sz="1600" b="1" dirty="0">
                <a:latin typeface="Calibri" panose="020F0502020204030204" pitchFamily="34" charset="0"/>
                <a:cs typeface="Calibri" panose="020F0502020204030204" pitchFamily="34" charset="0"/>
              </a:rPr>
              <a:t>Queensland Sapphire Miners Association</a:t>
            </a:r>
            <a:endParaRPr lang="en-AU"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3B28852-B73B-41CA-8ED0-111A233AD79A}"/>
              </a:ext>
            </a:extLst>
          </p:cNvPr>
          <p:cNvSpPr txBox="1"/>
          <p:nvPr/>
        </p:nvSpPr>
        <p:spPr>
          <a:xfrm>
            <a:off x="6095999" y="1518339"/>
            <a:ext cx="5943599" cy="584775"/>
          </a:xfrm>
          <a:prstGeom prst="rect">
            <a:avLst/>
          </a:prstGeom>
          <a:solidFill>
            <a:schemeClr val="bg1">
              <a:lumMod val="85000"/>
            </a:schemeClr>
          </a:solidFill>
        </p:spPr>
        <p:txBody>
          <a:bodyPr wrap="square">
            <a:spAutoFit/>
          </a:bodyPr>
          <a:lstStyle/>
          <a:p>
            <a:pPr algn="just"/>
            <a:r>
              <a:rPr lang="en-AU" sz="1600" dirty="0">
                <a:effectLst/>
                <a:latin typeface="Calibri" panose="020F0502020204030204" pitchFamily="34" charset="0"/>
                <a:ea typeface="Calibri" panose="020F0502020204030204" pitchFamily="34" charset="0"/>
                <a:cs typeface="Calibri" panose="020F0502020204030204" pitchFamily="34" charset="0"/>
              </a:rPr>
              <a:t>“Every employee is </a:t>
            </a:r>
            <a:r>
              <a:rPr lang="en-AU" sz="1600" i="1" dirty="0">
                <a:effectLst/>
                <a:latin typeface="Calibri" panose="020F0502020204030204" pitchFamily="34" charset="0"/>
                <a:ea typeface="Calibri" panose="020F0502020204030204" pitchFamily="34" charset="0"/>
                <a:cs typeface="Calibri" panose="020F0502020204030204" pitchFamily="34" charset="0"/>
              </a:rPr>
              <a:t>acutely attentive</a:t>
            </a:r>
            <a:r>
              <a:rPr lang="en-AU" sz="1600" b="1" dirty="0">
                <a:effectLst/>
                <a:latin typeface="Calibri" panose="020F0502020204030204" pitchFamily="34" charset="0"/>
                <a:ea typeface="Calibri" panose="020F0502020204030204" pitchFamily="34" charset="0"/>
                <a:cs typeface="Calibri" panose="020F0502020204030204" pitchFamily="34" charset="0"/>
              </a:rPr>
              <a:t> </a:t>
            </a:r>
            <a:r>
              <a:rPr lang="en-AU" sz="1600" dirty="0">
                <a:effectLst/>
                <a:latin typeface="Calibri" panose="020F0502020204030204" pitchFamily="34" charset="0"/>
                <a:ea typeface="Calibri" panose="020F0502020204030204" pitchFamily="34" charset="0"/>
                <a:cs typeface="Calibri" panose="020F0502020204030204" pitchFamily="34" charset="0"/>
              </a:rPr>
              <a:t>to indications of danger”</a:t>
            </a:r>
          </a:p>
          <a:p>
            <a:r>
              <a:rPr lang="en-AU" sz="1600" b="1" dirty="0">
                <a:latin typeface="Calibri" panose="020F0502020204030204" pitchFamily="34" charset="0"/>
                <a:cs typeface="Calibri" panose="020F0502020204030204" pitchFamily="34" charset="0"/>
              </a:rPr>
              <a:t>Glencore Coal Assets Australia</a:t>
            </a:r>
          </a:p>
        </p:txBody>
      </p:sp>
      <p:sp>
        <p:nvSpPr>
          <p:cNvPr id="12" name="TextBox 11">
            <a:extLst>
              <a:ext uri="{FF2B5EF4-FFF2-40B4-BE49-F238E27FC236}">
                <a16:creationId xmlns:a16="http://schemas.microsoft.com/office/drawing/2014/main" id="{310E8CB9-1581-4B31-9ED2-173FF993DC88}"/>
              </a:ext>
            </a:extLst>
          </p:cNvPr>
          <p:cNvSpPr txBox="1"/>
          <p:nvPr/>
        </p:nvSpPr>
        <p:spPr>
          <a:xfrm>
            <a:off x="7253288" y="2360944"/>
            <a:ext cx="4786310" cy="923330"/>
          </a:xfrm>
          <a:prstGeom prst="rect">
            <a:avLst/>
          </a:prstGeom>
          <a:solidFill>
            <a:schemeClr val="accent6">
              <a:lumMod val="20000"/>
              <a:lumOff val="80000"/>
            </a:schemeClr>
          </a:solidFill>
        </p:spPr>
        <p:txBody>
          <a:bodyPr wrap="square">
            <a:spAutoFit/>
          </a:bodyPr>
          <a:lstStyle/>
          <a:p>
            <a:r>
              <a:rPr lang="en-AU" dirty="0">
                <a:effectLst/>
                <a:latin typeface="Calibri" panose="020F0502020204030204" pitchFamily="34" charset="0"/>
                <a:ea typeface="Calibri" panose="020F0502020204030204" pitchFamily="34" charset="0"/>
                <a:cs typeface="Calibri" panose="020F0502020204030204" pitchFamily="34" charset="0"/>
              </a:rPr>
              <a:t>“</a:t>
            </a:r>
            <a:r>
              <a:rPr lang="en-AU" i="1" dirty="0">
                <a:effectLst/>
                <a:latin typeface="Calibri" panose="020F0502020204030204" pitchFamily="34" charset="0"/>
                <a:ea typeface="Calibri" panose="020F0502020204030204" pitchFamily="34" charset="0"/>
                <a:cs typeface="Calibri" panose="020F0502020204030204" pitchFamily="34" charset="0"/>
              </a:rPr>
              <a:t>Everybody has a right and a duty to report unsafe work conditions</a:t>
            </a:r>
            <a:r>
              <a:rPr lang="en-AU" i="1" dirty="0">
                <a:latin typeface="Calibri" panose="020F0502020204030204" pitchFamily="34" charset="0"/>
                <a:ea typeface="Calibri" panose="020F0502020204030204" pitchFamily="34" charset="0"/>
                <a:cs typeface="Calibri" panose="020F0502020204030204" pitchFamily="34" charset="0"/>
              </a:rPr>
              <a:t>”</a:t>
            </a:r>
            <a:r>
              <a:rPr lang="en-AU" sz="1600" dirty="0">
                <a:effectLst/>
                <a:latin typeface="Calibri" panose="020F0502020204030204" pitchFamily="34" charset="0"/>
                <a:ea typeface="Calibri" panose="020F0502020204030204" pitchFamily="34" charset="0"/>
                <a:cs typeface="Calibri" panose="020F0502020204030204" pitchFamily="34" charset="0"/>
              </a:rPr>
              <a:t>  </a:t>
            </a:r>
          </a:p>
          <a:p>
            <a:r>
              <a:rPr lang="en-AU" sz="1600" b="1" dirty="0">
                <a:effectLst/>
                <a:latin typeface="Calibri" panose="020F0502020204030204" pitchFamily="34" charset="0"/>
                <a:ea typeface="Calibri" panose="020F0502020204030204" pitchFamily="34" charset="0"/>
                <a:cs typeface="Calibri" panose="020F0502020204030204" pitchFamily="34" charset="0"/>
              </a:rPr>
              <a:t>SaferTogether</a:t>
            </a:r>
          </a:p>
        </p:txBody>
      </p:sp>
      <p:sp>
        <p:nvSpPr>
          <p:cNvPr id="13" name="TextBox 12">
            <a:extLst>
              <a:ext uri="{FF2B5EF4-FFF2-40B4-BE49-F238E27FC236}">
                <a16:creationId xmlns:a16="http://schemas.microsoft.com/office/drawing/2014/main" id="{19BFA43B-8ACA-433D-AF9A-BA5293D9F57C}"/>
              </a:ext>
            </a:extLst>
          </p:cNvPr>
          <p:cNvSpPr txBox="1"/>
          <p:nvPr/>
        </p:nvSpPr>
        <p:spPr>
          <a:xfrm>
            <a:off x="328611" y="4495172"/>
            <a:ext cx="5548313" cy="892552"/>
          </a:xfrm>
          <a:prstGeom prst="rect">
            <a:avLst/>
          </a:prstGeom>
          <a:solidFill>
            <a:schemeClr val="accent2">
              <a:lumMod val="40000"/>
              <a:lumOff val="60000"/>
            </a:schemeClr>
          </a:solidFill>
        </p:spPr>
        <p:txBody>
          <a:bodyPr wrap="square">
            <a:spAutoFit/>
          </a:bodyPr>
          <a:lstStyle/>
          <a:p>
            <a:r>
              <a:rPr lang="en-AU" dirty="0">
                <a:effectLst/>
                <a:latin typeface="Calibri" panose="020F0502020204030204" pitchFamily="34" charset="0"/>
                <a:ea typeface="Calibri" panose="020F0502020204030204" pitchFamily="34" charset="0"/>
                <a:cs typeface="Calibri" panose="020F0502020204030204" pitchFamily="34" charset="0"/>
              </a:rPr>
              <a:t>“</a:t>
            </a:r>
            <a:r>
              <a:rPr lang="en-AU" i="1" dirty="0">
                <a:effectLst/>
                <a:latin typeface="Calibri" panose="020F0502020204030204" pitchFamily="34" charset="0"/>
                <a:ea typeface="Calibri" panose="020F0502020204030204" pitchFamily="34" charset="0"/>
                <a:cs typeface="Calibri" panose="020F0502020204030204" pitchFamily="34" charset="0"/>
              </a:rPr>
              <a:t>Mental load – having stuff on your mind the whole time. Worrying that you’ve forgotten something</a:t>
            </a:r>
            <a:r>
              <a:rPr lang="en-AU" dirty="0">
                <a:effectLst/>
                <a:latin typeface="Calibri" panose="020F0502020204030204" pitchFamily="34" charset="0"/>
                <a:ea typeface="Calibri" panose="020F0502020204030204" pitchFamily="34" charset="0"/>
                <a:cs typeface="Calibri" panose="020F0502020204030204" pitchFamily="34" charset="0"/>
              </a:rPr>
              <a:t>” </a:t>
            </a:r>
          </a:p>
          <a:p>
            <a:r>
              <a:rPr lang="en-AU" sz="1600" b="1" dirty="0">
                <a:effectLst/>
                <a:latin typeface="Calibri" panose="020F0502020204030204" pitchFamily="34" charset="0"/>
                <a:ea typeface="Calibri" panose="020F0502020204030204" pitchFamily="34" charset="0"/>
                <a:cs typeface="Calibri" panose="020F0502020204030204" pitchFamily="34" charset="0"/>
              </a:rPr>
              <a:t>Association of Mining and Exploration Companies</a:t>
            </a:r>
          </a:p>
        </p:txBody>
      </p:sp>
      <p:sp>
        <p:nvSpPr>
          <p:cNvPr id="15" name="TextBox 14">
            <a:extLst>
              <a:ext uri="{FF2B5EF4-FFF2-40B4-BE49-F238E27FC236}">
                <a16:creationId xmlns:a16="http://schemas.microsoft.com/office/drawing/2014/main" id="{35374382-3BAE-4227-A412-207928B7456A}"/>
              </a:ext>
            </a:extLst>
          </p:cNvPr>
          <p:cNvSpPr txBox="1"/>
          <p:nvPr/>
        </p:nvSpPr>
        <p:spPr>
          <a:xfrm>
            <a:off x="328611" y="5569080"/>
            <a:ext cx="5943600" cy="1204240"/>
          </a:xfrm>
          <a:prstGeom prst="rect">
            <a:avLst/>
          </a:prstGeom>
          <a:solidFill>
            <a:schemeClr val="accent2">
              <a:lumMod val="20000"/>
              <a:lumOff val="80000"/>
            </a:schemeClr>
          </a:solidFill>
        </p:spPr>
        <p:txBody>
          <a:bodyPr wrap="square">
            <a:spAutoFit/>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Calibri" panose="020F0502020204030204" pitchFamily="34" charset="0"/>
              </a:rPr>
              <a:t>“Being mindful of the possibility of what could go wrong and creating a culture in which it is safe to speak up and report hazards and incidents”</a:t>
            </a:r>
          </a:p>
          <a:p>
            <a:pPr>
              <a:lnSpc>
                <a:spcPct val="107000"/>
              </a:lnSpc>
              <a:spcAft>
                <a:spcPts val="800"/>
              </a:spcAft>
            </a:pPr>
            <a:r>
              <a:rPr lang="en-AU" sz="1400" b="1" dirty="0">
                <a:latin typeface="Calibri" panose="020F0502020204030204" pitchFamily="34" charset="0"/>
                <a:ea typeface="Calibri" panose="020F0502020204030204" pitchFamily="34" charset="0"/>
                <a:cs typeface="Calibri" panose="020F0502020204030204" pitchFamily="34" charset="0"/>
              </a:rPr>
              <a:t>BHP – Mitsubishi Alliance</a:t>
            </a:r>
            <a:endParaRPr lang="en-AU" sz="1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5D5C1F9-C219-4731-89C4-2C509C9FFC8E}"/>
              </a:ext>
            </a:extLst>
          </p:cNvPr>
          <p:cNvSpPr txBox="1"/>
          <p:nvPr/>
        </p:nvSpPr>
        <p:spPr>
          <a:xfrm>
            <a:off x="895348" y="3504683"/>
            <a:ext cx="10420350" cy="861774"/>
          </a:xfrm>
          <a:prstGeom prst="rect">
            <a:avLst/>
          </a:prstGeom>
          <a:solidFill>
            <a:srgbClr val="7030A0">
              <a:alpha val="13000"/>
            </a:srgbClr>
          </a:solidFill>
        </p:spPr>
        <p:txBody>
          <a:bodyPr wrap="square">
            <a:spAutoFit/>
          </a:bodyPr>
          <a:lstStyle/>
          <a:p>
            <a:pPr lvl="0"/>
            <a:r>
              <a:rPr lang="en-AU" sz="1600" dirty="0">
                <a:effectLst/>
                <a:latin typeface="Calibri" panose="020F0502020204030204" pitchFamily="34" charset="0"/>
                <a:ea typeface="Calibri" panose="020F0502020204030204" pitchFamily="34" charset="0"/>
                <a:cs typeface="Calibri" panose="020F0502020204030204" pitchFamily="34" charset="0"/>
              </a:rPr>
              <a:t>“Recognise that regardless of the very best systems and intentions, an incident may occur here, and that we all need to remain vigilant in identifying hazards, reviewing lessons learnt and controlling risk, so we all go home safe every day”</a:t>
            </a:r>
          </a:p>
          <a:p>
            <a:pPr lvl="0"/>
            <a:r>
              <a:rPr lang="en-AU" sz="1600" b="1" dirty="0">
                <a:latin typeface="Calibri" panose="020F0502020204030204" pitchFamily="34" charset="0"/>
                <a:ea typeface="Calibri" panose="020F0502020204030204" pitchFamily="34" charset="0"/>
                <a:cs typeface="Calibri" panose="020F0502020204030204" pitchFamily="34" charset="0"/>
              </a:rPr>
              <a:t>Australian Explosives Industry Safety Group</a:t>
            </a:r>
            <a:endParaRPr lang="en-AU" sz="1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F51BABC-0DBF-4011-AF02-40F51A6E6BF4}"/>
              </a:ext>
            </a:extLst>
          </p:cNvPr>
          <p:cNvSpPr txBox="1"/>
          <p:nvPr/>
        </p:nvSpPr>
        <p:spPr>
          <a:xfrm>
            <a:off x="328612" y="2247928"/>
            <a:ext cx="6672263" cy="1204240"/>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Calibri" panose="020F0502020204030204" pitchFamily="34" charset="0"/>
              </a:rPr>
              <a:t>“… there must be a system in place that all workers have been trained in hazard ID &amp; risk control. If not, the ability of a worker to maintain vigilance and diligence in the workplace will not be effective or occur”</a:t>
            </a:r>
          </a:p>
          <a:p>
            <a:pPr>
              <a:lnSpc>
                <a:spcPct val="107000"/>
              </a:lnSpc>
              <a:spcAft>
                <a:spcPts val="800"/>
              </a:spcAft>
            </a:pPr>
            <a:r>
              <a:rPr lang="en-AU" sz="1400" b="1" dirty="0">
                <a:latin typeface="Calibri" panose="020F0502020204030204" pitchFamily="34" charset="0"/>
                <a:ea typeface="Calibri" panose="020F0502020204030204" pitchFamily="34" charset="0"/>
                <a:cs typeface="Calibri" panose="020F0502020204030204" pitchFamily="34" charset="0"/>
              </a:rPr>
              <a:t>CFMMEU</a:t>
            </a:r>
            <a:endParaRPr lang="en-AU" sz="1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1ABF5EF-3FB5-4E43-BE05-C101EF299D11}"/>
              </a:ext>
            </a:extLst>
          </p:cNvPr>
          <p:cNvSpPr txBox="1"/>
          <p:nvPr/>
        </p:nvSpPr>
        <p:spPr>
          <a:xfrm>
            <a:off x="6619875" y="5597655"/>
            <a:ext cx="5419723" cy="1138773"/>
          </a:xfrm>
          <a:prstGeom prst="rect">
            <a:avLst/>
          </a:prstGeom>
          <a:solidFill>
            <a:schemeClr val="tx2">
              <a:lumMod val="20000"/>
              <a:lumOff val="80000"/>
            </a:schemeClr>
          </a:solidFill>
        </p:spPr>
        <p:txBody>
          <a:bodyPr wrap="square">
            <a:spAutoFit/>
          </a:bodyPr>
          <a:lstStyle/>
          <a:p>
            <a:r>
              <a:rPr lang="en-AU" sz="1700" dirty="0">
                <a:effectLst/>
                <a:latin typeface="Calibri" panose="020F0502020204030204" pitchFamily="34" charset="0"/>
                <a:ea typeface="Calibri" panose="020F0502020204030204" pitchFamily="34" charset="0"/>
                <a:cs typeface="Calibri" panose="020F0502020204030204" pitchFamily="34" charset="0"/>
              </a:rPr>
              <a:t>“Fear of reporting due to the repercussions on the individual if negligent in taking remedial action or recognising the issue exists in the first place” </a:t>
            </a:r>
          </a:p>
          <a:p>
            <a:r>
              <a:rPr lang="en-AU" sz="1700" b="1" dirty="0">
                <a:effectLst/>
                <a:latin typeface="Calibri" panose="020F0502020204030204" pitchFamily="34" charset="0"/>
                <a:ea typeface="Calibri" panose="020F0502020204030204" pitchFamily="34" charset="0"/>
                <a:cs typeface="Calibri" panose="020F0502020204030204" pitchFamily="34" charset="0"/>
              </a:rPr>
              <a:t>Master Plumbers’ Association of Queensland</a:t>
            </a:r>
            <a:endParaRPr lang="en-AU" sz="170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21481B4-6FD2-4133-8442-9D54F936BEF9}"/>
              </a:ext>
            </a:extLst>
          </p:cNvPr>
          <p:cNvSpPr txBox="1"/>
          <p:nvPr/>
        </p:nvSpPr>
        <p:spPr>
          <a:xfrm>
            <a:off x="6095999" y="4448733"/>
            <a:ext cx="5943600" cy="1077218"/>
          </a:xfrm>
          <a:prstGeom prst="rect">
            <a:avLst/>
          </a:prstGeom>
          <a:solidFill>
            <a:schemeClr val="accent4">
              <a:lumMod val="40000"/>
              <a:lumOff val="60000"/>
            </a:schemeClr>
          </a:solidFill>
        </p:spPr>
        <p:txBody>
          <a:bodyPr wrap="square">
            <a:spAutoFit/>
          </a:bodyPr>
          <a:lstStyle/>
          <a:p>
            <a:r>
              <a:rPr lang="en-AU" sz="1600" dirty="0">
                <a:effectLst/>
                <a:latin typeface="Calibri" panose="020F0502020204030204" pitchFamily="34" charset="0"/>
                <a:ea typeface="Calibri" panose="020F0502020204030204" pitchFamily="34" charset="0"/>
                <a:cs typeface="Calibri" panose="020F0502020204030204" pitchFamily="34" charset="0"/>
              </a:rPr>
              <a:t>“</a:t>
            </a:r>
            <a:r>
              <a:rPr lang="en-AU" sz="1600" i="1" dirty="0">
                <a:latin typeface="Calibri" panose="020F0502020204030204" pitchFamily="34" charset="0"/>
                <a:ea typeface="Calibri" panose="020F0502020204030204" pitchFamily="34" charset="0"/>
                <a:cs typeface="Calibri" panose="020F0502020204030204" pitchFamily="34" charset="0"/>
              </a:rPr>
              <a:t>E</a:t>
            </a:r>
            <a:r>
              <a:rPr lang="en-AU" sz="1600" i="1" dirty="0">
                <a:effectLst/>
                <a:latin typeface="Calibri" panose="020F0502020204030204" pitchFamily="34" charset="0"/>
                <a:ea typeface="Calibri" panose="020F0502020204030204" pitchFamily="34" charset="0"/>
                <a:cs typeface="Calibri" panose="020F0502020204030204" pitchFamily="34" charset="0"/>
              </a:rPr>
              <a:t>veryone at this workplace has a role to play in ensuring we are always vigilant about identifying the risks and potential for accidents to occur</a:t>
            </a:r>
            <a:r>
              <a:rPr lang="en-AU" sz="1600" dirty="0">
                <a:effectLst/>
                <a:latin typeface="Calibri" panose="020F0502020204030204" pitchFamily="34" charset="0"/>
                <a:ea typeface="Calibri" panose="020F0502020204030204" pitchFamily="34" charset="0"/>
                <a:cs typeface="Calibri" panose="020F0502020204030204" pitchFamily="34" charset="0"/>
              </a:rPr>
              <a:t>” </a:t>
            </a:r>
          </a:p>
          <a:p>
            <a:r>
              <a:rPr lang="en-AU" sz="1600" b="1" dirty="0">
                <a:effectLst/>
                <a:latin typeface="Calibri" panose="020F0502020204030204" pitchFamily="34" charset="0"/>
                <a:ea typeface="Calibri" panose="020F0502020204030204" pitchFamily="34" charset="0"/>
                <a:cs typeface="Calibri" panose="020F0502020204030204" pitchFamily="34" charset="0"/>
              </a:rPr>
              <a:t>Queensland Resources Council</a:t>
            </a:r>
            <a:endParaRPr lang="en-AU"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504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83886A9-3740-4B1A-B33C-015AD6FD9435}"/>
              </a:ext>
            </a:extLst>
          </p:cNvPr>
          <p:cNvGraphicFramePr/>
          <p:nvPr>
            <p:extLst>
              <p:ext uri="{D42A27DB-BD31-4B8C-83A1-F6EECF244321}">
                <p14:modId xmlns:p14="http://schemas.microsoft.com/office/powerpoint/2010/main" val="2553510703"/>
              </p:ext>
            </p:extLst>
          </p:nvPr>
        </p:nvGraphicFramePr>
        <p:xfrm>
          <a:off x="390418" y="1109608"/>
          <a:ext cx="11476233" cy="548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695C08C0-AE34-48A1-9E96-A3250A025F02}"/>
              </a:ext>
            </a:extLst>
          </p:cNvPr>
          <p:cNvSpPr>
            <a:spLocks noGrp="1"/>
          </p:cNvSpPr>
          <p:nvPr>
            <p:ph type="title"/>
          </p:nvPr>
        </p:nvSpPr>
        <p:spPr>
          <a:xfrm>
            <a:off x="838200" y="184501"/>
            <a:ext cx="10515600" cy="1078309"/>
          </a:xfrm>
        </p:spPr>
        <p:txBody>
          <a:bodyPr>
            <a:normAutofit fontScale="90000"/>
          </a:bodyPr>
          <a:lstStyle/>
          <a:p>
            <a:r>
              <a:rPr lang="en-AU" sz="3200" b="1" dirty="0"/>
              <a:t>Background: High Reliability Organisation resources</a:t>
            </a:r>
          </a:p>
        </p:txBody>
      </p:sp>
      <p:sp>
        <p:nvSpPr>
          <p:cNvPr id="2" name="Slide Number Placeholder 1">
            <a:extLst>
              <a:ext uri="{FF2B5EF4-FFF2-40B4-BE49-F238E27FC236}">
                <a16:creationId xmlns:a16="http://schemas.microsoft.com/office/drawing/2014/main" id="{25175C26-13D1-4D75-A9B5-C7EDF8C1D351}"/>
              </a:ext>
            </a:extLst>
          </p:cNvPr>
          <p:cNvSpPr>
            <a:spLocks noGrp="1"/>
          </p:cNvSpPr>
          <p:nvPr>
            <p:ph type="sldNum" sz="quarter" idx="12"/>
          </p:nvPr>
        </p:nvSpPr>
        <p:spPr/>
        <p:txBody>
          <a:bodyPr/>
          <a:lstStyle/>
          <a:p>
            <a:fld id="{CF2E102F-81FD-47E9-B726-A7B897371CA4}" type="slidenum">
              <a:rPr lang="en-AU" smtClean="0"/>
              <a:t>19</a:t>
            </a:fld>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528E68E-F818-42B9-B270-A3ECF7AD1D28}"/>
              </a:ext>
            </a:extLst>
          </p:cNvPr>
          <p:cNvSpPr txBox="1">
            <a:spLocks/>
          </p:cNvSpPr>
          <p:nvPr/>
        </p:nvSpPr>
        <p:spPr>
          <a:xfrm>
            <a:off x="492416" y="1928813"/>
            <a:ext cx="5528348" cy="4611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Aft>
                <a:spcPts val="600"/>
              </a:spcAft>
              <a:buAutoNum type="alphaUcPeriod"/>
            </a:pPr>
            <a:r>
              <a:rPr lang="en-US" sz="2400" b="1" dirty="0">
                <a:latin typeface="Calibri" panose="020F0502020204030204" pitchFamily="34" charset="0"/>
                <a:cs typeface="Calibri" panose="020F0502020204030204" pitchFamily="34" charset="0"/>
              </a:rPr>
              <a:t>Run Sheet</a:t>
            </a:r>
          </a:p>
          <a:p>
            <a:pPr marL="514350" indent="-514350">
              <a:spcAft>
                <a:spcPts val="600"/>
              </a:spcAft>
              <a:buAutoNum type="alphaUcPeriod"/>
            </a:pPr>
            <a:r>
              <a:rPr lang="en-US" sz="2400" b="1" dirty="0">
                <a:latin typeface="Calibri" panose="020F0502020204030204" pitchFamily="34" charset="0"/>
                <a:cs typeface="Calibri" panose="020F0502020204030204" pitchFamily="34" charset="0"/>
              </a:rPr>
              <a:t>Safety Reset Slide Pack</a:t>
            </a:r>
          </a:p>
          <a:p>
            <a:pPr marL="457200" indent="-457200">
              <a:spcAft>
                <a:spcPts val="600"/>
              </a:spcAft>
              <a:buFont typeface="+mj-lt"/>
              <a:buAutoNum type="arabicPeriod"/>
            </a:pPr>
            <a:r>
              <a:rPr lang="en-US" sz="2400" dirty="0">
                <a:latin typeface="Calibri" panose="020F0502020204030204" pitchFamily="34" charset="0"/>
                <a:cs typeface="Calibri" panose="020F0502020204030204" pitchFamily="34" charset="0"/>
              </a:rPr>
              <a:t>A message from Minister Stewart</a:t>
            </a:r>
          </a:p>
          <a:p>
            <a:pPr marL="457200" indent="-457200">
              <a:spcAft>
                <a:spcPts val="600"/>
              </a:spcAft>
              <a:buFont typeface="+mj-lt"/>
              <a:buAutoNum type="arabicPeriod"/>
            </a:pPr>
            <a:r>
              <a:rPr lang="en-US" sz="2400" dirty="0">
                <a:latin typeface="Calibri" panose="020F0502020204030204" pitchFamily="34" charset="0"/>
                <a:cs typeface="Calibri" panose="020F0502020204030204" pitchFamily="34" charset="0"/>
              </a:rPr>
              <a:t>2021 Safety Reset Theme </a:t>
            </a:r>
          </a:p>
          <a:p>
            <a:pPr marL="457200" indent="-457200">
              <a:spcAft>
                <a:spcPts val="600"/>
              </a:spcAft>
              <a:buFont typeface="+mj-lt"/>
              <a:buAutoNum type="arabicPeriod"/>
            </a:pPr>
            <a:r>
              <a:rPr lang="en-US" sz="2400" dirty="0">
                <a:latin typeface="Calibri" panose="020F0502020204030204" pitchFamily="34" charset="0"/>
                <a:cs typeface="Calibri" panose="020F0502020204030204" pitchFamily="34" charset="0"/>
              </a:rPr>
              <a:t>Expected Content Slides:</a:t>
            </a:r>
          </a:p>
          <a:p>
            <a:pPr marL="971550" lvl="1" indent="-514350">
              <a:spcAft>
                <a:spcPts val="600"/>
              </a:spcAft>
              <a:buFont typeface="+mj-lt"/>
              <a:buAutoNum type="romanLcPeriod"/>
            </a:pPr>
            <a:r>
              <a:rPr lang="en-AU" sz="2000" dirty="0">
                <a:latin typeface="Calibri" panose="020F0502020204030204" pitchFamily="34" charset="0"/>
                <a:cs typeface="Calibri" panose="020F0502020204030204" pitchFamily="34" charset="0"/>
              </a:rPr>
              <a:t>a minute of silence – a time for reflection</a:t>
            </a:r>
            <a:endParaRPr lang="en-US" sz="2000" dirty="0">
              <a:latin typeface="Calibri" panose="020F0502020204030204" pitchFamily="34" charset="0"/>
              <a:cs typeface="Calibri" panose="020F0502020204030204" pitchFamily="34" charset="0"/>
            </a:endParaRPr>
          </a:p>
          <a:p>
            <a:pPr marL="971550" lvl="1" indent="-514350">
              <a:spcAft>
                <a:spcPts val="600"/>
              </a:spcAft>
              <a:buFont typeface="+mj-lt"/>
              <a:buAutoNum type="romanLcPeriod"/>
            </a:pPr>
            <a:r>
              <a:rPr lang="en-US" sz="2000" dirty="0">
                <a:latin typeface="Calibri" panose="020F0502020204030204" pitchFamily="34" charset="0"/>
                <a:cs typeface="Calibri" panose="020F0502020204030204" pitchFamily="34" charset="0"/>
              </a:rPr>
              <a:t>learnings from 2019 Brady Review</a:t>
            </a:r>
          </a:p>
          <a:p>
            <a:pPr marL="971550" lvl="1" indent="-514350">
              <a:spcAft>
                <a:spcPts val="600"/>
              </a:spcAft>
              <a:buFont typeface="+mj-lt"/>
              <a:buAutoNum type="romanLcPeriod"/>
            </a:pPr>
            <a:r>
              <a:rPr lang="en-US" sz="2000" dirty="0">
                <a:latin typeface="Calibri" panose="020F0502020204030204" pitchFamily="34" charset="0"/>
                <a:cs typeface="Calibri" panose="020F0502020204030204" pitchFamily="34" charset="0"/>
              </a:rPr>
              <a:t>learnings from 2020 Board of Inquiry</a:t>
            </a:r>
          </a:p>
          <a:p>
            <a:pPr marL="971550" lvl="1" indent="-514350">
              <a:spcAft>
                <a:spcPts val="600"/>
              </a:spcAft>
              <a:buFont typeface="+mj-lt"/>
              <a:buAutoNum type="romanLcPeriod"/>
            </a:pPr>
            <a:r>
              <a:rPr lang="en-US" sz="2000" dirty="0">
                <a:latin typeface="Calibri" panose="020F0502020204030204" pitchFamily="34" charset="0"/>
                <a:cs typeface="Calibri" panose="020F0502020204030204" pitchFamily="34" charset="0"/>
              </a:rPr>
              <a:t>sharing safety stories</a:t>
            </a:r>
          </a:p>
        </p:txBody>
      </p:sp>
      <p:sp>
        <p:nvSpPr>
          <p:cNvPr id="5" name="Title 4">
            <a:extLst>
              <a:ext uri="{FF2B5EF4-FFF2-40B4-BE49-F238E27FC236}">
                <a16:creationId xmlns:a16="http://schemas.microsoft.com/office/drawing/2014/main" id="{41E41E0F-524C-4148-BD92-B20F71D759A0}"/>
              </a:ext>
            </a:extLst>
          </p:cNvPr>
          <p:cNvSpPr>
            <a:spLocks noGrp="1"/>
          </p:cNvSpPr>
          <p:nvPr>
            <p:ph type="title"/>
          </p:nvPr>
        </p:nvSpPr>
        <p:spPr>
          <a:xfrm>
            <a:off x="492415" y="317500"/>
            <a:ext cx="11232859" cy="1188720"/>
          </a:xfrm>
        </p:spPr>
        <p:txBody>
          <a:bodyPr/>
          <a:lstStyle/>
          <a:p>
            <a:pPr marL="0" indent="0"/>
            <a:r>
              <a:rPr lang="en-US" sz="3600" b="1" dirty="0"/>
              <a:t>2021 Safety Reset</a:t>
            </a:r>
            <a:endParaRPr lang="en-US" sz="3600" b="1" i="1" dirty="0"/>
          </a:p>
        </p:txBody>
      </p:sp>
      <p:sp>
        <p:nvSpPr>
          <p:cNvPr id="2" name="Slide Number Placeholder 1">
            <a:extLst>
              <a:ext uri="{FF2B5EF4-FFF2-40B4-BE49-F238E27FC236}">
                <a16:creationId xmlns:a16="http://schemas.microsoft.com/office/drawing/2014/main" id="{0C5619B6-BC7D-44E1-AC54-2F7D2C48C8A9}"/>
              </a:ext>
            </a:extLst>
          </p:cNvPr>
          <p:cNvSpPr>
            <a:spLocks noGrp="1"/>
          </p:cNvSpPr>
          <p:nvPr>
            <p:ph type="sldNum" sz="quarter" idx="12"/>
          </p:nvPr>
        </p:nvSpPr>
        <p:spPr/>
        <p:txBody>
          <a:bodyPr/>
          <a:lstStyle/>
          <a:p>
            <a:fld id="{CF2E102F-81FD-47E9-B726-A7B897371CA4}" type="slidenum">
              <a:rPr lang="en-AU" smtClean="0"/>
              <a:t>2</a:t>
            </a:fld>
            <a:endParaRPr lang="en-AU"/>
          </a:p>
        </p:txBody>
      </p:sp>
      <p:sp>
        <p:nvSpPr>
          <p:cNvPr id="6" name="Content Placeholder 2">
            <a:extLst>
              <a:ext uri="{FF2B5EF4-FFF2-40B4-BE49-F238E27FC236}">
                <a16:creationId xmlns:a16="http://schemas.microsoft.com/office/drawing/2014/main" id="{D09611EE-5C6D-4034-A780-B7C886D0D11A}"/>
              </a:ext>
            </a:extLst>
          </p:cNvPr>
          <p:cNvSpPr txBox="1">
            <a:spLocks/>
          </p:cNvSpPr>
          <p:nvPr/>
        </p:nvSpPr>
        <p:spPr>
          <a:xfrm>
            <a:off x="6285538" y="1919288"/>
            <a:ext cx="5611722" cy="4611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spcAft>
                <a:spcPts val="600"/>
              </a:spcAft>
              <a:buFont typeface="+mj-lt"/>
              <a:buAutoNum type="arabicPeriod" startAt="3"/>
            </a:pPr>
            <a:r>
              <a:rPr lang="en-US" sz="2400" dirty="0">
                <a:latin typeface="Calibri" panose="020F0502020204030204" pitchFamily="34" charset="0"/>
                <a:cs typeface="Calibri" panose="020F0502020204030204" pitchFamily="34" charset="0"/>
              </a:rPr>
              <a:t>Expected Content Slides (cont’d.)</a:t>
            </a:r>
          </a:p>
          <a:p>
            <a:pPr marL="1028700" lvl="1" indent="-571500">
              <a:spcAft>
                <a:spcPts val="600"/>
              </a:spcAft>
              <a:buFont typeface="+mj-lt"/>
              <a:buAutoNum type="romanLcPeriod" startAt="5"/>
            </a:pPr>
            <a:r>
              <a:rPr lang="en-US" sz="2000" dirty="0">
                <a:latin typeface="Calibri" panose="020F0502020204030204" pitchFamily="34" charset="0"/>
                <a:cs typeface="Calibri" panose="020F0502020204030204" pitchFamily="34" charset="0"/>
              </a:rPr>
              <a:t>our commitment to a culture of safety</a:t>
            </a:r>
          </a:p>
          <a:p>
            <a:pPr marL="1028700" lvl="1" indent="-571500">
              <a:spcAft>
                <a:spcPts val="600"/>
              </a:spcAft>
              <a:buFont typeface="+mj-lt"/>
              <a:buAutoNum type="romanLcPeriod" startAt="5"/>
            </a:pPr>
            <a:r>
              <a:rPr lang="en-US" sz="2000" dirty="0">
                <a:latin typeface="Calibri" panose="020F0502020204030204" pitchFamily="34" charset="0"/>
                <a:cs typeface="Calibri" panose="020F0502020204030204" pitchFamily="34" charset="0"/>
              </a:rPr>
              <a:t>our safety roles may be different</a:t>
            </a:r>
          </a:p>
          <a:p>
            <a:pPr marL="1028700" lvl="1" indent="-571500">
              <a:spcAft>
                <a:spcPts val="600"/>
              </a:spcAft>
              <a:buFont typeface="+mj-lt"/>
              <a:buAutoNum type="romanLcPeriod" startAt="5"/>
            </a:pPr>
            <a:r>
              <a:rPr lang="en-US" sz="2000" dirty="0">
                <a:latin typeface="Calibri" panose="020F0502020204030204" pitchFamily="34" charset="0"/>
                <a:cs typeface="Calibri" panose="020F0502020204030204" pitchFamily="34" charset="0"/>
              </a:rPr>
              <a:t>statutory roles and obligations (by sector)</a:t>
            </a:r>
          </a:p>
          <a:p>
            <a:pPr marL="1028700" lvl="1" indent="-571500">
              <a:spcAft>
                <a:spcPts val="600"/>
              </a:spcAft>
              <a:buFont typeface="+mj-lt"/>
              <a:buAutoNum type="romanLcPeriod" startAt="5"/>
            </a:pPr>
            <a:r>
              <a:rPr lang="en-US" sz="2000" dirty="0">
                <a:latin typeface="Calibri" panose="020F0502020204030204" pitchFamily="34" charset="0"/>
                <a:cs typeface="Calibri" panose="020F0502020204030204" pitchFamily="34" charset="0"/>
              </a:rPr>
              <a:t>wrap-up</a:t>
            </a:r>
          </a:p>
          <a:p>
            <a:pPr marL="514350" indent="-514350">
              <a:lnSpc>
                <a:spcPct val="80000"/>
              </a:lnSpc>
              <a:spcAft>
                <a:spcPts val="600"/>
              </a:spcAft>
              <a:buFont typeface="+mj-lt"/>
              <a:buAutoNum type="alphaUcPeriod" startAt="3"/>
            </a:pPr>
            <a:r>
              <a:rPr lang="en-US" sz="2400" b="1" dirty="0">
                <a:latin typeface="Calibri" panose="020F0502020204030204" pitchFamily="34" charset="0"/>
                <a:cs typeface="Calibri" panose="020F0502020204030204" pitchFamily="34" charset="0"/>
              </a:rPr>
              <a:t>Background </a:t>
            </a:r>
          </a:p>
          <a:p>
            <a:pPr marL="971550" lvl="1" indent="-514350">
              <a:lnSpc>
                <a:spcPct val="100000"/>
              </a:lnSpc>
              <a:spcAft>
                <a:spcPts val="600"/>
              </a:spcAft>
              <a:buFont typeface="+mj-lt"/>
              <a:buAutoNum type="romanLcPeriod"/>
            </a:pPr>
            <a:r>
              <a:rPr lang="en-US" sz="2000" dirty="0">
                <a:latin typeface="Calibri" panose="020F0502020204030204" pitchFamily="34" charset="0"/>
                <a:cs typeface="Calibri" panose="020F0502020204030204" pitchFamily="34" charset="0"/>
              </a:rPr>
              <a:t>Resources</a:t>
            </a:r>
          </a:p>
          <a:p>
            <a:pPr marL="971550" lvl="1" indent="-514350">
              <a:lnSpc>
                <a:spcPct val="100000"/>
              </a:lnSpc>
              <a:spcAft>
                <a:spcPts val="600"/>
              </a:spcAft>
              <a:buFont typeface="+mj-lt"/>
              <a:buAutoNum type="romanLcPeriod"/>
            </a:pPr>
            <a:r>
              <a:rPr lang="en-US" sz="2000" dirty="0">
                <a:latin typeface="Calibri" panose="020F0502020204030204" pitchFamily="34" charset="0"/>
                <a:cs typeface="Calibri" panose="020F0502020204030204" pitchFamily="34" charset="0"/>
              </a:rPr>
              <a:t>Frequently Asked Questions</a:t>
            </a:r>
          </a:p>
          <a:p>
            <a:pPr marL="971550" lvl="1" indent="-514350">
              <a:lnSpc>
                <a:spcPct val="100000"/>
              </a:lnSpc>
              <a:spcAft>
                <a:spcPts val="600"/>
              </a:spcAft>
              <a:buFont typeface="+mj-lt"/>
              <a:buAutoNum type="romanLcPeriod"/>
            </a:pPr>
            <a:r>
              <a:rPr lang="en-US" sz="2000" dirty="0">
                <a:latin typeface="Calibri" panose="020F0502020204030204" pitchFamily="34" charset="0"/>
                <a:cs typeface="Calibri" panose="020F0502020204030204" pitchFamily="34" charset="0"/>
              </a:rPr>
              <a:t>Stakeholder Steering Group Members</a:t>
            </a:r>
          </a:p>
          <a:p>
            <a:pPr marL="971550" lvl="1" indent="-514350">
              <a:lnSpc>
                <a:spcPct val="100000"/>
              </a:lnSpc>
              <a:spcAft>
                <a:spcPts val="600"/>
              </a:spcAft>
              <a:buFont typeface="+mj-lt"/>
              <a:buAutoNum type="romanLcPeriod"/>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053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Diagram, text&#10;&#10;Description automatically generated">
            <a:extLst>
              <a:ext uri="{FF2B5EF4-FFF2-40B4-BE49-F238E27FC236}">
                <a16:creationId xmlns:a16="http://schemas.microsoft.com/office/drawing/2014/main" id="{0C7A9D46-1F3E-48F0-8A2F-B89CED8F5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34" t="4863" r="7355" b="2898"/>
          <a:stretch>
            <a:fillRect/>
          </a:stretch>
        </p:blipFill>
        <p:spPr bwMode="auto">
          <a:xfrm>
            <a:off x="2221598" y="1347016"/>
            <a:ext cx="7748803" cy="54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561C0E4-F6BF-47D3-87A4-F0A10AA673B3}"/>
              </a:ext>
            </a:extLst>
          </p:cNvPr>
          <p:cNvSpPr>
            <a:spLocks noGrp="1"/>
          </p:cNvSpPr>
          <p:nvPr>
            <p:ph type="title"/>
          </p:nvPr>
        </p:nvSpPr>
        <p:spPr>
          <a:xfrm>
            <a:off x="838200" y="196830"/>
            <a:ext cx="10515600" cy="1082546"/>
          </a:xfrm>
        </p:spPr>
        <p:txBody>
          <a:bodyPr>
            <a:normAutofit/>
          </a:bodyPr>
          <a:lstStyle/>
          <a:p>
            <a:r>
              <a:rPr lang="en-AU" sz="3400" b="1" dirty="0"/>
              <a:t>Background, safety culture model</a:t>
            </a:r>
          </a:p>
        </p:txBody>
      </p:sp>
      <p:sp>
        <p:nvSpPr>
          <p:cNvPr id="2" name="Slide Number Placeholder 1">
            <a:extLst>
              <a:ext uri="{FF2B5EF4-FFF2-40B4-BE49-F238E27FC236}">
                <a16:creationId xmlns:a16="http://schemas.microsoft.com/office/drawing/2014/main" id="{B2D555F4-A869-4A11-A935-5D5FE38A666F}"/>
              </a:ext>
            </a:extLst>
          </p:cNvPr>
          <p:cNvSpPr>
            <a:spLocks noGrp="1"/>
          </p:cNvSpPr>
          <p:nvPr>
            <p:ph type="sldNum" sz="quarter" idx="12"/>
          </p:nvPr>
        </p:nvSpPr>
        <p:spPr/>
        <p:txBody>
          <a:bodyPr/>
          <a:lstStyle/>
          <a:p>
            <a:fld id="{CF2E102F-81FD-47E9-B726-A7B897371CA4}" type="slidenum">
              <a:rPr lang="en-AU" smtClean="0"/>
              <a:t>20</a:t>
            </a:fld>
            <a:endParaRPr lang="en-AU"/>
          </a:p>
        </p:txBody>
      </p:sp>
      <p:sp>
        <p:nvSpPr>
          <p:cNvPr id="4" name="TextBox 3">
            <a:extLst>
              <a:ext uri="{FF2B5EF4-FFF2-40B4-BE49-F238E27FC236}">
                <a16:creationId xmlns:a16="http://schemas.microsoft.com/office/drawing/2014/main" id="{9350E022-5A8E-4947-9D98-BC04B148F7F9}"/>
              </a:ext>
            </a:extLst>
          </p:cNvPr>
          <p:cNvSpPr txBox="1"/>
          <p:nvPr/>
        </p:nvSpPr>
        <p:spPr>
          <a:xfrm>
            <a:off x="9987397" y="946470"/>
            <a:ext cx="1543050" cy="338554"/>
          </a:xfrm>
          <a:prstGeom prst="rect">
            <a:avLst/>
          </a:prstGeom>
          <a:noFill/>
        </p:spPr>
        <p:txBody>
          <a:bodyPr wrap="square" rtlCol="0">
            <a:spAutoFit/>
          </a:bodyPr>
          <a:lstStyle/>
          <a:p>
            <a:r>
              <a:rPr lang="en-AU" sz="1600" i="1" dirty="0"/>
              <a:t>after Hudson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E9E-0432-45B6-938C-F76DD3D7898C}"/>
              </a:ext>
            </a:extLst>
          </p:cNvPr>
          <p:cNvSpPr>
            <a:spLocks noGrp="1"/>
          </p:cNvSpPr>
          <p:nvPr>
            <p:ph type="title"/>
          </p:nvPr>
        </p:nvSpPr>
        <p:spPr>
          <a:xfrm>
            <a:off x="838200" y="263471"/>
            <a:ext cx="10515600" cy="811321"/>
          </a:xfrm>
        </p:spPr>
        <p:txBody>
          <a:bodyPr>
            <a:normAutofit fontScale="90000"/>
          </a:bodyPr>
          <a:lstStyle/>
          <a:p>
            <a:r>
              <a:rPr lang="en-AU" sz="3400" b="1" dirty="0"/>
              <a:t>Background, FAQs (i)</a:t>
            </a:r>
          </a:p>
        </p:txBody>
      </p:sp>
      <p:sp>
        <p:nvSpPr>
          <p:cNvPr id="7" name="Content Placeholder 5">
            <a:extLst>
              <a:ext uri="{FF2B5EF4-FFF2-40B4-BE49-F238E27FC236}">
                <a16:creationId xmlns:a16="http://schemas.microsoft.com/office/drawing/2014/main" id="{E2E7FA51-4869-4E6C-A4A6-A9CF62EFF8AD}"/>
              </a:ext>
            </a:extLst>
          </p:cNvPr>
          <p:cNvSpPr>
            <a:spLocks noGrp="1" noChangeArrowheads="1"/>
          </p:cNvSpPr>
          <p:nvPr>
            <p:ph idx="1"/>
          </p:nvPr>
        </p:nvSpPr>
        <p:spPr>
          <a:xfrm>
            <a:off x="838200" y="1194157"/>
            <a:ext cx="11020425" cy="5391578"/>
          </a:xfrm>
        </p:spPr>
        <p:txBody>
          <a:bodyPr>
            <a:normAutofit fontScale="92500" lnSpcReduction="10000"/>
          </a:bodyPr>
          <a:lstStyle/>
          <a:p>
            <a:pPr marL="0" indent="0" eaLnBrk="1" hangingPunct="1">
              <a:buFont typeface="Arial" panose="020B0604020202020204" pitchFamily="34" charset="0"/>
              <a:buNone/>
            </a:pPr>
            <a:r>
              <a:rPr lang="en-AU" altLang="en-US" sz="1600" b="1" dirty="0">
                <a:latin typeface="Calibri" panose="020F0502020204030204" pitchFamily="34" charset="0"/>
                <a:cs typeface="Calibri" panose="020F0502020204030204" pitchFamily="34" charset="0"/>
              </a:rPr>
              <a:t>FAQ 1: Why has the Minister called for a safety reset this year?</a:t>
            </a:r>
          </a:p>
          <a:p>
            <a:pPr marL="0" indent="0" eaLnBrk="1" hangingPunct="1">
              <a:spcBef>
                <a:spcPts val="600"/>
              </a:spcBef>
              <a:buFont typeface="Arial" panose="020B0604020202020204" pitchFamily="34" charset="0"/>
              <a:buNone/>
            </a:pPr>
            <a:r>
              <a:rPr lang="en-AU" altLang="en-US" sz="1600" dirty="0">
                <a:latin typeface="Calibri" panose="020F0502020204030204" pitchFamily="34" charset="0"/>
                <a:cs typeface="Calibri" panose="020F0502020204030204" pitchFamily="34" charset="0"/>
              </a:rPr>
              <a:t>The </a:t>
            </a:r>
            <a:r>
              <a:rPr lang="en-AU" altLang="en-US" sz="1600" dirty="0">
                <a:latin typeface="Calibri" panose="020F0502020204030204" pitchFamily="34" charset="0"/>
                <a:cs typeface="Calibri" panose="020F0502020204030204" pitchFamily="34" charset="0"/>
                <a:hlinkClick r:id="rId3"/>
              </a:rPr>
              <a:t>2019 review of mining and quarrying fatalities, serious accidents and other incidents</a:t>
            </a:r>
            <a:r>
              <a:rPr lang="en-AU" altLang="en-US" sz="1600" dirty="0">
                <a:latin typeface="Calibri" panose="020F0502020204030204" pitchFamily="34" charset="0"/>
                <a:cs typeface="Calibri" panose="020F0502020204030204" pitchFamily="34" charset="0"/>
              </a:rPr>
              <a:t> (by Dr Sean Brady) recommended industry recognise that it has a fatality cycle and that while the rates of serious accidents are currently trending downwards, this trend is simply part of that cycle. To change this pattern, Dr Brady recommends industry adopts a </a:t>
            </a:r>
            <a:r>
              <a:rPr lang="en-AU" altLang="en-US" sz="1600" i="1" dirty="0">
                <a:latin typeface="Calibri" panose="020F0502020204030204" pitchFamily="34" charset="0"/>
                <a:cs typeface="Calibri" panose="020F0502020204030204" pitchFamily="34" charset="0"/>
              </a:rPr>
              <a:t>chronic sense of unease</a:t>
            </a:r>
            <a:r>
              <a:rPr lang="en-AU" altLang="en-US" sz="1600" dirty="0">
                <a:latin typeface="Calibri" panose="020F0502020204030204" pitchFamily="34" charset="0"/>
                <a:cs typeface="Calibri" panose="020F0502020204030204" pitchFamily="34" charset="0"/>
              </a:rPr>
              <a:t> – even when operations appear to be running safely, there may be underlying issues and problems not being detected, reported and appropriately acted upon.</a:t>
            </a:r>
          </a:p>
          <a:p>
            <a:pPr marL="0" indent="0" eaLnBrk="1" hangingPunct="1">
              <a:buFont typeface="Arial" panose="020B0604020202020204" pitchFamily="34" charset="0"/>
              <a:buNone/>
            </a:pPr>
            <a:r>
              <a:rPr lang="en-AU" altLang="en-US" sz="1600" b="1" dirty="0">
                <a:latin typeface="Calibri" panose="020F0502020204030204" pitchFamily="34" charset="0"/>
                <a:cs typeface="Calibri" panose="020F0502020204030204" pitchFamily="34" charset="0"/>
              </a:rPr>
              <a:t>FAQ 2: Why is the 2021 Safety Reset being held across the whole resources sector?</a:t>
            </a:r>
          </a:p>
          <a:p>
            <a:pPr marL="0" indent="0" eaLnBrk="1" hangingPunct="1">
              <a:buFont typeface="Arial" panose="020B0604020202020204" pitchFamily="34" charset="0"/>
              <a:buNone/>
            </a:pPr>
            <a:r>
              <a:rPr lang="en-AU" altLang="en-US" sz="1600" dirty="0">
                <a:latin typeface="Calibri" panose="020F0502020204030204" pitchFamily="34" charset="0"/>
                <a:cs typeface="Calibri" panose="020F0502020204030204" pitchFamily="34" charset="0"/>
              </a:rPr>
              <a:t>The 2021 Safety Reset will engage some 70,000 Queensland workers across mining, quarrying, petroleum and gas, and explosives sectors. The Minister has heard from stakeholders that there are opportunities to share safety and health learnings and best practices and that extending the reset across all sectors will only benefit this process.</a:t>
            </a:r>
          </a:p>
          <a:p>
            <a:pPr marL="0" indent="0" eaLnBrk="1" hangingPunct="1">
              <a:buFont typeface="Arial" panose="020B0604020202020204" pitchFamily="34" charset="0"/>
              <a:buNone/>
            </a:pPr>
            <a:r>
              <a:rPr lang="en-AU" altLang="en-US" sz="1600" b="1" dirty="0">
                <a:latin typeface="Calibri" panose="020F0502020204030204" pitchFamily="34" charset="0"/>
                <a:cs typeface="Calibri" panose="020F0502020204030204" pitchFamily="34" charset="0"/>
              </a:rPr>
              <a:t>FAQ 3: What is meant by the Minister’s theme “Chronic unease: improving safety culture through better incident reporting”?</a:t>
            </a:r>
          </a:p>
          <a:p>
            <a:pPr marL="0" indent="0" eaLnBrk="1" hangingPunct="1">
              <a:buFont typeface="Arial" panose="020B0604020202020204" pitchFamily="34" charset="0"/>
              <a:buNone/>
            </a:pPr>
            <a:r>
              <a:rPr lang="en-AU" altLang="en-US" sz="1600" dirty="0">
                <a:latin typeface="Calibri" panose="020F0502020204030204" pitchFamily="34" charset="0"/>
                <a:cs typeface="Calibri" panose="020F0502020204030204" pitchFamily="34" charset="0"/>
              </a:rPr>
              <a:t>The Minister’s expectation is that the theme will focus the industry on building a culture of open and comprehensive reporting and investigation of near miss events (or high potential incidents), without fear, to encourage vigilance and diligence in hazard identification and risk control.</a:t>
            </a:r>
          </a:p>
          <a:p>
            <a:pPr marL="0" indent="0" eaLnBrk="1" hangingPunct="1">
              <a:buFont typeface="Arial" panose="020B0604020202020204" pitchFamily="34" charset="0"/>
              <a:buNone/>
            </a:pPr>
            <a:r>
              <a:rPr lang="en-AU" altLang="en-US" sz="1600" b="1" dirty="0">
                <a:latin typeface="Calibri" panose="020F0502020204030204" pitchFamily="34" charset="0"/>
                <a:cs typeface="Calibri" panose="020F0502020204030204" pitchFamily="34" charset="0"/>
              </a:rPr>
              <a:t>FAQ 4: When are the 2021 Safety Resets to be held?</a:t>
            </a:r>
          </a:p>
          <a:p>
            <a:pPr marL="0" indent="0" eaLnBrk="1" hangingPunct="1">
              <a:buFont typeface="Arial" panose="020B0604020202020204" pitchFamily="34" charset="0"/>
              <a:buNone/>
            </a:pPr>
            <a:r>
              <a:rPr lang="en-AU" altLang="en-US" sz="1600" dirty="0">
                <a:latin typeface="Calibri" panose="020F0502020204030204" pitchFamily="34" charset="0"/>
                <a:cs typeface="Calibri" panose="020F0502020204030204" pitchFamily="34" charset="0"/>
              </a:rPr>
              <a:t>The Minister has asked the resources sector to complete its safety resets during August and September 2021.</a:t>
            </a:r>
          </a:p>
          <a:p>
            <a:pPr marL="0" indent="0" eaLnBrk="1" hangingPunct="1">
              <a:buFont typeface="Arial" panose="020B0604020202020204" pitchFamily="34" charset="0"/>
              <a:buNone/>
            </a:pPr>
            <a:r>
              <a:rPr lang="en-AU" altLang="en-US" sz="1600" b="1" dirty="0">
                <a:latin typeface="Calibri" panose="020F0502020204030204" pitchFamily="34" charset="0"/>
                <a:cs typeface="Calibri" panose="020F0502020204030204" pitchFamily="34" charset="0"/>
              </a:rPr>
              <a:t>FAQ 5: What role does Resources Safety &amp; Health Queensland (RSHQ) have in the safety reset?</a:t>
            </a:r>
          </a:p>
          <a:p>
            <a:pPr marL="0" indent="0" eaLnBrk="1" hangingPunct="1">
              <a:buFont typeface="Arial" panose="020B0604020202020204" pitchFamily="34" charset="0"/>
              <a:buNone/>
            </a:pPr>
            <a:r>
              <a:rPr lang="en-AU" altLang="en-US" sz="1600" dirty="0">
                <a:latin typeface="Calibri" panose="020F0502020204030204" pitchFamily="34" charset="0"/>
                <a:cs typeface="Calibri" panose="020F0502020204030204" pitchFamily="34" charset="0"/>
              </a:rPr>
              <a:t>The Minister asked RSHQ to coordinate a stakeholder steering group, charged with developing key messages and information in support of the theme of the reset. RSHQ subsequently developed safety reset communication materials for the Minister’s endorsement and distribution.</a:t>
            </a:r>
          </a:p>
        </p:txBody>
      </p:sp>
      <p:sp>
        <p:nvSpPr>
          <p:cNvPr id="3" name="Slide Number Placeholder 2">
            <a:extLst>
              <a:ext uri="{FF2B5EF4-FFF2-40B4-BE49-F238E27FC236}">
                <a16:creationId xmlns:a16="http://schemas.microsoft.com/office/drawing/2014/main" id="{43301384-FCB1-4606-97E2-83CB2F887624}"/>
              </a:ext>
            </a:extLst>
          </p:cNvPr>
          <p:cNvSpPr>
            <a:spLocks noGrp="1"/>
          </p:cNvSpPr>
          <p:nvPr>
            <p:ph type="sldNum" sz="quarter" idx="12"/>
          </p:nvPr>
        </p:nvSpPr>
        <p:spPr/>
        <p:txBody>
          <a:bodyPr/>
          <a:lstStyle/>
          <a:p>
            <a:fld id="{CF2E102F-81FD-47E9-B726-A7B897371CA4}" type="slidenum">
              <a:rPr lang="en-AU" smtClean="0"/>
              <a:t>21</a:t>
            </a:fld>
            <a:endParaRPr lang="en-AU"/>
          </a:p>
        </p:txBody>
      </p:sp>
    </p:spTree>
    <p:extLst>
      <p:ext uri="{BB962C8B-B14F-4D97-AF65-F5344CB8AC3E}">
        <p14:creationId xmlns:p14="http://schemas.microsoft.com/office/powerpoint/2010/main" val="166617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E9E-0432-45B6-938C-F76DD3D7898C}"/>
              </a:ext>
            </a:extLst>
          </p:cNvPr>
          <p:cNvSpPr>
            <a:spLocks noGrp="1"/>
          </p:cNvSpPr>
          <p:nvPr>
            <p:ph type="title"/>
          </p:nvPr>
        </p:nvSpPr>
        <p:spPr>
          <a:xfrm>
            <a:off x="838200" y="274320"/>
            <a:ext cx="10515600" cy="1054418"/>
          </a:xfrm>
        </p:spPr>
        <p:txBody>
          <a:bodyPr>
            <a:normAutofit/>
          </a:bodyPr>
          <a:lstStyle/>
          <a:p>
            <a:r>
              <a:rPr lang="en-AU" sz="3400" b="1" dirty="0"/>
              <a:t>Background, FAQs (ii)</a:t>
            </a:r>
          </a:p>
        </p:txBody>
      </p:sp>
      <p:sp>
        <p:nvSpPr>
          <p:cNvPr id="4" name="Slide Number Placeholder 3">
            <a:extLst>
              <a:ext uri="{FF2B5EF4-FFF2-40B4-BE49-F238E27FC236}">
                <a16:creationId xmlns:a16="http://schemas.microsoft.com/office/drawing/2014/main" id="{1AFA6ECB-CDE6-4D48-A593-F5991C40E35C}"/>
              </a:ext>
            </a:extLst>
          </p:cNvPr>
          <p:cNvSpPr>
            <a:spLocks noGrp="1"/>
          </p:cNvSpPr>
          <p:nvPr>
            <p:ph type="sldNum" sz="quarter" idx="12"/>
          </p:nvPr>
        </p:nvSpPr>
        <p:spPr/>
        <p:txBody>
          <a:bodyPr/>
          <a:lstStyle/>
          <a:p>
            <a:fld id="{CF2E102F-81FD-47E9-B726-A7B897371CA4}" type="slidenum">
              <a:rPr lang="en-AU" smtClean="0"/>
              <a:t>22</a:t>
            </a:fld>
            <a:endParaRPr lang="en-AU"/>
          </a:p>
        </p:txBody>
      </p:sp>
      <p:sp>
        <p:nvSpPr>
          <p:cNvPr id="3" name="TextBox 4">
            <a:extLst>
              <a:ext uri="{FF2B5EF4-FFF2-40B4-BE49-F238E27FC236}">
                <a16:creationId xmlns:a16="http://schemas.microsoft.com/office/drawing/2014/main" id="{8E8F4625-34BE-49C4-A07B-5B11754434D9}"/>
              </a:ext>
            </a:extLst>
          </p:cNvPr>
          <p:cNvSpPr txBox="1">
            <a:spLocks noChangeArrowheads="1"/>
          </p:cNvSpPr>
          <p:nvPr/>
        </p:nvSpPr>
        <p:spPr bwMode="auto">
          <a:xfrm>
            <a:off x="838200" y="1688618"/>
            <a:ext cx="1079182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AU" altLang="en-US" sz="1600" b="1" dirty="0"/>
              <a:t>FAQ 6: Hazards, activities and risk vary across the resources sector.  Can the safety resets be adapted to acknowledge this?</a:t>
            </a:r>
          </a:p>
          <a:p>
            <a:pPr>
              <a:spcAft>
                <a:spcPts val="600"/>
              </a:spcAft>
            </a:pPr>
            <a:r>
              <a:rPr lang="en-AU" altLang="en-US" sz="1600" dirty="0"/>
              <a:t>While some parts of the safety reset will be identical, the materials developed with the stakeholder steering group and distributed by RSHQ envisage that some tailoring of key messages is likely in order to make the resets valuable for workers and achieve the theme.</a:t>
            </a:r>
            <a:endParaRPr lang="en-AU" altLang="en-US" sz="1600" b="1" dirty="0"/>
          </a:p>
          <a:p>
            <a:pPr>
              <a:spcAft>
                <a:spcPts val="600"/>
              </a:spcAft>
            </a:pPr>
            <a:r>
              <a:rPr lang="en-AU" altLang="en-US" sz="1600" b="1" dirty="0"/>
              <a:t>FAQ 7: How will participation in the safety reset be monitored?</a:t>
            </a:r>
          </a:p>
          <a:p>
            <a:pPr>
              <a:spcAft>
                <a:spcPts val="600"/>
              </a:spcAft>
            </a:pPr>
            <a:r>
              <a:rPr lang="en-AU" altLang="en-US" sz="1600" dirty="0"/>
              <a:t>Participation will be monitored at the site or operational level (e.g. how many of your sites or operations held a safety recent event?). Industries, peak bodies and associations will collect this information and provide it to RSHQ for aggregation and reporting to the Minister. It is requested that fortnightly reporting to RSHQ commences on Friday 13 August 2021. RSHQ will provide operators, peak bodies and associations with a template report, for return to </a:t>
            </a:r>
            <a:r>
              <a:rPr lang="en-AU" altLang="en-US" sz="1600" dirty="0">
                <a:hlinkClick r:id="rId3"/>
              </a:rPr>
              <a:t>safetyreset@rshq.qld.gov.au</a:t>
            </a:r>
            <a:r>
              <a:rPr lang="en-AU" altLang="en-US" sz="1600" dirty="0"/>
              <a:t> </a:t>
            </a:r>
          </a:p>
          <a:p>
            <a:pPr>
              <a:spcAft>
                <a:spcPts val="600"/>
              </a:spcAft>
            </a:pPr>
            <a:r>
              <a:rPr lang="en-AU" altLang="en-US" sz="1600" b="1" dirty="0"/>
              <a:t>FAQ 8: How will industry provide feedback to the Minister on the discussions held and actions arising from safety resets?</a:t>
            </a:r>
          </a:p>
          <a:p>
            <a:pPr>
              <a:spcAft>
                <a:spcPts val="600"/>
              </a:spcAft>
            </a:pPr>
            <a:r>
              <a:rPr lang="en-AU" altLang="en-US" sz="1600" dirty="0"/>
              <a:t>Industry is encouraged to provide this information to RSHQ in the same way that site participation is reported.</a:t>
            </a:r>
            <a:endParaRPr lang="en-AU" altLang="en-US" sz="1600" b="1" dirty="0"/>
          </a:p>
          <a:p>
            <a:pPr>
              <a:spcAft>
                <a:spcPts val="600"/>
              </a:spcAft>
            </a:pPr>
            <a:r>
              <a:rPr lang="en-AU" altLang="en-US" sz="1600" b="1" dirty="0"/>
              <a:t>FAQ 9: How will RSHQ participate in the safety resets?</a:t>
            </a:r>
          </a:p>
          <a:p>
            <a:pPr>
              <a:spcAft>
                <a:spcPts val="600"/>
              </a:spcAft>
            </a:pPr>
            <a:r>
              <a:rPr lang="en-AU" altLang="en-US" sz="1600" dirty="0"/>
              <a:t>As in the 2019 safety reset, RSHQ Inspectors will attend at least one reset. Other agency staff will also attend resets.</a:t>
            </a:r>
            <a:endParaRPr lang="en-AU" altLang="en-US" sz="1600" b="1" dirty="0"/>
          </a:p>
          <a:p>
            <a:pPr>
              <a:spcAft>
                <a:spcPts val="600"/>
              </a:spcAft>
            </a:pPr>
            <a:r>
              <a:rPr lang="en-AU" altLang="en-US" sz="1600" b="1" dirty="0"/>
              <a:t>FAQ 10: Will a summary of the safety reset (participation, discussion, actions, etc.) be made available to workers?</a:t>
            </a:r>
          </a:p>
          <a:p>
            <a:pPr>
              <a:spcAft>
                <a:spcPts val="600"/>
              </a:spcAft>
            </a:pPr>
            <a:r>
              <a:rPr lang="en-AU" altLang="en-US" sz="1600" dirty="0"/>
              <a:t>Yes. RSHQ will summarise and distribute this information; initially to the Stakeholder Steering Group, then more broadly.</a:t>
            </a:r>
            <a:endParaRPr lang="en-AU" altLang="en-US" sz="1600" b="1" dirty="0"/>
          </a:p>
        </p:txBody>
      </p:sp>
    </p:spTree>
    <p:extLst>
      <p:ext uri="{BB962C8B-B14F-4D97-AF65-F5344CB8AC3E}">
        <p14:creationId xmlns:p14="http://schemas.microsoft.com/office/powerpoint/2010/main" val="1233604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E9E-0432-45B6-938C-F76DD3D7898C}"/>
              </a:ext>
            </a:extLst>
          </p:cNvPr>
          <p:cNvSpPr>
            <a:spLocks noGrp="1"/>
          </p:cNvSpPr>
          <p:nvPr>
            <p:ph type="title"/>
          </p:nvPr>
        </p:nvSpPr>
        <p:spPr>
          <a:xfrm>
            <a:off x="838200" y="274320"/>
            <a:ext cx="10515600" cy="1054418"/>
          </a:xfrm>
        </p:spPr>
        <p:txBody>
          <a:bodyPr>
            <a:normAutofit/>
          </a:bodyPr>
          <a:lstStyle/>
          <a:p>
            <a:r>
              <a:rPr lang="en-AU" sz="3400" b="1" dirty="0"/>
              <a:t>Background, FAQs (iii)</a:t>
            </a:r>
          </a:p>
        </p:txBody>
      </p:sp>
      <p:sp>
        <p:nvSpPr>
          <p:cNvPr id="4" name="Slide Number Placeholder 3">
            <a:extLst>
              <a:ext uri="{FF2B5EF4-FFF2-40B4-BE49-F238E27FC236}">
                <a16:creationId xmlns:a16="http://schemas.microsoft.com/office/drawing/2014/main" id="{7C770CF2-832B-4776-B910-121FD50DC864}"/>
              </a:ext>
            </a:extLst>
          </p:cNvPr>
          <p:cNvSpPr>
            <a:spLocks noGrp="1"/>
          </p:cNvSpPr>
          <p:nvPr>
            <p:ph type="sldNum" sz="quarter" idx="12"/>
          </p:nvPr>
        </p:nvSpPr>
        <p:spPr/>
        <p:txBody>
          <a:bodyPr/>
          <a:lstStyle/>
          <a:p>
            <a:fld id="{CF2E102F-81FD-47E9-B726-A7B897371CA4}" type="slidenum">
              <a:rPr lang="en-AU" smtClean="0"/>
              <a:t>23</a:t>
            </a:fld>
            <a:endParaRPr lang="en-AU"/>
          </a:p>
        </p:txBody>
      </p:sp>
      <p:sp>
        <p:nvSpPr>
          <p:cNvPr id="3" name="TextBox 4">
            <a:extLst>
              <a:ext uri="{FF2B5EF4-FFF2-40B4-BE49-F238E27FC236}">
                <a16:creationId xmlns:a16="http://schemas.microsoft.com/office/drawing/2014/main" id="{8E8F4625-34BE-49C4-A07B-5B11754434D9}"/>
              </a:ext>
            </a:extLst>
          </p:cNvPr>
          <p:cNvSpPr txBox="1">
            <a:spLocks noChangeArrowheads="1"/>
          </p:cNvSpPr>
          <p:nvPr/>
        </p:nvSpPr>
        <p:spPr bwMode="auto">
          <a:xfrm>
            <a:off x="838200" y="1595625"/>
            <a:ext cx="1079182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AU" altLang="en-US" sz="1600" b="1" dirty="0"/>
              <a:t>FAQ 11: What about the actions recorded at my site or operation? How will these be tracked?</a:t>
            </a:r>
          </a:p>
          <a:p>
            <a:pPr>
              <a:spcAft>
                <a:spcPts val="600"/>
              </a:spcAft>
            </a:pPr>
            <a:r>
              <a:rPr lang="en-AU" altLang="en-US" sz="1600" dirty="0"/>
              <a:t>The stakeholder steering group – comprising unions, industry and peak bodies and associations, and the regulator – agreed it’s important that sites manage issues raised and that stakeholders continue to keep the Minister briefed on activities and progress. </a:t>
            </a:r>
          </a:p>
          <a:p>
            <a:pPr>
              <a:spcAft>
                <a:spcPts val="600"/>
              </a:spcAft>
            </a:pPr>
            <a:r>
              <a:rPr lang="en-AU" altLang="en-US" sz="1600" b="1" dirty="0"/>
              <a:t>FAQ 12: How long should the safety reset sessions last?</a:t>
            </a:r>
          </a:p>
          <a:p>
            <a:pPr>
              <a:spcAft>
                <a:spcPts val="600"/>
              </a:spcAft>
            </a:pPr>
            <a:r>
              <a:rPr lang="en-AU" altLang="en-US" sz="1600" dirty="0"/>
              <a:t>The Minister expects the resources sector to hold meaningful and thoughtful safety resets that engage the workforce in discussion and sharing.  With that in mind, it’s not possible to specify a duration. In 2019, most safety resets ranged from 90 minutes to a few hours.</a:t>
            </a:r>
          </a:p>
          <a:p>
            <a:pPr>
              <a:spcAft>
                <a:spcPts val="600"/>
              </a:spcAft>
            </a:pPr>
            <a:r>
              <a:rPr lang="en-AU" altLang="en-US" sz="1600" b="1" dirty="0"/>
              <a:t>FAQ 13: Is there a specific role for peak bodies in reporting on the participation, discussions held, actions and initiatives arising from the safety resets?</a:t>
            </a:r>
          </a:p>
          <a:p>
            <a:pPr>
              <a:spcAft>
                <a:spcPts val="600"/>
              </a:spcAft>
            </a:pPr>
            <a:r>
              <a:rPr lang="en-AU" altLang="en-US" sz="1600" dirty="0"/>
              <a:t>Peak bodies are requested to gather this information from their member sites and provide it to RSHQ for collation and fortnightly reporting to the Minister. Fortnightly reporting to RSHQ commences on Friday 13 August 2021.</a:t>
            </a:r>
          </a:p>
          <a:p>
            <a:pPr>
              <a:spcAft>
                <a:spcPts val="600"/>
              </a:spcAft>
            </a:pPr>
            <a:r>
              <a:rPr lang="en-AU" altLang="en-US" sz="1600" dirty="0"/>
              <a:t>RSHQ will provide peak bodies with a template report, to be returned to </a:t>
            </a:r>
            <a:r>
              <a:rPr lang="en-AU" altLang="en-US" sz="1600" dirty="0">
                <a:hlinkClick r:id="rId3"/>
              </a:rPr>
              <a:t>safetyreset@rshq.qld.gov.au</a:t>
            </a:r>
            <a:r>
              <a:rPr lang="en-AU" altLang="en-US" sz="1600" dirty="0"/>
              <a:t> </a:t>
            </a:r>
          </a:p>
          <a:p>
            <a:pPr>
              <a:spcAft>
                <a:spcPts val="600"/>
              </a:spcAft>
            </a:pPr>
            <a:r>
              <a:rPr lang="en-AU" altLang="en-US" sz="1600" b="1" dirty="0"/>
              <a:t>FAQ 14: For safety resets at coal mines, is there an expectation for the statutory roles of SSHR and ISHR to present or speak?</a:t>
            </a:r>
          </a:p>
          <a:p>
            <a:pPr>
              <a:spcAft>
                <a:spcPts val="600"/>
              </a:spcAft>
            </a:pPr>
            <a:r>
              <a:rPr lang="en-AU" altLang="en-US" sz="1600" dirty="0"/>
              <a:t>Yes. This supports findings and recommendations of the coal mining board of inquiry. It is recommended that these roles are invited to participate and afforded an opportunity to present on the functions and obligations of the roles, protections for workers raising safety matters and complaints, and other relevant safety and health matters.</a:t>
            </a:r>
          </a:p>
        </p:txBody>
      </p:sp>
    </p:spTree>
    <p:extLst>
      <p:ext uri="{BB962C8B-B14F-4D97-AF65-F5344CB8AC3E}">
        <p14:creationId xmlns:p14="http://schemas.microsoft.com/office/powerpoint/2010/main" val="247134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561C0E4-F6BF-47D3-87A4-F0A10AA673B3}"/>
              </a:ext>
            </a:extLst>
          </p:cNvPr>
          <p:cNvSpPr>
            <a:spLocks noGrp="1"/>
          </p:cNvSpPr>
          <p:nvPr>
            <p:ph type="title"/>
          </p:nvPr>
        </p:nvSpPr>
        <p:spPr>
          <a:xfrm>
            <a:off x="695031" y="524963"/>
            <a:ext cx="4110642" cy="1001585"/>
          </a:xfrm>
        </p:spPr>
        <p:txBody>
          <a:bodyPr>
            <a:normAutofit/>
          </a:bodyPr>
          <a:lstStyle/>
          <a:p>
            <a:r>
              <a:rPr lang="en-AU" sz="2000" b="1" dirty="0"/>
              <a:t>Background: reporting</a:t>
            </a:r>
          </a:p>
        </p:txBody>
      </p:sp>
      <p:sp>
        <p:nvSpPr>
          <p:cNvPr id="2" name="Slide Number Placeholder 1">
            <a:extLst>
              <a:ext uri="{FF2B5EF4-FFF2-40B4-BE49-F238E27FC236}">
                <a16:creationId xmlns:a16="http://schemas.microsoft.com/office/drawing/2014/main" id="{B2D555F4-A869-4A11-A935-5D5FE38A666F}"/>
              </a:ext>
            </a:extLst>
          </p:cNvPr>
          <p:cNvSpPr>
            <a:spLocks noGrp="1"/>
          </p:cNvSpPr>
          <p:nvPr>
            <p:ph type="sldNum" sz="quarter" idx="12"/>
          </p:nvPr>
        </p:nvSpPr>
        <p:spPr/>
        <p:txBody>
          <a:bodyPr/>
          <a:lstStyle/>
          <a:p>
            <a:fld id="{CF2E102F-81FD-47E9-B726-A7B897371CA4}" type="slidenum">
              <a:rPr lang="en-AU" smtClean="0"/>
              <a:t>24</a:t>
            </a:fld>
            <a:endParaRPr lang="en-AU"/>
          </a:p>
        </p:txBody>
      </p:sp>
      <p:sp>
        <p:nvSpPr>
          <p:cNvPr id="9" name="TextBox 8">
            <a:extLst>
              <a:ext uri="{FF2B5EF4-FFF2-40B4-BE49-F238E27FC236}">
                <a16:creationId xmlns:a16="http://schemas.microsoft.com/office/drawing/2014/main" id="{4C092F65-2D8E-43F0-83E2-64522E9144AD}"/>
              </a:ext>
            </a:extLst>
          </p:cNvPr>
          <p:cNvSpPr txBox="1"/>
          <p:nvPr/>
        </p:nvSpPr>
        <p:spPr>
          <a:xfrm>
            <a:off x="5215544" y="4474470"/>
            <a:ext cx="1249095" cy="461665"/>
          </a:xfrm>
          <a:prstGeom prst="rect">
            <a:avLst/>
          </a:prstGeom>
          <a:noFill/>
          <a:ln w="28575">
            <a:solidFill>
              <a:schemeClr val="accent1">
                <a:lumMod val="60000"/>
                <a:lumOff val="40000"/>
              </a:schemeClr>
            </a:solidFill>
          </a:ln>
        </p:spPr>
        <p:txBody>
          <a:bodyPr wrap="square" rtlCol="0">
            <a:spAutoFit/>
          </a:bodyPr>
          <a:lstStyle/>
          <a:p>
            <a:pPr algn="ctr"/>
            <a:r>
              <a:rPr lang="en-AU" sz="2400" dirty="0">
                <a:solidFill>
                  <a:schemeClr val="accent1">
                    <a:lumMod val="75000"/>
                  </a:schemeClr>
                </a:solidFill>
              </a:rPr>
              <a:t>Site(s)</a:t>
            </a:r>
          </a:p>
        </p:txBody>
      </p:sp>
      <p:sp>
        <p:nvSpPr>
          <p:cNvPr id="11" name="TextBox 10">
            <a:extLst>
              <a:ext uri="{FF2B5EF4-FFF2-40B4-BE49-F238E27FC236}">
                <a16:creationId xmlns:a16="http://schemas.microsoft.com/office/drawing/2014/main" id="{3EC9EF43-5F02-40DD-9111-4783C60F4E1B}"/>
              </a:ext>
            </a:extLst>
          </p:cNvPr>
          <p:cNvSpPr txBox="1"/>
          <p:nvPr/>
        </p:nvSpPr>
        <p:spPr>
          <a:xfrm>
            <a:off x="9368348" y="4458948"/>
            <a:ext cx="1635331" cy="461665"/>
          </a:xfrm>
          <a:prstGeom prst="rect">
            <a:avLst/>
          </a:prstGeom>
          <a:noFill/>
          <a:ln w="28575">
            <a:solidFill>
              <a:schemeClr val="accent6">
                <a:lumMod val="75000"/>
              </a:schemeClr>
            </a:solidFill>
          </a:ln>
        </p:spPr>
        <p:txBody>
          <a:bodyPr wrap="square" rtlCol="0">
            <a:spAutoFit/>
          </a:bodyPr>
          <a:lstStyle/>
          <a:p>
            <a:pPr algn="ctr"/>
            <a:r>
              <a:rPr lang="en-AU" sz="2400" dirty="0">
                <a:solidFill>
                  <a:schemeClr val="accent6">
                    <a:lumMod val="50000"/>
                  </a:schemeClr>
                </a:solidFill>
              </a:rPr>
              <a:t>Site(s)</a:t>
            </a:r>
          </a:p>
        </p:txBody>
      </p:sp>
      <p:sp>
        <p:nvSpPr>
          <p:cNvPr id="17" name="TextBox 16">
            <a:extLst>
              <a:ext uri="{FF2B5EF4-FFF2-40B4-BE49-F238E27FC236}">
                <a16:creationId xmlns:a16="http://schemas.microsoft.com/office/drawing/2014/main" id="{B4E33987-DB2A-4122-8E67-D106880CBCA9}"/>
              </a:ext>
            </a:extLst>
          </p:cNvPr>
          <p:cNvSpPr txBox="1"/>
          <p:nvPr/>
        </p:nvSpPr>
        <p:spPr>
          <a:xfrm>
            <a:off x="5840091" y="3638744"/>
            <a:ext cx="1828802" cy="477054"/>
          </a:xfrm>
          <a:prstGeom prst="rect">
            <a:avLst/>
          </a:prstGeom>
          <a:noFill/>
          <a:ln w="28575">
            <a:solidFill>
              <a:schemeClr val="accent1">
                <a:lumMod val="60000"/>
                <a:lumOff val="40000"/>
              </a:schemeClr>
            </a:solidFill>
          </a:ln>
        </p:spPr>
        <p:txBody>
          <a:bodyPr wrap="square" rtlCol="0">
            <a:spAutoFit/>
          </a:bodyPr>
          <a:lstStyle/>
          <a:p>
            <a:pPr algn="ctr"/>
            <a:r>
              <a:rPr lang="en-AU" sz="2400" dirty="0">
                <a:solidFill>
                  <a:schemeClr val="accent1">
                    <a:lumMod val="75000"/>
                  </a:schemeClr>
                </a:solidFill>
              </a:rPr>
              <a:t>Peak Body</a:t>
            </a:r>
          </a:p>
        </p:txBody>
      </p:sp>
      <p:sp>
        <p:nvSpPr>
          <p:cNvPr id="18" name="TextBox 17">
            <a:extLst>
              <a:ext uri="{FF2B5EF4-FFF2-40B4-BE49-F238E27FC236}">
                <a16:creationId xmlns:a16="http://schemas.microsoft.com/office/drawing/2014/main" id="{E0337A1A-3007-4D28-8681-8176C92CBD7A}"/>
              </a:ext>
            </a:extLst>
          </p:cNvPr>
          <p:cNvSpPr txBox="1"/>
          <p:nvPr/>
        </p:nvSpPr>
        <p:spPr>
          <a:xfrm>
            <a:off x="9295880" y="3620448"/>
            <a:ext cx="1828802" cy="477054"/>
          </a:xfrm>
          <a:prstGeom prst="rect">
            <a:avLst/>
          </a:prstGeom>
          <a:noFill/>
          <a:ln w="28575">
            <a:solidFill>
              <a:schemeClr val="accent6">
                <a:lumMod val="75000"/>
              </a:schemeClr>
            </a:solidFill>
          </a:ln>
        </p:spPr>
        <p:txBody>
          <a:bodyPr wrap="square" rtlCol="0">
            <a:spAutoFit/>
          </a:bodyPr>
          <a:lstStyle/>
          <a:p>
            <a:pPr algn="ctr"/>
            <a:r>
              <a:rPr lang="en-AU" sz="2400" dirty="0">
                <a:solidFill>
                  <a:schemeClr val="accent6">
                    <a:lumMod val="50000"/>
                  </a:schemeClr>
                </a:solidFill>
              </a:rPr>
              <a:t>Operator</a:t>
            </a:r>
          </a:p>
        </p:txBody>
      </p:sp>
      <p:pic>
        <p:nvPicPr>
          <p:cNvPr id="19" name="Picture 18">
            <a:extLst>
              <a:ext uri="{FF2B5EF4-FFF2-40B4-BE49-F238E27FC236}">
                <a16:creationId xmlns:a16="http://schemas.microsoft.com/office/drawing/2014/main" id="{C75B320F-5A16-4DC2-BBF8-141EF85E06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48927" y="1822907"/>
            <a:ext cx="2924175" cy="1125558"/>
          </a:xfrm>
          <a:prstGeom prst="rect">
            <a:avLst/>
          </a:prstGeom>
          <a:noFill/>
          <a:ln>
            <a:solidFill>
              <a:schemeClr val="bg1">
                <a:lumMod val="85000"/>
              </a:schemeClr>
            </a:solidFill>
          </a:ln>
        </p:spPr>
      </p:pic>
      <p:sp>
        <p:nvSpPr>
          <p:cNvPr id="23" name="TextBox 22">
            <a:extLst>
              <a:ext uri="{FF2B5EF4-FFF2-40B4-BE49-F238E27FC236}">
                <a16:creationId xmlns:a16="http://schemas.microsoft.com/office/drawing/2014/main" id="{1A1163B2-971D-4305-BDB5-6E5FE46C5618}"/>
              </a:ext>
            </a:extLst>
          </p:cNvPr>
          <p:cNvSpPr txBox="1"/>
          <p:nvPr/>
        </p:nvSpPr>
        <p:spPr>
          <a:xfrm>
            <a:off x="7532934" y="497015"/>
            <a:ext cx="1756160" cy="830997"/>
          </a:xfrm>
          <a:prstGeom prst="rect">
            <a:avLst/>
          </a:prstGeom>
          <a:solidFill>
            <a:srgbClr val="B65A63"/>
          </a:solidFill>
          <a:ln>
            <a:solidFill>
              <a:schemeClr val="accent6">
                <a:lumMod val="75000"/>
              </a:schemeClr>
            </a:solidFill>
          </a:ln>
        </p:spPr>
        <p:txBody>
          <a:bodyPr wrap="square" rtlCol="0">
            <a:spAutoFit/>
          </a:bodyPr>
          <a:lstStyle/>
          <a:p>
            <a:pPr algn="ctr"/>
            <a:r>
              <a:rPr lang="en-AU" sz="2400" dirty="0">
                <a:solidFill>
                  <a:schemeClr val="bg1"/>
                </a:solidFill>
              </a:rPr>
              <a:t>Minister for Resources</a:t>
            </a:r>
          </a:p>
        </p:txBody>
      </p:sp>
      <p:cxnSp>
        <p:nvCxnSpPr>
          <p:cNvPr id="24" name="Straight Connector 23">
            <a:extLst>
              <a:ext uri="{FF2B5EF4-FFF2-40B4-BE49-F238E27FC236}">
                <a16:creationId xmlns:a16="http://schemas.microsoft.com/office/drawing/2014/main" id="{967C3747-D0AA-4DE4-BBD8-45D61F443A81}"/>
              </a:ext>
            </a:extLst>
          </p:cNvPr>
          <p:cNvCxnSpPr/>
          <p:nvPr/>
        </p:nvCxnSpPr>
        <p:spPr>
          <a:xfrm flipV="1">
            <a:off x="6743376" y="3296947"/>
            <a:ext cx="0" cy="3288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08BDA989-B18C-4FB8-838A-ABF5149C95BF}"/>
              </a:ext>
            </a:extLst>
          </p:cNvPr>
          <p:cNvCxnSpPr/>
          <p:nvPr/>
        </p:nvCxnSpPr>
        <p:spPr>
          <a:xfrm flipV="1">
            <a:off x="10202104" y="3292518"/>
            <a:ext cx="0" cy="32887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8D25D47-4195-46EF-842F-039AC83556A7}"/>
              </a:ext>
            </a:extLst>
          </p:cNvPr>
          <p:cNvCxnSpPr>
            <a:cxnSpLocks/>
          </p:cNvCxnSpPr>
          <p:nvPr/>
        </p:nvCxnSpPr>
        <p:spPr>
          <a:xfrm>
            <a:off x="6737163" y="3296946"/>
            <a:ext cx="347684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28749BCD-EEFE-4239-8B85-5D15192658BA}"/>
              </a:ext>
            </a:extLst>
          </p:cNvPr>
          <p:cNvSpPr txBox="1"/>
          <p:nvPr/>
        </p:nvSpPr>
        <p:spPr>
          <a:xfrm>
            <a:off x="695031" y="1822907"/>
            <a:ext cx="4110642" cy="1508105"/>
          </a:xfrm>
          <a:prstGeom prst="rect">
            <a:avLst/>
          </a:prstGeom>
          <a:solidFill>
            <a:schemeClr val="accent6">
              <a:lumMod val="20000"/>
              <a:lumOff val="80000"/>
            </a:schemeClr>
          </a:solidFill>
        </p:spPr>
        <p:txBody>
          <a:bodyPr wrap="square" rtlCol="0">
            <a:spAutoFit/>
          </a:bodyPr>
          <a:lstStyle/>
          <a:p>
            <a:r>
              <a:rPr lang="en-AU" sz="2400" b="1" dirty="0">
                <a:latin typeface="Calibri" panose="020F0502020204030204" pitchFamily="34" charset="0"/>
                <a:cs typeface="Calibri" panose="020F0502020204030204" pitchFamily="34" charset="0"/>
              </a:rPr>
              <a:t>Industry reporting of Safety Reset participation, discussion topics and initiatives</a:t>
            </a:r>
          </a:p>
          <a:p>
            <a:r>
              <a:rPr lang="en-AU" sz="2000" dirty="0">
                <a:latin typeface="Calibri" panose="020F0502020204030204" pitchFamily="34" charset="0"/>
                <a:cs typeface="Calibri" panose="020F0502020204030204" pitchFamily="34" charset="0"/>
              </a:rPr>
              <a:t>See FAQ 7 and 13</a:t>
            </a:r>
            <a:endParaRPr lang="en-AU" sz="2400" dirty="0">
              <a:latin typeface="Calibri" panose="020F0502020204030204" pitchFamily="34" charset="0"/>
              <a:cs typeface="Calibri" panose="020F0502020204030204" pitchFamily="34" charset="0"/>
            </a:endParaRPr>
          </a:p>
        </p:txBody>
      </p:sp>
      <p:cxnSp>
        <p:nvCxnSpPr>
          <p:cNvPr id="3" name="Straight Arrow Connector 2">
            <a:extLst>
              <a:ext uri="{FF2B5EF4-FFF2-40B4-BE49-F238E27FC236}">
                <a16:creationId xmlns:a16="http://schemas.microsoft.com/office/drawing/2014/main" id="{07E1DEC2-2838-48EC-AE8E-39E20D15E1C4}"/>
              </a:ext>
            </a:extLst>
          </p:cNvPr>
          <p:cNvCxnSpPr>
            <a:cxnSpLocks/>
          </p:cNvCxnSpPr>
          <p:nvPr/>
        </p:nvCxnSpPr>
        <p:spPr>
          <a:xfrm flipV="1">
            <a:off x="6134816" y="4131736"/>
            <a:ext cx="0" cy="3375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FD7DE65-9C53-4A0F-9CCF-D20CCAF24952}"/>
              </a:ext>
            </a:extLst>
          </p:cNvPr>
          <p:cNvCxnSpPr>
            <a:cxnSpLocks/>
          </p:cNvCxnSpPr>
          <p:nvPr/>
        </p:nvCxnSpPr>
        <p:spPr>
          <a:xfrm flipV="1">
            <a:off x="10214865" y="4116449"/>
            <a:ext cx="0" cy="3375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74E7B12-F753-45E9-9B0B-C199FCCBFE82}"/>
              </a:ext>
            </a:extLst>
          </p:cNvPr>
          <p:cNvCxnSpPr>
            <a:cxnSpLocks/>
          </p:cNvCxnSpPr>
          <p:nvPr/>
        </p:nvCxnSpPr>
        <p:spPr>
          <a:xfrm flipV="1">
            <a:off x="8489842" y="2954926"/>
            <a:ext cx="0" cy="3375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887758D-A4DE-4F31-93B3-79C2CC249A7D}"/>
              </a:ext>
            </a:extLst>
          </p:cNvPr>
          <p:cNvCxnSpPr>
            <a:cxnSpLocks/>
          </p:cNvCxnSpPr>
          <p:nvPr/>
        </p:nvCxnSpPr>
        <p:spPr>
          <a:xfrm flipV="1">
            <a:off x="8464242" y="1339374"/>
            <a:ext cx="0" cy="468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6F2D0B3-2243-435A-8DDD-71BC904AFF5C}"/>
              </a:ext>
            </a:extLst>
          </p:cNvPr>
          <p:cNvSpPr txBox="1"/>
          <p:nvPr/>
        </p:nvSpPr>
        <p:spPr>
          <a:xfrm>
            <a:off x="7045598" y="4475730"/>
            <a:ext cx="1697876" cy="461665"/>
          </a:xfrm>
          <a:prstGeom prst="rect">
            <a:avLst/>
          </a:prstGeom>
          <a:noFill/>
          <a:ln w="28575">
            <a:solidFill>
              <a:schemeClr val="accent1">
                <a:lumMod val="60000"/>
                <a:lumOff val="40000"/>
              </a:schemeClr>
            </a:solidFill>
          </a:ln>
        </p:spPr>
        <p:txBody>
          <a:bodyPr wrap="square" rtlCol="0">
            <a:spAutoFit/>
          </a:bodyPr>
          <a:lstStyle/>
          <a:p>
            <a:pPr algn="ctr"/>
            <a:r>
              <a:rPr lang="en-AU" sz="2400" dirty="0">
                <a:solidFill>
                  <a:schemeClr val="accent1">
                    <a:lumMod val="75000"/>
                  </a:schemeClr>
                </a:solidFill>
              </a:rPr>
              <a:t>Operator(s)</a:t>
            </a:r>
          </a:p>
        </p:txBody>
      </p:sp>
      <p:cxnSp>
        <p:nvCxnSpPr>
          <p:cNvPr id="21" name="Straight Arrow Connector 20">
            <a:extLst>
              <a:ext uri="{FF2B5EF4-FFF2-40B4-BE49-F238E27FC236}">
                <a16:creationId xmlns:a16="http://schemas.microsoft.com/office/drawing/2014/main" id="{369E1482-D45B-400F-A829-C6DDF037087A}"/>
              </a:ext>
            </a:extLst>
          </p:cNvPr>
          <p:cNvCxnSpPr>
            <a:cxnSpLocks/>
          </p:cNvCxnSpPr>
          <p:nvPr/>
        </p:nvCxnSpPr>
        <p:spPr>
          <a:xfrm flipV="1">
            <a:off x="7375424" y="4125439"/>
            <a:ext cx="0" cy="3375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503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3E9E-0432-45B6-938C-F76DD3D7898C}"/>
              </a:ext>
            </a:extLst>
          </p:cNvPr>
          <p:cNvSpPr>
            <a:spLocks noGrp="1"/>
          </p:cNvSpPr>
          <p:nvPr>
            <p:ph type="title"/>
          </p:nvPr>
        </p:nvSpPr>
        <p:spPr>
          <a:xfrm>
            <a:off x="838200" y="279270"/>
            <a:ext cx="10515600" cy="1038086"/>
          </a:xfrm>
        </p:spPr>
        <p:txBody>
          <a:bodyPr>
            <a:normAutofit/>
          </a:bodyPr>
          <a:lstStyle/>
          <a:p>
            <a:r>
              <a:rPr lang="en-AU" b="1" dirty="0"/>
              <a:t>Background: stakeholder steering group</a:t>
            </a:r>
          </a:p>
        </p:txBody>
      </p:sp>
      <p:sp>
        <p:nvSpPr>
          <p:cNvPr id="4" name="Content Placeholder 1">
            <a:extLst>
              <a:ext uri="{FF2B5EF4-FFF2-40B4-BE49-F238E27FC236}">
                <a16:creationId xmlns:a16="http://schemas.microsoft.com/office/drawing/2014/main" id="{82A140B7-C494-4D69-881D-1E4EDB220B4B}"/>
              </a:ext>
            </a:extLst>
          </p:cNvPr>
          <p:cNvSpPr>
            <a:spLocks noGrp="1"/>
          </p:cNvSpPr>
          <p:nvPr>
            <p:ph idx="1"/>
          </p:nvPr>
        </p:nvSpPr>
        <p:spPr>
          <a:xfrm>
            <a:off x="723900" y="1604510"/>
            <a:ext cx="10752138" cy="4662487"/>
          </a:xfrm>
        </p:spPr>
        <p:txBody>
          <a:bodyPr>
            <a:normAutofit fontScale="92500" lnSpcReduction="10000"/>
          </a:bodyPr>
          <a:lstStyle/>
          <a:p>
            <a:r>
              <a:rPr lang="en-AU" altLang="en-US" sz="1800" b="1" dirty="0">
                <a:latin typeface="Calibri" panose="020F0502020204030204" pitchFamily="34" charset="0"/>
                <a:cs typeface="Calibri" panose="020F0502020204030204" pitchFamily="34" charset="0"/>
              </a:rPr>
              <a:t>Stephen Smyth</a:t>
            </a:r>
            <a:r>
              <a:rPr lang="en-AU" altLang="en-US" sz="1800" dirty="0">
                <a:latin typeface="Calibri" panose="020F0502020204030204" pitchFamily="34" charset="0"/>
                <a:cs typeface="Calibri" panose="020F0502020204030204" pitchFamily="34" charset="0"/>
              </a:rPr>
              <a:t>, President, Construction, Forestry, Mining and Energy Union</a:t>
            </a:r>
            <a:endParaRPr lang="en-AU" altLang="en-US" sz="1800" dirty="0">
              <a:solidFill>
                <a:srgbClr val="C00000"/>
              </a:solidFill>
              <a:latin typeface="Calibri" panose="020F0502020204030204" pitchFamily="34" charset="0"/>
              <a:cs typeface="Calibri" panose="020F0502020204030204" pitchFamily="34" charset="0"/>
            </a:endParaRPr>
          </a:p>
          <a:p>
            <a:r>
              <a:rPr lang="en-AU" altLang="en-US" sz="1800" b="1" dirty="0">
                <a:latin typeface="Calibri" panose="020F0502020204030204" pitchFamily="34" charset="0"/>
                <a:cs typeface="Calibri" panose="020F0502020204030204" pitchFamily="34" charset="0"/>
              </a:rPr>
              <a:t>Ryan </a:t>
            </a:r>
            <a:r>
              <a:rPr lang="en-AU" altLang="en-US" sz="1800" b="1" dirty="0" err="1">
                <a:latin typeface="Calibri" panose="020F0502020204030204" pitchFamily="34" charset="0"/>
                <a:cs typeface="Calibri" panose="020F0502020204030204" pitchFamily="34" charset="0"/>
              </a:rPr>
              <a:t>Brogden</a:t>
            </a:r>
            <a:r>
              <a:rPr lang="en-AU" altLang="en-US" sz="1800" dirty="0">
                <a:latin typeface="Calibri" panose="020F0502020204030204" pitchFamily="34" charset="0"/>
                <a:cs typeface="Calibri" panose="020F0502020204030204" pitchFamily="34" charset="0"/>
              </a:rPr>
              <a:t>, General Manager,  Australasian Explosives Industry Safety Group</a:t>
            </a:r>
          </a:p>
          <a:p>
            <a:r>
              <a:rPr lang="en-AU" altLang="en-US" sz="1800" b="1" dirty="0">
                <a:latin typeface="Calibri" panose="020F0502020204030204" pitchFamily="34" charset="0"/>
                <a:cs typeface="Calibri" panose="020F0502020204030204" pitchFamily="34" charset="0"/>
              </a:rPr>
              <a:t>Judy Bertram</a:t>
            </a:r>
            <a:r>
              <a:rPr lang="en-AU" altLang="en-US" sz="1800" dirty="0">
                <a:latin typeface="Calibri" panose="020F0502020204030204" pitchFamily="34" charset="0"/>
                <a:cs typeface="Calibri" panose="020F0502020204030204" pitchFamily="34" charset="0"/>
              </a:rPr>
              <a:t>, Deputy CEO, Queensland Resources Council</a:t>
            </a:r>
          </a:p>
          <a:p>
            <a:r>
              <a:rPr lang="en-AU" altLang="en-US" sz="1800" b="1" dirty="0">
                <a:latin typeface="Calibri" panose="020F0502020204030204" pitchFamily="34" charset="0"/>
                <a:cs typeface="Calibri" panose="020F0502020204030204" pitchFamily="34" charset="0"/>
              </a:rPr>
              <a:t>Carol Graham</a:t>
            </a:r>
            <a:r>
              <a:rPr lang="en-AU" altLang="en-US" sz="1800" dirty="0">
                <a:latin typeface="Calibri" panose="020F0502020204030204" pitchFamily="34" charset="0"/>
                <a:cs typeface="Calibri" panose="020F0502020204030204" pitchFamily="34" charset="0"/>
              </a:rPr>
              <a:t>, President, Queensland Sapphire Miners Association</a:t>
            </a:r>
          </a:p>
          <a:p>
            <a:r>
              <a:rPr lang="en-AU" altLang="en-US" sz="1800" b="1" dirty="0">
                <a:latin typeface="Calibri" panose="020F0502020204030204" pitchFamily="34" charset="0"/>
                <a:cs typeface="Calibri" panose="020F0502020204030204" pitchFamily="34" charset="0"/>
              </a:rPr>
              <a:t>Matthew Paul</a:t>
            </a:r>
            <a:r>
              <a:rPr lang="en-AU" altLang="en-US" sz="1800" dirty="0">
                <a:latin typeface="Calibri" panose="020F0502020204030204" pitchFamily="34" charset="0"/>
                <a:cs typeface="Calibri" panose="020F0502020204030204" pitchFamily="34" charset="0"/>
              </a:rPr>
              <a:t>, Director Policy, Australian Petroleum Production and Exploration Association</a:t>
            </a:r>
          </a:p>
          <a:p>
            <a:r>
              <a:rPr lang="en-AU" altLang="en-US" sz="1800" b="1" dirty="0">
                <a:latin typeface="Calibri" panose="020F0502020204030204" pitchFamily="34" charset="0"/>
                <a:cs typeface="Calibri" panose="020F0502020204030204" pitchFamily="34" charset="0"/>
              </a:rPr>
              <a:t>Gavin Lawrence</a:t>
            </a:r>
            <a:r>
              <a:rPr lang="en-AU" altLang="en-US" sz="1800" dirty="0">
                <a:latin typeface="Calibri" panose="020F0502020204030204" pitchFamily="34" charset="0"/>
                <a:cs typeface="Calibri" panose="020F0502020204030204" pitchFamily="34" charset="0"/>
              </a:rPr>
              <a:t>, District Organiser, Australian Workers’ Union</a:t>
            </a:r>
          </a:p>
          <a:p>
            <a:r>
              <a:rPr lang="en-AU" altLang="en-US" sz="1800" b="1" dirty="0">
                <a:latin typeface="Calibri" panose="020F0502020204030204" pitchFamily="34" charset="0"/>
                <a:cs typeface="Calibri" panose="020F0502020204030204" pitchFamily="34" charset="0"/>
              </a:rPr>
              <a:t>Kent Vickers</a:t>
            </a:r>
            <a:r>
              <a:rPr lang="en-AU" altLang="en-US" sz="1800" dirty="0">
                <a:latin typeface="Calibri" panose="020F0502020204030204" pitchFamily="34" charset="0"/>
                <a:cs typeface="Calibri" panose="020F0502020204030204" pitchFamily="34" charset="0"/>
              </a:rPr>
              <a:t>, President, Master Plumbers’ Association of Queensland</a:t>
            </a:r>
          </a:p>
          <a:p>
            <a:r>
              <a:rPr lang="en-AU" altLang="en-US" sz="1800" b="1" dirty="0">
                <a:latin typeface="Calibri" panose="020F0502020204030204" pitchFamily="34" charset="0"/>
                <a:cs typeface="Calibri" panose="020F0502020204030204" pitchFamily="34" charset="0"/>
              </a:rPr>
              <a:t>Cassandra Koutouridis</a:t>
            </a:r>
            <a:r>
              <a:rPr lang="en-AU" altLang="en-US" sz="1800" dirty="0">
                <a:latin typeface="Calibri" panose="020F0502020204030204" pitchFamily="34" charset="0"/>
                <a:cs typeface="Calibri" panose="020F0502020204030204" pitchFamily="34" charset="0"/>
              </a:rPr>
              <a:t>, Director, Cement, Concrete &amp; Aggregates Australia</a:t>
            </a:r>
          </a:p>
          <a:p>
            <a:r>
              <a:rPr lang="en-AU" altLang="en-US" sz="1800" b="1" dirty="0">
                <a:latin typeface="Calibri" panose="020F0502020204030204" pitchFamily="34" charset="0"/>
                <a:cs typeface="Calibri" panose="020F0502020204030204" pitchFamily="34" charset="0"/>
              </a:rPr>
              <a:t>Kate Dickson</a:t>
            </a:r>
            <a:r>
              <a:rPr lang="en-AU" altLang="en-US" sz="1800" dirty="0">
                <a:latin typeface="Calibri" panose="020F0502020204030204" pitchFamily="34" charset="0"/>
                <a:cs typeface="Calibri" panose="020F0502020204030204" pitchFamily="34" charset="0"/>
              </a:rPr>
              <a:t>, CEO,  Association of Mining and Exploration Companies</a:t>
            </a:r>
          </a:p>
          <a:p>
            <a:r>
              <a:rPr lang="en-AU" altLang="en-US" sz="1800" b="1" dirty="0">
                <a:latin typeface="Calibri" panose="020F0502020204030204" pitchFamily="34" charset="0"/>
                <a:cs typeface="Calibri" panose="020F0502020204030204" pitchFamily="34" charset="0"/>
              </a:rPr>
              <a:t>Kylie Ah Wong</a:t>
            </a:r>
            <a:r>
              <a:rPr lang="en-AU" altLang="en-US" sz="1800" dirty="0">
                <a:latin typeface="Calibri" panose="020F0502020204030204" pitchFamily="34" charset="0"/>
                <a:cs typeface="Calibri" panose="020F0502020204030204" pitchFamily="34" charset="0"/>
              </a:rPr>
              <a:t>, General Manager (Health, Safety &amp; Training), Glencore Coal Assets Australia</a:t>
            </a:r>
          </a:p>
          <a:p>
            <a:r>
              <a:rPr lang="en-AU" altLang="en-US" sz="1800" b="1" dirty="0">
                <a:latin typeface="Calibri" panose="020F0502020204030204" pitchFamily="34" charset="0"/>
                <a:cs typeface="Calibri" panose="020F0502020204030204" pitchFamily="34" charset="0"/>
              </a:rPr>
              <a:t>Lynette Mossman</a:t>
            </a:r>
            <a:r>
              <a:rPr lang="en-AU" altLang="en-US" sz="1800" dirty="0">
                <a:latin typeface="Calibri" panose="020F0502020204030204" pitchFamily="34" charset="0"/>
                <a:cs typeface="Calibri" panose="020F0502020204030204" pitchFamily="34" charset="0"/>
              </a:rPr>
              <a:t>, General Manager, Occupational Safety and Health, BHP Mitsubishi Alliance</a:t>
            </a:r>
          </a:p>
          <a:p>
            <a:r>
              <a:rPr lang="en-AU" altLang="en-US" sz="1800" b="1" dirty="0">
                <a:latin typeface="Calibri" panose="020F0502020204030204" pitchFamily="34" charset="0"/>
                <a:cs typeface="Calibri" panose="020F0502020204030204" pitchFamily="34" charset="0"/>
              </a:rPr>
              <a:t>Todd Simms</a:t>
            </a:r>
            <a:r>
              <a:rPr lang="en-AU" altLang="en-US" sz="1800" dirty="0">
                <a:latin typeface="Calibri" panose="020F0502020204030204" pitchFamily="34" charset="0"/>
                <a:cs typeface="Calibri" panose="020F0502020204030204" pitchFamily="34" charset="0"/>
              </a:rPr>
              <a:t>, General Manager HSE, Rio Tinto</a:t>
            </a:r>
          </a:p>
          <a:p>
            <a:r>
              <a:rPr lang="en-AU" altLang="en-US" sz="1800" b="1" dirty="0">
                <a:latin typeface="Calibri" panose="020F0502020204030204" pitchFamily="34" charset="0"/>
                <a:cs typeface="Calibri" panose="020F0502020204030204" pitchFamily="34" charset="0"/>
              </a:rPr>
              <a:t>Mark Stone</a:t>
            </a:r>
            <a:r>
              <a:rPr lang="en-AU" altLang="en-US" sz="1800" dirty="0">
                <a:latin typeface="Calibri" panose="020F0502020204030204" pitchFamily="34" charset="0"/>
                <a:cs typeface="Calibri" panose="020F0502020204030204" pitchFamily="34" charset="0"/>
              </a:rPr>
              <a:t>, CEO, Resources Safety and Health Queensland</a:t>
            </a:r>
          </a:p>
        </p:txBody>
      </p:sp>
      <p:sp>
        <p:nvSpPr>
          <p:cNvPr id="3" name="Slide Number Placeholder 2">
            <a:extLst>
              <a:ext uri="{FF2B5EF4-FFF2-40B4-BE49-F238E27FC236}">
                <a16:creationId xmlns:a16="http://schemas.microsoft.com/office/drawing/2014/main" id="{D65F1BB1-9404-4E45-B6E1-7B12667AA187}"/>
              </a:ext>
            </a:extLst>
          </p:cNvPr>
          <p:cNvSpPr>
            <a:spLocks noGrp="1"/>
          </p:cNvSpPr>
          <p:nvPr>
            <p:ph type="sldNum" sz="quarter" idx="12"/>
          </p:nvPr>
        </p:nvSpPr>
        <p:spPr/>
        <p:txBody>
          <a:bodyPr/>
          <a:lstStyle/>
          <a:p>
            <a:fld id="{CF2E102F-81FD-47E9-B726-A7B897371CA4}" type="slidenum">
              <a:rPr lang="en-AU" smtClean="0"/>
              <a:t>25</a:t>
            </a:fld>
            <a:endParaRPr lang="en-AU"/>
          </a:p>
        </p:txBody>
      </p:sp>
    </p:spTree>
    <p:extLst>
      <p:ext uri="{BB962C8B-B14F-4D97-AF65-F5344CB8AC3E}">
        <p14:creationId xmlns:p14="http://schemas.microsoft.com/office/powerpoint/2010/main" val="57765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DB448058-4786-4DB5-9779-6832E0A62E67}"/>
              </a:ext>
            </a:extLst>
          </p:cNvPr>
          <p:cNvSpPr>
            <a:spLocks noGrp="1"/>
          </p:cNvSpPr>
          <p:nvPr>
            <p:ph type="title"/>
          </p:nvPr>
        </p:nvSpPr>
        <p:spPr>
          <a:xfrm>
            <a:off x="838200" y="374651"/>
            <a:ext cx="10515600" cy="1054100"/>
          </a:xfrm>
        </p:spPr>
        <p:txBody>
          <a:bodyPr/>
          <a:lstStyle/>
          <a:p>
            <a:pPr marL="0" indent="0"/>
            <a:r>
              <a:rPr lang="en-US" sz="3600" b="1" dirty="0"/>
              <a:t>A. 2021 Safety Reset – Run Sheet</a:t>
            </a:r>
            <a:endParaRPr lang="en-US" sz="3600" i="1" dirty="0"/>
          </a:p>
        </p:txBody>
      </p:sp>
      <p:graphicFrame>
        <p:nvGraphicFramePr>
          <p:cNvPr id="8" name="Table 8">
            <a:extLst>
              <a:ext uri="{FF2B5EF4-FFF2-40B4-BE49-F238E27FC236}">
                <a16:creationId xmlns:a16="http://schemas.microsoft.com/office/drawing/2014/main" id="{68C7B1CB-E155-4EF0-817D-A2494632E998}"/>
              </a:ext>
            </a:extLst>
          </p:cNvPr>
          <p:cNvGraphicFramePr>
            <a:graphicFrameLocks noGrp="1"/>
          </p:cNvGraphicFramePr>
          <p:nvPr>
            <p:ph idx="1"/>
            <p:extLst>
              <p:ext uri="{D42A27DB-BD31-4B8C-83A1-F6EECF244321}">
                <p14:modId xmlns:p14="http://schemas.microsoft.com/office/powerpoint/2010/main" val="4192575045"/>
              </p:ext>
            </p:extLst>
          </p:nvPr>
        </p:nvGraphicFramePr>
        <p:xfrm>
          <a:off x="838200" y="1740535"/>
          <a:ext cx="10515600" cy="4719320"/>
        </p:xfrm>
        <a:graphic>
          <a:graphicData uri="http://schemas.openxmlformats.org/drawingml/2006/table">
            <a:tbl>
              <a:tblPr firstRow="1" bandRow="1">
                <a:tableStyleId>{073A0DAA-6AF3-43AB-8588-CEC1D06C72B9}</a:tableStyleId>
              </a:tblPr>
              <a:tblGrid>
                <a:gridCol w="514350">
                  <a:extLst>
                    <a:ext uri="{9D8B030D-6E8A-4147-A177-3AD203B41FA5}">
                      <a16:colId xmlns:a16="http://schemas.microsoft.com/office/drawing/2014/main" val="1248974224"/>
                    </a:ext>
                  </a:extLst>
                </a:gridCol>
                <a:gridCol w="4162425">
                  <a:extLst>
                    <a:ext uri="{9D8B030D-6E8A-4147-A177-3AD203B41FA5}">
                      <a16:colId xmlns:a16="http://schemas.microsoft.com/office/drawing/2014/main" val="3700022192"/>
                    </a:ext>
                  </a:extLst>
                </a:gridCol>
                <a:gridCol w="4114800">
                  <a:extLst>
                    <a:ext uri="{9D8B030D-6E8A-4147-A177-3AD203B41FA5}">
                      <a16:colId xmlns:a16="http://schemas.microsoft.com/office/drawing/2014/main" val="3681576926"/>
                    </a:ext>
                  </a:extLst>
                </a:gridCol>
                <a:gridCol w="1724025">
                  <a:extLst>
                    <a:ext uri="{9D8B030D-6E8A-4147-A177-3AD203B41FA5}">
                      <a16:colId xmlns:a16="http://schemas.microsoft.com/office/drawing/2014/main" val="847863357"/>
                    </a:ext>
                  </a:extLst>
                </a:gridCol>
              </a:tblGrid>
              <a:tr h="370840">
                <a:tc>
                  <a:txBody>
                    <a:bodyPr/>
                    <a:lstStyle/>
                    <a:p>
                      <a:pPr algn="ctr"/>
                      <a:r>
                        <a:rPr lang="en-AU" dirty="0">
                          <a:latin typeface="Calibri" panose="020F0502020204030204" pitchFamily="34" charset="0"/>
                          <a:cs typeface="Calibri" panose="020F0502020204030204" pitchFamily="34" charset="0"/>
                        </a:rPr>
                        <a:t>#</a:t>
                      </a:r>
                    </a:p>
                  </a:txBody>
                  <a:tcPr/>
                </a:tc>
                <a:tc>
                  <a:txBody>
                    <a:bodyPr/>
                    <a:lstStyle/>
                    <a:p>
                      <a:r>
                        <a:rPr lang="en-AU" dirty="0">
                          <a:latin typeface="Calibri" panose="020F0502020204030204" pitchFamily="34" charset="0"/>
                          <a:cs typeface="Calibri" panose="020F0502020204030204" pitchFamily="34" charset="0"/>
                        </a:rPr>
                        <a:t>Activity</a:t>
                      </a:r>
                    </a:p>
                  </a:txBody>
                  <a:tcPr/>
                </a:tc>
                <a:tc>
                  <a:txBody>
                    <a:bodyPr/>
                    <a:lstStyle/>
                    <a:p>
                      <a:r>
                        <a:rPr lang="en-AU" dirty="0">
                          <a:latin typeface="Calibri" panose="020F0502020204030204" pitchFamily="34" charset="0"/>
                          <a:cs typeface="Calibri" panose="020F0502020204030204" pitchFamily="34" charset="0"/>
                        </a:rPr>
                        <a:t>Led by</a:t>
                      </a:r>
                    </a:p>
                  </a:txBody>
                  <a:tcPr/>
                </a:tc>
                <a:tc>
                  <a:txBody>
                    <a:bodyPr/>
                    <a:lstStyle/>
                    <a:p>
                      <a:r>
                        <a:rPr lang="en-AU" dirty="0">
                          <a:latin typeface="Calibri" panose="020F0502020204030204" pitchFamily="34" charset="0"/>
                          <a:cs typeface="Calibri" panose="020F0502020204030204" pitchFamily="34" charset="0"/>
                        </a:rPr>
                        <a:t>Notes</a:t>
                      </a:r>
                    </a:p>
                  </a:txBody>
                  <a:tcPr/>
                </a:tc>
                <a:extLst>
                  <a:ext uri="{0D108BD9-81ED-4DB2-BD59-A6C34878D82A}">
                    <a16:rowId xmlns:a16="http://schemas.microsoft.com/office/drawing/2014/main" val="2359660863"/>
                  </a:ext>
                </a:extLst>
              </a:tr>
              <a:tr h="370840">
                <a:tc>
                  <a:txBody>
                    <a:bodyPr/>
                    <a:lstStyle/>
                    <a:p>
                      <a:pPr algn="ctr"/>
                      <a:r>
                        <a:rPr lang="en-AU" dirty="0">
                          <a:latin typeface="Calibri" panose="020F0502020204030204" pitchFamily="34" charset="0"/>
                          <a:cs typeface="Calibri" panose="020F0502020204030204" pitchFamily="34" charset="0"/>
                        </a:rPr>
                        <a:t>1</a:t>
                      </a:r>
                    </a:p>
                  </a:txBody>
                  <a:tcPr/>
                </a:tc>
                <a:tc>
                  <a:txBody>
                    <a:bodyPr/>
                    <a:lstStyle/>
                    <a:p>
                      <a:r>
                        <a:rPr lang="en-AU" dirty="0">
                          <a:latin typeface="Calibri" panose="020F0502020204030204" pitchFamily="34" charset="0"/>
                          <a:cs typeface="Calibri" panose="020F0502020204030204" pitchFamily="34" charset="0"/>
                        </a:rPr>
                        <a:t>Welcome; purpose of Safety Reset</a:t>
                      </a:r>
                    </a:p>
                  </a:txBody>
                  <a:tcPr/>
                </a:tc>
                <a:tc>
                  <a:txBody>
                    <a:bodyPr/>
                    <a:lstStyle/>
                    <a:p>
                      <a:r>
                        <a:rPr lang="en-AU" dirty="0">
                          <a:latin typeface="Calibri" panose="020F0502020204030204" pitchFamily="34" charset="0"/>
                          <a:cs typeface="Calibri" panose="020F0502020204030204" pitchFamily="34" charset="0"/>
                        </a:rPr>
                        <a:t>SSE, Manager, Team Leader</a:t>
                      </a:r>
                    </a:p>
                  </a:txBody>
                  <a:tcPr/>
                </a:tc>
                <a:tc>
                  <a:txBody>
                    <a:bodyPr/>
                    <a:lstStyle/>
                    <a:p>
                      <a:r>
                        <a:rPr lang="en-AU" dirty="0">
                          <a:latin typeface="Calibri" panose="020F0502020204030204" pitchFamily="34" charset="0"/>
                          <a:cs typeface="Calibri" panose="020F0502020204030204" pitchFamily="34" charset="0"/>
                        </a:rPr>
                        <a:t>See FAQs 1-4</a:t>
                      </a:r>
                    </a:p>
                  </a:txBody>
                  <a:tcPr/>
                </a:tc>
                <a:extLst>
                  <a:ext uri="{0D108BD9-81ED-4DB2-BD59-A6C34878D82A}">
                    <a16:rowId xmlns:a16="http://schemas.microsoft.com/office/drawing/2014/main" val="4264493110"/>
                  </a:ext>
                </a:extLst>
              </a:tr>
              <a:tr h="370840">
                <a:tc>
                  <a:txBody>
                    <a:bodyPr/>
                    <a:lstStyle/>
                    <a:p>
                      <a:pPr algn="ctr"/>
                      <a:r>
                        <a:rPr lang="en-AU" dirty="0">
                          <a:latin typeface="Calibri" panose="020F0502020204030204" pitchFamily="34" charset="0"/>
                          <a:cs typeface="Calibri" panose="020F0502020204030204" pitchFamily="34" charset="0"/>
                        </a:rPr>
                        <a:t>2</a:t>
                      </a:r>
                    </a:p>
                  </a:txBody>
                  <a:tcPr/>
                </a:tc>
                <a:tc>
                  <a:txBody>
                    <a:bodyPr/>
                    <a:lstStyle/>
                    <a:p>
                      <a:r>
                        <a:rPr lang="en-AU" dirty="0">
                          <a:latin typeface="Calibri" panose="020F0502020204030204" pitchFamily="34" charset="0"/>
                          <a:cs typeface="Calibri" panose="020F0502020204030204" pitchFamily="34" charset="0"/>
                        </a:rPr>
                        <a:t>Message from Minister Stewart</a:t>
                      </a:r>
                    </a:p>
                  </a:txBody>
                  <a:tcPr/>
                </a:tc>
                <a:tc>
                  <a:txBody>
                    <a:bodyPr/>
                    <a:lstStyle/>
                    <a:p>
                      <a:r>
                        <a:rPr lang="en-AU" dirty="0">
                          <a:latin typeface="Calibri" panose="020F0502020204030204" pitchFamily="34" charset="0"/>
                          <a:cs typeface="Calibri" panose="020F0502020204030204" pitchFamily="34" charset="0"/>
                        </a:rPr>
                        <a:t>Play Video</a:t>
                      </a:r>
                    </a:p>
                  </a:txBody>
                  <a:tcPr/>
                </a:tc>
                <a:tc>
                  <a:txBody>
                    <a:bodyPr/>
                    <a:lstStyle/>
                    <a:p>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27637275"/>
                  </a:ext>
                </a:extLst>
              </a:tr>
              <a:tr h="370840">
                <a:tc>
                  <a:txBody>
                    <a:bodyPr/>
                    <a:lstStyle/>
                    <a:p>
                      <a:pPr algn="ctr"/>
                      <a:r>
                        <a:rPr lang="en-AU" dirty="0">
                          <a:latin typeface="Calibri" panose="020F0502020204030204" pitchFamily="34" charset="0"/>
                          <a:cs typeface="Calibri" panose="020F0502020204030204" pitchFamily="34" charset="0"/>
                        </a:rPr>
                        <a:t>3</a:t>
                      </a:r>
                    </a:p>
                  </a:txBody>
                  <a:tcPr/>
                </a:tc>
                <a:tc>
                  <a:txBody>
                    <a:bodyPr/>
                    <a:lstStyle/>
                    <a:p>
                      <a:r>
                        <a:rPr lang="en-AU" dirty="0">
                          <a:latin typeface="Calibri" panose="020F0502020204030204" pitchFamily="34" charset="0"/>
                          <a:cs typeface="Calibri" panose="020F0502020204030204" pitchFamily="34" charset="0"/>
                        </a:rPr>
                        <a:t>Discussion – Safety Reset theme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alibri" panose="020F0502020204030204" pitchFamily="34" charset="0"/>
                          <a:cs typeface="Calibri" panose="020F0502020204030204" pitchFamily="34" charset="0"/>
                        </a:rPr>
                        <a:t>SSE, Manager, Team Leader</a:t>
                      </a:r>
                    </a:p>
                  </a:txBody>
                  <a:tcPr/>
                </a:tc>
                <a:tc>
                  <a:txBody>
                    <a:bodyPr/>
                    <a:lstStyle/>
                    <a:p>
                      <a:r>
                        <a:rPr lang="en-AU" dirty="0">
                          <a:latin typeface="Calibri" panose="020F0502020204030204" pitchFamily="34" charset="0"/>
                          <a:cs typeface="Calibri" panose="020F0502020204030204" pitchFamily="34" charset="0"/>
                        </a:rPr>
                        <a:t>See FAQ 3</a:t>
                      </a:r>
                    </a:p>
                  </a:txBody>
                  <a:tcPr/>
                </a:tc>
                <a:extLst>
                  <a:ext uri="{0D108BD9-81ED-4DB2-BD59-A6C34878D82A}">
                    <a16:rowId xmlns:a16="http://schemas.microsoft.com/office/drawing/2014/main" val="1393663164"/>
                  </a:ext>
                </a:extLst>
              </a:tr>
              <a:tr h="370840">
                <a:tc>
                  <a:txBody>
                    <a:bodyPr/>
                    <a:lstStyle/>
                    <a:p>
                      <a:pPr algn="ctr"/>
                      <a:r>
                        <a:rPr lang="en-AU" dirty="0">
                          <a:latin typeface="Calibri" panose="020F0502020204030204" pitchFamily="34" charset="0"/>
                          <a:cs typeface="Calibri" panose="020F0502020204030204" pitchFamily="34" charset="0"/>
                        </a:rPr>
                        <a:t>4</a:t>
                      </a:r>
                    </a:p>
                  </a:txBody>
                  <a:tcPr/>
                </a:tc>
                <a:tc>
                  <a:txBody>
                    <a:bodyPr/>
                    <a:lstStyle/>
                    <a:p>
                      <a:r>
                        <a:rPr lang="en-AU" dirty="0">
                          <a:latin typeface="Calibri" panose="020F0502020204030204" pitchFamily="34" charset="0"/>
                          <a:cs typeface="Calibri" panose="020F0502020204030204" pitchFamily="34" charset="0"/>
                        </a:rPr>
                        <a:t>One minute silence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alibri" panose="020F0502020204030204" pitchFamily="34" charset="0"/>
                          <a:cs typeface="Calibri" panose="020F0502020204030204" pitchFamily="34" charset="0"/>
                        </a:rPr>
                        <a:t>SSE, Manager, Team Leader</a:t>
                      </a:r>
                    </a:p>
                  </a:txBody>
                  <a:tcPr/>
                </a:tc>
                <a:tc>
                  <a:txBody>
                    <a:bodyPr/>
                    <a:lstStyle/>
                    <a:p>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0679575"/>
                  </a:ext>
                </a:extLst>
              </a:tr>
              <a:tr h="370840">
                <a:tc>
                  <a:txBody>
                    <a:bodyPr/>
                    <a:lstStyle/>
                    <a:p>
                      <a:pPr algn="ctr"/>
                      <a:r>
                        <a:rPr lang="en-AU" dirty="0">
                          <a:latin typeface="Calibri" panose="020F0502020204030204" pitchFamily="34" charset="0"/>
                          <a:cs typeface="Calibri" panose="020F0502020204030204" pitchFamily="34" charset="0"/>
                        </a:rPr>
                        <a:t>5</a:t>
                      </a:r>
                    </a:p>
                  </a:txBody>
                  <a:tcPr/>
                </a:tc>
                <a:tc>
                  <a:txBody>
                    <a:bodyPr/>
                    <a:lstStyle/>
                    <a:p>
                      <a:r>
                        <a:rPr lang="en-AU" dirty="0">
                          <a:latin typeface="Calibri" panose="020F0502020204030204" pitchFamily="34" charset="0"/>
                          <a:cs typeface="Calibri" panose="020F0502020204030204" pitchFamily="34" charset="0"/>
                        </a:rPr>
                        <a:t>Learnings from the Brady review</a:t>
                      </a:r>
                    </a:p>
                  </a:txBody>
                  <a:tcPr/>
                </a:tc>
                <a:tc>
                  <a:txBody>
                    <a:bodyPr/>
                    <a:lstStyle/>
                    <a:p>
                      <a:endParaRPr lang="en-AU" dirty="0">
                        <a:latin typeface="Calibri" panose="020F0502020204030204" pitchFamily="34" charset="0"/>
                        <a:cs typeface="Calibri" panose="020F0502020204030204" pitchFamily="34" charset="0"/>
                      </a:endParaRPr>
                    </a:p>
                  </a:txBody>
                  <a:tcPr/>
                </a:tc>
                <a:tc>
                  <a:txBody>
                    <a:bodyPr/>
                    <a:lstStyle/>
                    <a:p>
                      <a:r>
                        <a:rPr lang="en-AU" dirty="0">
                          <a:latin typeface="Calibri" panose="020F0502020204030204" pitchFamily="34" charset="0"/>
                          <a:cs typeface="Calibri" panose="020F0502020204030204" pitchFamily="34" charset="0"/>
                        </a:rPr>
                        <a:t>See FAQ 1</a:t>
                      </a:r>
                    </a:p>
                  </a:txBody>
                  <a:tcPr/>
                </a:tc>
                <a:extLst>
                  <a:ext uri="{0D108BD9-81ED-4DB2-BD59-A6C34878D82A}">
                    <a16:rowId xmlns:a16="http://schemas.microsoft.com/office/drawing/2014/main" val="850106923"/>
                  </a:ext>
                </a:extLst>
              </a:tr>
              <a:tr h="370840">
                <a:tc>
                  <a:txBody>
                    <a:bodyPr/>
                    <a:lstStyle/>
                    <a:p>
                      <a:pPr algn="ctr"/>
                      <a:r>
                        <a:rPr lang="en-AU" dirty="0">
                          <a:latin typeface="Calibri" panose="020F0502020204030204" pitchFamily="34" charset="0"/>
                          <a:cs typeface="Calibri" panose="020F0502020204030204" pitchFamily="34" charset="0"/>
                        </a:rPr>
                        <a:t>6</a:t>
                      </a:r>
                    </a:p>
                  </a:txBody>
                  <a:tcPr/>
                </a:tc>
                <a:tc>
                  <a:txBody>
                    <a:bodyPr/>
                    <a:lstStyle/>
                    <a:p>
                      <a:r>
                        <a:rPr lang="en-AU" dirty="0">
                          <a:latin typeface="Calibri" panose="020F0502020204030204" pitchFamily="34" charset="0"/>
                          <a:cs typeface="Calibri" panose="020F0502020204030204" pitchFamily="34" charset="0"/>
                        </a:rPr>
                        <a:t>Learnings from coal mining inquiry</a:t>
                      </a:r>
                    </a:p>
                  </a:txBody>
                  <a:tcPr/>
                </a:tc>
                <a:tc>
                  <a:txBody>
                    <a:bodyPr/>
                    <a:lstStyle/>
                    <a:p>
                      <a:endParaRPr lang="en-AU" dirty="0">
                        <a:latin typeface="Calibri" panose="020F0502020204030204" pitchFamily="34" charset="0"/>
                        <a:cs typeface="Calibri" panose="020F0502020204030204" pitchFamily="34" charset="0"/>
                      </a:endParaRPr>
                    </a:p>
                  </a:txBody>
                  <a:tcPr/>
                </a:tc>
                <a:tc>
                  <a:txBody>
                    <a:bodyPr/>
                    <a:lstStyle/>
                    <a:p>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56030725"/>
                  </a:ext>
                </a:extLst>
              </a:tr>
              <a:tr h="370840">
                <a:tc>
                  <a:txBody>
                    <a:bodyPr/>
                    <a:lstStyle/>
                    <a:p>
                      <a:pPr algn="ctr"/>
                      <a:r>
                        <a:rPr lang="en-AU" dirty="0">
                          <a:latin typeface="Calibri" panose="020F0502020204030204" pitchFamily="34" charset="0"/>
                          <a:cs typeface="Calibri" panose="020F0502020204030204" pitchFamily="34" charset="0"/>
                        </a:rPr>
                        <a:t>7</a:t>
                      </a:r>
                    </a:p>
                  </a:txBody>
                  <a:tcPr/>
                </a:tc>
                <a:tc>
                  <a:txBody>
                    <a:bodyPr/>
                    <a:lstStyle/>
                    <a:p>
                      <a:r>
                        <a:rPr lang="en-AU" dirty="0">
                          <a:latin typeface="Calibri" panose="020F0502020204030204" pitchFamily="34" charset="0"/>
                          <a:cs typeface="Calibri" panose="020F0502020204030204" pitchFamily="34" charset="0"/>
                        </a:rPr>
                        <a:t>Sharing stories</a:t>
                      </a:r>
                    </a:p>
                  </a:txBody>
                  <a:tcPr/>
                </a:tc>
                <a:tc>
                  <a:txBody>
                    <a:bodyPr/>
                    <a:lstStyle/>
                    <a:p>
                      <a:r>
                        <a:rPr lang="en-AU" dirty="0">
                          <a:latin typeface="Calibri" panose="020F0502020204030204" pitchFamily="34" charset="0"/>
                          <a:cs typeface="Calibri" panose="020F0502020204030204" pitchFamily="34" charset="0"/>
                        </a:rPr>
                        <a:t>All</a:t>
                      </a:r>
                    </a:p>
                  </a:txBody>
                  <a:tcPr/>
                </a:tc>
                <a:tc>
                  <a:txBody>
                    <a:bodyPr/>
                    <a:lstStyle/>
                    <a:p>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27332002"/>
                  </a:ext>
                </a:extLst>
              </a:tr>
              <a:tr h="370840">
                <a:tc>
                  <a:txBody>
                    <a:bodyPr/>
                    <a:lstStyle/>
                    <a:p>
                      <a:pPr algn="ctr"/>
                      <a:r>
                        <a:rPr lang="en-AU" dirty="0">
                          <a:latin typeface="Calibri" panose="020F0502020204030204" pitchFamily="34" charset="0"/>
                          <a:cs typeface="Calibri" panose="020F0502020204030204" pitchFamily="34" charset="0"/>
                        </a:rPr>
                        <a:t>8</a:t>
                      </a:r>
                    </a:p>
                  </a:txBody>
                  <a:tcPr/>
                </a:tc>
                <a:tc>
                  <a:txBody>
                    <a:bodyPr/>
                    <a:lstStyle/>
                    <a:p>
                      <a:r>
                        <a:rPr lang="en-AU" dirty="0">
                          <a:latin typeface="Calibri" panose="020F0502020204030204" pitchFamily="34" charset="0"/>
                          <a:cs typeface="Calibri" panose="020F0502020204030204" pitchFamily="34" charset="0"/>
                        </a:rPr>
                        <a:t>Commitment to culture of safety</a:t>
                      </a:r>
                    </a:p>
                  </a:txBody>
                  <a:tcPr/>
                </a:tc>
                <a:tc>
                  <a:txBody>
                    <a:bodyPr/>
                    <a:lstStyle/>
                    <a:p>
                      <a:r>
                        <a:rPr lang="en-AU" dirty="0">
                          <a:latin typeface="Calibri" panose="020F0502020204030204" pitchFamily="34" charset="0"/>
                          <a:cs typeface="Calibri" panose="020F0502020204030204" pitchFamily="34" charset="0"/>
                        </a:rPr>
                        <a:t>All</a:t>
                      </a:r>
                    </a:p>
                  </a:txBody>
                  <a:tcPr/>
                </a:tc>
                <a:tc>
                  <a:txBody>
                    <a:bodyPr/>
                    <a:lstStyle/>
                    <a:p>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25656657"/>
                  </a:ext>
                </a:extLst>
              </a:tr>
              <a:tr h="370840">
                <a:tc>
                  <a:txBody>
                    <a:bodyPr/>
                    <a:lstStyle/>
                    <a:p>
                      <a:pPr algn="ctr"/>
                      <a:r>
                        <a:rPr lang="en-AU" dirty="0">
                          <a:latin typeface="Calibri" panose="020F0502020204030204" pitchFamily="34" charset="0"/>
                          <a:cs typeface="Calibri" panose="020F0502020204030204" pitchFamily="34" charset="0"/>
                        </a:rPr>
                        <a:t>9</a:t>
                      </a:r>
                    </a:p>
                  </a:txBody>
                  <a:tcPr/>
                </a:tc>
                <a:tc>
                  <a:txBody>
                    <a:bodyPr/>
                    <a:lstStyle/>
                    <a:p>
                      <a:r>
                        <a:rPr lang="en-AU" dirty="0">
                          <a:latin typeface="Calibri" panose="020F0502020204030204" pitchFamily="34" charset="0"/>
                          <a:cs typeface="Calibri" panose="020F0502020204030204" pitchFamily="34" charset="0"/>
                        </a:rPr>
                        <a:t>We all have a role to play in safety</a:t>
                      </a:r>
                    </a:p>
                  </a:txBody>
                  <a:tcPr/>
                </a:tc>
                <a:tc>
                  <a:txBody>
                    <a:bodyPr/>
                    <a:lstStyle/>
                    <a:p>
                      <a:r>
                        <a:rPr lang="en-AU" dirty="0">
                          <a:latin typeface="Calibri" panose="020F0502020204030204" pitchFamily="34" charset="0"/>
                          <a:cs typeface="Calibri" panose="020F0502020204030204" pitchFamily="34" charset="0"/>
                        </a:rPr>
                        <a:t>SSE, Manager, Supervisor, Safety Rep, Worker</a:t>
                      </a:r>
                    </a:p>
                  </a:txBody>
                  <a:tcPr/>
                </a:tc>
                <a:tc>
                  <a:txBody>
                    <a:bodyPr/>
                    <a:lstStyle/>
                    <a:p>
                      <a:r>
                        <a:rPr lang="en-AU" dirty="0">
                          <a:latin typeface="Calibri" panose="020F0502020204030204" pitchFamily="34" charset="0"/>
                          <a:cs typeface="Calibri" panose="020F0502020204030204" pitchFamily="34" charset="0"/>
                        </a:rPr>
                        <a:t>See FAQ 14</a:t>
                      </a:r>
                    </a:p>
                  </a:txBody>
                  <a:tcPr/>
                </a:tc>
                <a:extLst>
                  <a:ext uri="{0D108BD9-81ED-4DB2-BD59-A6C34878D82A}">
                    <a16:rowId xmlns:a16="http://schemas.microsoft.com/office/drawing/2014/main" val="3964983770"/>
                  </a:ext>
                </a:extLst>
              </a:tr>
              <a:tr h="370840">
                <a:tc>
                  <a:txBody>
                    <a:bodyPr/>
                    <a:lstStyle/>
                    <a:p>
                      <a:pPr algn="ctr"/>
                      <a:r>
                        <a:rPr lang="en-AU" dirty="0">
                          <a:latin typeface="Calibri" panose="020F0502020204030204" pitchFamily="34" charset="0"/>
                          <a:cs typeface="Calibri" panose="020F0502020204030204" pitchFamily="34" charset="0"/>
                        </a:rPr>
                        <a:t>10</a:t>
                      </a:r>
                    </a:p>
                  </a:txBody>
                  <a:tcPr/>
                </a:tc>
                <a:tc>
                  <a:txBody>
                    <a:bodyPr/>
                    <a:lstStyle/>
                    <a:p>
                      <a:r>
                        <a:rPr lang="en-AU" dirty="0">
                          <a:latin typeface="Calibri" panose="020F0502020204030204" pitchFamily="34" charset="0"/>
                          <a:cs typeface="Calibri" panose="020F0502020204030204" pitchFamily="34" charset="0"/>
                        </a:rPr>
                        <a:t>Statutory roles and obligations</a:t>
                      </a:r>
                    </a:p>
                  </a:txBody>
                  <a:tcPr/>
                </a:tc>
                <a:tc>
                  <a:txBody>
                    <a:bodyPr/>
                    <a:lstStyle/>
                    <a:p>
                      <a:r>
                        <a:rPr lang="en-AU" dirty="0">
                          <a:latin typeface="Calibri" panose="020F0502020204030204" pitchFamily="34" charset="0"/>
                          <a:cs typeface="Calibri" panose="020F0502020204030204" pitchFamily="34" charset="0"/>
                        </a:rPr>
                        <a:t>SSE, SSHR, Safety Rep, ISHR, DWR</a:t>
                      </a:r>
                    </a:p>
                  </a:txBody>
                  <a:tcPr/>
                </a:tc>
                <a:tc>
                  <a:txBody>
                    <a:bodyPr/>
                    <a:lstStyle/>
                    <a:p>
                      <a:r>
                        <a:rPr lang="en-AU" dirty="0">
                          <a:latin typeface="Calibri" panose="020F0502020204030204" pitchFamily="34" charset="0"/>
                          <a:cs typeface="Calibri" panose="020F0502020204030204" pitchFamily="34" charset="0"/>
                        </a:rPr>
                        <a:t>Sector specific</a:t>
                      </a:r>
                    </a:p>
                  </a:txBody>
                  <a:tcPr/>
                </a:tc>
                <a:extLst>
                  <a:ext uri="{0D108BD9-81ED-4DB2-BD59-A6C34878D82A}">
                    <a16:rowId xmlns:a16="http://schemas.microsoft.com/office/drawing/2014/main" val="576134147"/>
                  </a:ext>
                </a:extLst>
              </a:tr>
              <a:tr h="370840">
                <a:tc>
                  <a:txBody>
                    <a:bodyPr/>
                    <a:lstStyle/>
                    <a:p>
                      <a:pPr algn="ctr"/>
                      <a:r>
                        <a:rPr lang="en-AU" dirty="0">
                          <a:latin typeface="Calibri" panose="020F0502020204030204" pitchFamily="34" charset="0"/>
                          <a:cs typeface="Calibri" panose="020F0502020204030204" pitchFamily="34" charset="0"/>
                        </a:rPr>
                        <a:t>11</a:t>
                      </a:r>
                    </a:p>
                  </a:txBody>
                  <a:tcPr/>
                </a:tc>
                <a:tc>
                  <a:txBody>
                    <a:bodyPr/>
                    <a:lstStyle/>
                    <a:p>
                      <a:r>
                        <a:rPr lang="en-AU" dirty="0">
                          <a:latin typeface="Calibri" panose="020F0502020204030204" pitchFamily="34" charset="0"/>
                          <a:cs typeface="Calibri" panose="020F0502020204030204" pitchFamily="34" charset="0"/>
                        </a:rPr>
                        <a:t>Wrap up</a:t>
                      </a:r>
                    </a:p>
                  </a:txBody>
                  <a:tcPr/>
                </a:tc>
                <a:tc>
                  <a:txBody>
                    <a:bodyPr/>
                    <a:lstStyle/>
                    <a:p>
                      <a:r>
                        <a:rPr lang="en-AU" dirty="0">
                          <a:latin typeface="Calibri" panose="020F0502020204030204" pitchFamily="34" charset="0"/>
                          <a:cs typeface="Calibri" panose="020F0502020204030204" pitchFamily="34" charset="0"/>
                        </a:rPr>
                        <a:t>SSE, Manager, Team Leader</a:t>
                      </a:r>
                    </a:p>
                  </a:txBody>
                  <a:tcPr/>
                </a:tc>
                <a:tc>
                  <a:txBody>
                    <a:bodyPr/>
                    <a:lstStyle/>
                    <a:p>
                      <a:endParaRPr lang="en-AU"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9048854"/>
                  </a:ext>
                </a:extLst>
              </a:tr>
            </a:tbl>
          </a:graphicData>
        </a:graphic>
      </p:graphicFrame>
    </p:spTree>
    <p:extLst>
      <p:ext uri="{BB962C8B-B14F-4D97-AF65-F5344CB8AC3E}">
        <p14:creationId xmlns:p14="http://schemas.microsoft.com/office/powerpoint/2010/main" val="157940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80D2A80-5522-4AC3-A279-939B5A75B170}"/>
              </a:ext>
            </a:extLst>
          </p:cNvPr>
          <p:cNvSpPr txBox="1">
            <a:spLocks/>
          </p:cNvSpPr>
          <p:nvPr/>
        </p:nvSpPr>
        <p:spPr>
          <a:xfrm>
            <a:off x="892598" y="2142293"/>
            <a:ext cx="5523316" cy="35350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latin typeface="Calibri" panose="020F0502020204030204" pitchFamily="34" charset="0"/>
                <a:cs typeface="Calibri" panose="020F0502020204030204" pitchFamily="34" charset="0"/>
              </a:rPr>
              <a:t>Introduction to 2021 Safety Reset by Minister for Resources, Scott Stewart MP</a:t>
            </a:r>
          </a:p>
          <a:p>
            <a:pPr>
              <a:spcAft>
                <a:spcPts val="1200"/>
              </a:spcAft>
            </a:pPr>
            <a:r>
              <a:rPr lang="en-US" sz="2400" dirty="0">
                <a:latin typeface="Calibri" panose="020F0502020204030204" pitchFamily="34" charset="0"/>
                <a:cs typeface="Calibri" panose="020F0502020204030204" pitchFamily="34" charset="0"/>
              </a:rPr>
              <a:t>What the industry has conveyed to the Minister and his expectations </a:t>
            </a:r>
          </a:p>
          <a:p>
            <a:pPr>
              <a:spcAft>
                <a:spcPts val="1200"/>
              </a:spcAft>
            </a:pPr>
            <a:r>
              <a:rPr lang="en-US" sz="2400" b="1" dirty="0">
                <a:latin typeface="Calibri" panose="020F0502020204030204" pitchFamily="34" charset="0"/>
                <a:cs typeface="Calibri" panose="020F0502020204030204" pitchFamily="34" charset="0"/>
              </a:rPr>
              <a:t>Include here the high points from Minister Speech (use additional slide if necessary)</a:t>
            </a:r>
          </a:p>
          <a:p>
            <a:pPr marL="0" indent="0">
              <a:spcAft>
                <a:spcPts val="1200"/>
              </a:spcAft>
              <a:buNone/>
            </a:pPr>
            <a:endParaRPr lang="en-US" sz="2400" dirty="0">
              <a:latin typeface="Calibri" panose="020F0502020204030204" pitchFamily="34" charset="0"/>
              <a:cs typeface="Calibri" panose="020F0502020204030204" pitchFamily="34" charset="0"/>
            </a:endParaRPr>
          </a:p>
          <a:p>
            <a:pPr marL="0" indent="0">
              <a:spcAft>
                <a:spcPts val="1200"/>
              </a:spcAft>
              <a:buNone/>
            </a:pPr>
            <a:endParaRPr lang="en-US" sz="2400" i="1"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35DCE288-A829-408F-8495-8B35DF570B00}"/>
              </a:ext>
            </a:extLst>
          </p:cNvPr>
          <p:cNvSpPr>
            <a:spLocks noGrp="1"/>
          </p:cNvSpPr>
          <p:nvPr>
            <p:ph type="title"/>
          </p:nvPr>
        </p:nvSpPr>
        <p:spPr>
          <a:xfrm>
            <a:off x="780811" y="406823"/>
            <a:ext cx="10515600" cy="1325563"/>
          </a:xfrm>
        </p:spPr>
        <p:txBody>
          <a:bodyPr>
            <a:normAutofit/>
          </a:bodyPr>
          <a:lstStyle/>
          <a:p>
            <a:r>
              <a:rPr lang="en-AU" sz="3400" b="1" dirty="0"/>
              <a:t>1. Message from Minister Stewart</a:t>
            </a:r>
          </a:p>
        </p:txBody>
      </p:sp>
      <p:sp>
        <p:nvSpPr>
          <p:cNvPr id="2" name="Slide Number Placeholder 1">
            <a:extLst>
              <a:ext uri="{FF2B5EF4-FFF2-40B4-BE49-F238E27FC236}">
                <a16:creationId xmlns:a16="http://schemas.microsoft.com/office/drawing/2014/main" id="{B2E7E958-A7E6-44F7-969F-25E7CFFCB92E}"/>
              </a:ext>
            </a:extLst>
          </p:cNvPr>
          <p:cNvSpPr>
            <a:spLocks noGrp="1"/>
          </p:cNvSpPr>
          <p:nvPr>
            <p:ph type="sldNum" sz="quarter" idx="12"/>
          </p:nvPr>
        </p:nvSpPr>
        <p:spPr/>
        <p:txBody>
          <a:bodyPr/>
          <a:lstStyle/>
          <a:p>
            <a:fld id="{CF2E102F-81FD-47E9-B726-A7B897371CA4}" type="slidenum">
              <a:rPr lang="en-AU" smtClean="0"/>
              <a:t>4</a:t>
            </a:fld>
            <a:endParaRPr lang="en-AU"/>
          </a:p>
        </p:txBody>
      </p:sp>
      <p:pic>
        <p:nvPicPr>
          <p:cNvPr id="7" name="Picture 6" descr="Minister Scott Stewart">
            <a:extLst>
              <a:ext uri="{FF2B5EF4-FFF2-40B4-BE49-F238E27FC236}">
                <a16:creationId xmlns:a16="http://schemas.microsoft.com/office/drawing/2014/main" id="{0AA6F16A-17F3-46D6-A286-0D97BAAC8DC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1550" y="1952156"/>
            <a:ext cx="3114778" cy="3915358"/>
          </a:xfrm>
          <a:prstGeom prst="rect">
            <a:avLst/>
          </a:prstGeom>
        </p:spPr>
      </p:pic>
      <p:pic>
        <p:nvPicPr>
          <p:cNvPr id="1030" name="Picture 6" descr="??:youtube icon vector | ?????">
            <a:extLst>
              <a:ext uri="{FF2B5EF4-FFF2-40B4-BE49-F238E27FC236}">
                <a16:creationId xmlns:a16="http://schemas.microsoft.com/office/drawing/2014/main" id="{24A6D783-51F2-4964-AA48-8F18644AD1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038" y="4543122"/>
            <a:ext cx="1340777" cy="94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4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598B-C3BE-4C93-B33E-016CD5F4DA2D}"/>
              </a:ext>
            </a:extLst>
          </p:cNvPr>
          <p:cNvSpPr>
            <a:spLocks noGrp="1"/>
          </p:cNvSpPr>
          <p:nvPr>
            <p:ph type="title"/>
          </p:nvPr>
        </p:nvSpPr>
        <p:spPr>
          <a:xfrm>
            <a:off x="793496" y="409340"/>
            <a:ext cx="10560303" cy="823178"/>
          </a:xfrm>
        </p:spPr>
        <p:txBody>
          <a:bodyPr vert="horz" lIns="91440" tIns="45720" rIns="91440" bIns="45720" rtlCol="0" anchor="ctr">
            <a:noAutofit/>
          </a:bodyPr>
          <a:lstStyle/>
          <a:p>
            <a:r>
              <a:rPr lang="en-US" sz="3400" b="1" dirty="0"/>
              <a:t>2. 2021 Safety Reset Theme</a:t>
            </a:r>
          </a:p>
        </p:txBody>
      </p:sp>
      <p:sp>
        <p:nvSpPr>
          <p:cNvPr id="4" name="Slide Number Placeholder 3">
            <a:extLst>
              <a:ext uri="{FF2B5EF4-FFF2-40B4-BE49-F238E27FC236}">
                <a16:creationId xmlns:a16="http://schemas.microsoft.com/office/drawing/2014/main" id="{3854FBF3-8B16-49E0-9D88-778F46E4AA2D}"/>
              </a:ext>
            </a:extLst>
          </p:cNvPr>
          <p:cNvSpPr>
            <a:spLocks noGrp="1"/>
          </p:cNvSpPr>
          <p:nvPr>
            <p:ph type="sldNum" sz="quarter" idx="12"/>
          </p:nvPr>
        </p:nvSpPr>
        <p:spPr/>
        <p:txBody>
          <a:bodyPr/>
          <a:lstStyle/>
          <a:p>
            <a:fld id="{CF2E102F-81FD-47E9-B726-A7B897371CA4}" type="slidenum">
              <a:rPr lang="en-AU" smtClean="0"/>
              <a:t>5</a:t>
            </a:fld>
            <a:endParaRPr lang="en-AU"/>
          </a:p>
        </p:txBody>
      </p:sp>
      <p:sp>
        <p:nvSpPr>
          <p:cNvPr id="3" name="TextBox 2">
            <a:extLst>
              <a:ext uri="{FF2B5EF4-FFF2-40B4-BE49-F238E27FC236}">
                <a16:creationId xmlns:a16="http://schemas.microsoft.com/office/drawing/2014/main" id="{DAD5BF65-D7B4-4BE2-86C8-4183B29F00E2}"/>
              </a:ext>
            </a:extLst>
          </p:cNvPr>
          <p:cNvSpPr txBox="1"/>
          <p:nvPr/>
        </p:nvSpPr>
        <p:spPr>
          <a:xfrm>
            <a:off x="793497" y="1502272"/>
            <a:ext cx="10560303" cy="954107"/>
          </a:xfrm>
          <a:prstGeom prst="rect">
            <a:avLst/>
          </a:prstGeom>
          <a:solidFill>
            <a:schemeClr val="bg1">
              <a:lumMod val="85000"/>
            </a:schemeClr>
          </a:solidFill>
        </p:spPr>
        <p:txBody>
          <a:bodyPr wrap="square" rtlCol="0">
            <a:spAutoFit/>
          </a:bodyPr>
          <a:lstStyle/>
          <a:p>
            <a:r>
              <a:rPr lang="en-AU" sz="2000" b="1" dirty="0">
                <a:latin typeface="Calibri" panose="020F0502020204030204" pitchFamily="34" charset="0"/>
                <a:ea typeface="Calibri" panose="020F0502020204030204" pitchFamily="34" charset="0"/>
                <a:cs typeface="Calibri" panose="020F0502020204030204" pitchFamily="34" charset="0"/>
              </a:rPr>
              <a:t>Chronic unease: improving safety culture through better hazard and incident reporting:</a:t>
            </a:r>
            <a:r>
              <a:rPr lang="en-AU" dirty="0">
                <a:latin typeface="Calibri" panose="020F0502020204030204" pitchFamily="34" charset="0"/>
                <a:ea typeface="Calibri" panose="020F0502020204030204" pitchFamily="34" charset="0"/>
                <a:cs typeface="Calibri" panose="020F0502020204030204" pitchFamily="34" charset="0"/>
              </a:rPr>
              <a:t> A focus on building a culture of open and comprehensive reporting and investigation of near miss events (or high potential incidents) without fear, to encourage vigilance and diligence in hazard identification and risk control.</a:t>
            </a:r>
            <a:endParaRPr lang="en-AU"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7877785-6D0D-4980-96ED-B9338C38035E}"/>
              </a:ext>
            </a:extLst>
          </p:cNvPr>
          <p:cNvSpPr txBox="1"/>
          <p:nvPr/>
        </p:nvSpPr>
        <p:spPr>
          <a:xfrm>
            <a:off x="723900" y="2951838"/>
            <a:ext cx="10629899" cy="2850139"/>
          </a:xfrm>
          <a:prstGeom prst="rect">
            <a:avLst/>
          </a:prstGeom>
          <a:noFill/>
        </p:spPr>
        <p:txBody>
          <a:bodyPr wrap="square" rtlCol="0">
            <a:spAutoFit/>
          </a:bodyPr>
          <a:lstStyle/>
          <a:p>
            <a:r>
              <a:rPr lang="en-US" sz="2000" b="1" kern="1200" dirty="0">
                <a:solidFill>
                  <a:schemeClr val="tx1"/>
                </a:solidFill>
                <a:latin typeface="Calibri" panose="020F0502020204030204" pitchFamily="34" charset="0"/>
                <a:cs typeface="Calibri" panose="020F0502020204030204" pitchFamily="34" charset="0"/>
              </a:rPr>
              <a:t>Discussion may include:</a:t>
            </a:r>
          </a:p>
          <a:p>
            <a:pPr marL="285750" indent="-285750">
              <a:lnSpc>
                <a:spcPct val="150000"/>
              </a:lnSpc>
              <a:buFontTx/>
              <a:buChar char="-"/>
            </a:pPr>
            <a:r>
              <a:rPr lang="en-AU"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Why is this a focus for us?  Why do we want to improve, and why are we holding a safety reset? </a:t>
            </a:r>
          </a:p>
          <a:p>
            <a:pPr marL="285750" indent="-285750">
              <a:lnSpc>
                <a:spcPct val="150000"/>
              </a:lnSpc>
              <a:buFontTx/>
              <a:buChar char="-"/>
            </a:pPr>
            <a:r>
              <a:rPr lang="en-AU"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Fostering </a:t>
            </a:r>
            <a:r>
              <a:rPr lang="en-AU"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chronic unease</a:t>
            </a:r>
            <a:r>
              <a:rPr lang="en-AU"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through both incident reporting and keeping safety failure front of mind</a:t>
            </a:r>
            <a:endParaRPr lang="en-AU"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Tx/>
              <a:buChar char="-"/>
            </a:pPr>
            <a:r>
              <a:rPr lang="en-US" dirty="0">
                <a:latin typeface="Calibri" panose="020F0502020204030204" pitchFamily="34" charset="0"/>
                <a:cs typeface="Calibri" panose="020F0502020204030204" pitchFamily="34" charset="0"/>
              </a:rPr>
              <a:t>How can we encourage better hazard and incident reporting and improve communication? </a:t>
            </a:r>
          </a:p>
          <a:p>
            <a:pPr marL="285750" indent="-285750">
              <a:lnSpc>
                <a:spcPct val="150000"/>
              </a:lnSpc>
              <a:buFontTx/>
              <a:buChar char="-"/>
            </a:pPr>
            <a:r>
              <a:rPr lang="en-US" dirty="0">
                <a:latin typeface="Calibri" panose="020F0502020204030204" pitchFamily="34" charset="0"/>
                <a:cs typeface="Calibri" panose="020F0502020204030204" pitchFamily="34" charset="0"/>
              </a:rPr>
              <a:t>What are the real and perceived barriers to reporting?  What would prompt you to speak up?</a:t>
            </a:r>
          </a:p>
          <a:p>
            <a:pPr marL="285750" indent="-285750">
              <a:lnSpc>
                <a:spcPct val="150000"/>
              </a:lnSpc>
              <a:buFontTx/>
              <a:buChar char="-"/>
            </a:pPr>
            <a:r>
              <a:rPr lang="en-US" dirty="0">
                <a:latin typeface="Calibri" panose="020F0502020204030204" pitchFamily="34" charset="0"/>
                <a:cs typeface="Calibri" panose="020F0502020204030204" pitchFamily="34" charset="0"/>
              </a:rPr>
              <a:t>How does management encourage workers to raise safety issues without fear of reprisal? </a:t>
            </a:r>
          </a:p>
          <a:p>
            <a:pPr marL="285750" indent="-285750">
              <a:lnSpc>
                <a:spcPct val="150000"/>
              </a:lnSpc>
              <a:buFontTx/>
              <a:buChar char="-"/>
            </a:pPr>
            <a:r>
              <a:rPr lang="en-US" dirty="0">
                <a:latin typeface="Calibri" panose="020F0502020204030204" pitchFamily="34" charset="0"/>
                <a:cs typeface="Calibri" panose="020F0502020204030204" pitchFamily="34" charset="0"/>
              </a:rPr>
              <a:t>How do site and corporate management react to “bad news”?</a:t>
            </a:r>
          </a:p>
        </p:txBody>
      </p:sp>
    </p:spTree>
    <p:extLst>
      <p:ext uri="{BB962C8B-B14F-4D97-AF65-F5344CB8AC3E}">
        <p14:creationId xmlns:p14="http://schemas.microsoft.com/office/powerpoint/2010/main" val="32327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1CF9-1F4B-414B-B749-A467853D2234}"/>
              </a:ext>
            </a:extLst>
          </p:cNvPr>
          <p:cNvSpPr>
            <a:spLocks noGrp="1"/>
          </p:cNvSpPr>
          <p:nvPr>
            <p:ph type="title"/>
          </p:nvPr>
        </p:nvSpPr>
        <p:spPr>
          <a:xfrm>
            <a:off x="804672" y="964692"/>
            <a:ext cx="4476806" cy="1188720"/>
          </a:xfrm>
        </p:spPr>
        <p:txBody>
          <a:bodyPr vert="horz" lIns="182880" tIns="182880" rIns="182880" bIns="182880" rtlCol="0" anchor="ctr">
            <a:normAutofit/>
          </a:bodyPr>
          <a:lstStyle/>
          <a:p>
            <a:r>
              <a:rPr lang="en-US" sz="1500" b="1" dirty="0"/>
              <a:t>3.i. Expected Content Slide:</a:t>
            </a:r>
            <a:br>
              <a:rPr lang="en-US" sz="1500" b="1" dirty="0"/>
            </a:br>
            <a:r>
              <a:rPr lang="en-US" sz="1500" b="1" i="1" dirty="0">
                <a:solidFill>
                  <a:srgbClr val="3B92C7"/>
                </a:solidFill>
              </a:rPr>
              <a:t>a minute silence (a time for reflection)</a:t>
            </a:r>
          </a:p>
        </p:txBody>
      </p:sp>
      <p:sp>
        <p:nvSpPr>
          <p:cNvPr id="7" name="TextBox 6">
            <a:extLst>
              <a:ext uri="{FF2B5EF4-FFF2-40B4-BE49-F238E27FC236}">
                <a16:creationId xmlns:a16="http://schemas.microsoft.com/office/drawing/2014/main" id="{FCF3861E-CBE1-407B-93FE-2CC278D46ED2}"/>
              </a:ext>
            </a:extLst>
          </p:cNvPr>
          <p:cNvSpPr txBox="1"/>
          <p:nvPr/>
        </p:nvSpPr>
        <p:spPr>
          <a:xfrm>
            <a:off x="803244" y="2638044"/>
            <a:ext cx="4492932" cy="3263206"/>
          </a:xfrm>
          <a:prstGeom prst="rect">
            <a:avLst/>
          </a:prstGeom>
        </p:spPr>
        <p:txBody>
          <a:bodyPr vert="horz" lIns="91440" tIns="45720" rIns="91440" bIns="45720" rtlCol="0">
            <a:normAutofit/>
          </a:bodyPr>
          <a:lstStyle/>
          <a:p>
            <a:pPr marL="285750" indent="-228600">
              <a:lnSpc>
                <a:spcPct val="90000"/>
              </a:lnSpc>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latin typeface="Calibri" panose="020F0502020204030204" pitchFamily="34" charset="0"/>
                <a:cs typeface="Calibri" panose="020F0502020204030204" pitchFamily="34" charset="0"/>
              </a:rPr>
              <a:t>Miners’ Memorial Day takes place on 19 September each year. It commemorates the first mining disaster in Queensland in 1921 at Mount Mulligan, where 75 miners lost their lives.</a:t>
            </a:r>
          </a:p>
          <a:p>
            <a:pPr marL="285750" indent="-228600">
              <a:lnSpc>
                <a:spcPct val="90000"/>
              </a:lnSpc>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latin typeface="Calibri" panose="020F0502020204030204" pitchFamily="34" charset="0"/>
                <a:cs typeface="Calibri" panose="020F0502020204030204" pitchFamily="34" charset="0"/>
              </a:rPr>
              <a:t>A century has passed since that tragic day.</a:t>
            </a:r>
          </a:p>
          <a:p>
            <a:pPr marL="285750" indent="-228600">
              <a:lnSpc>
                <a:spcPct val="90000"/>
              </a:lnSpc>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latin typeface="Calibri" panose="020F0502020204030204" pitchFamily="34" charset="0"/>
                <a:cs typeface="Calibri" panose="020F0502020204030204" pitchFamily="34" charset="0"/>
              </a:rPr>
              <a:t>The memorial is an opportunity to reflect on those who have been hurt or lost their lives at work – in any industry.</a:t>
            </a:r>
          </a:p>
        </p:txBody>
      </p:sp>
      <p:sp>
        <p:nvSpPr>
          <p:cNvPr id="71" name="Rectangle 70">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xt&#10;&#10;Description automatically generated">
            <a:extLst>
              <a:ext uri="{FF2B5EF4-FFF2-40B4-BE49-F238E27FC236}">
                <a16:creationId xmlns:a16="http://schemas.microsoft.com/office/drawing/2014/main" id="{6B9BF9A5-E636-4E23-904C-F98204B3D3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2789" y="2859094"/>
            <a:ext cx="4782312" cy="1147754"/>
          </a:xfrm>
          <a:prstGeom prst="rect">
            <a:avLst/>
          </a:prstGeom>
          <a:solidFill>
            <a:srgbClr val="FFFFFF">
              <a:shade val="85000"/>
            </a:srgbClr>
          </a:solidFill>
        </p:spPr>
      </p:pic>
      <p:sp>
        <p:nvSpPr>
          <p:cNvPr id="3" name="Slide Number Placeholder 2">
            <a:extLst>
              <a:ext uri="{FF2B5EF4-FFF2-40B4-BE49-F238E27FC236}">
                <a16:creationId xmlns:a16="http://schemas.microsoft.com/office/drawing/2014/main" id="{43DDDC76-27D6-4213-BBD3-7A2616370A02}"/>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defTabSz="457200">
              <a:lnSpc>
                <a:spcPct val="90000"/>
              </a:lnSpc>
              <a:spcAft>
                <a:spcPts val="600"/>
              </a:spcAft>
            </a:pPr>
            <a:fld id="{CF2E102F-81FD-47E9-B726-A7B897371CA4}" type="slidenum">
              <a:rPr lang="en-US" smtClean="0"/>
              <a:pPr defTabSz="457200">
                <a:lnSpc>
                  <a:spcPct val="90000"/>
                </a:lnSpc>
                <a:spcAft>
                  <a:spcPts val="600"/>
                </a:spcAft>
              </a:pPr>
              <a:t>6</a:t>
            </a:fld>
            <a:endParaRPr lang="en-US"/>
          </a:p>
        </p:txBody>
      </p:sp>
    </p:spTree>
    <p:extLst>
      <p:ext uri="{BB962C8B-B14F-4D97-AF65-F5344CB8AC3E}">
        <p14:creationId xmlns:p14="http://schemas.microsoft.com/office/powerpoint/2010/main" val="78347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5124-6270-45DD-9B93-97BDDCD3BFB2}"/>
              </a:ext>
            </a:extLst>
          </p:cNvPr>
          <p:cNvSpPr>
            <a:spLocks noGrp="1"/>
          </p:cNvSpPr>
          <p:nvPr>
            <p:ph type="title"/>
          </p:nvPr>
        </p:nvSpPr>
        <p:spPr>
          <a:xfrm>
            <a:off x="838200" y="413559"/>
            <a:ext cx="10515600" cy="1325563"/>
          </a:xfrm>
        </p:spPr>
        <p:txBody>
          <a:bodyPr>
            <a:normAutofit fontScale="90000"/>
          </a:bodyPr>
          <a:lstStyle/>
          <a:p>
            <a:r>
              <a:rPr lang="en-US" sz="3400" b="1" dirty="0"/>
              <a:t>3. ii. Expected Content Slide:</a:t>
            </a:r>
            <a:br>
              <a:rPr lang="en-AU" sz="3400" b="1" dirty="0"/>
            </a:br>
            <a:r>
              <a:rPr lang="en-AU" sz="3700" b="1" i="1" dirty="0">
                <a:solidFill>
                  <a:srgbClr val="0070C0"/>
                </a:solidFill>
              </a:rPr>
              <a:t>learnings from the 2019 Brady Review</a:t>
            </a:r>
          </a:p>
        </p:txBody>
      </p:sp>
      <p:sp>
        <p:nvSpPr>
          <p:cNvPr id="3" name="Content Placeholder 2">
            <a:extLst>
              <a:ext uri="{FF2B5EF4-FFF2-40B4-BE49-F238E27FC236}">
                <a16:creationId xmlns:a16="http://schemas.microsoft.com/office/drawing/2014/main" id="{8E8C4D29-50D9-4A97-A1A8-3A1AB37B8397}"/>
              </a:ext>
            </a:extLst>
          </p:cNvPr>
          <p:cNvSpPr>
            <a:spLocks noGrp="1"/>
          </p:cNvSpPr>
          <p:nvPr>
            <p:ph idx="1"/>
          </p:nvPr>
        </p:nvSpPr>
        <p:spPr>
          <a:xfrm>
            <a:off x="838199" y="2094926"/>
            <a:ext cx="5994115" cy="4351338"/>
          </a:xfrm>
        </p:spPr>
        <p:txBody>
          <a:bodyPr>
            <a:normAutofit/>
          </a:bodyPr>
          <a:lstStyle/>
          <a:p>
            <a:pPr>
              <a:spcAft>
                <a:spcPts val="600"/>
              </a:spcAft>
            </a:pPr>
            <a:r>
              <a:rPr lang="en-AU" sz="2000" dirty="0">
                <a:latin typeface="Calibri" panose="020F0502020204030204" pitchFamily="34" charset="0"/>
                <a:cs typeface="Calibri" panose="020F0502020204030204" pitchFamily="34" charset="0"/>
              </a:rPr>
              <a:t>Dr Brady studied 20 years of accident and incident data in Qld mines and quarries</a:t>
            </a:r>
          </a:p>
          <a:p>
            <a:pPr lvl="1">
              <a:lnSpc>
                <a:spcPct val="100000"/>
              </a:lnSpc>
              <a:buFont typeface="Courier New" panose="02070309020205020404" pitchFamily="49" charset="0"/>
              <a:buChar char="o"/>
            </a:pPr>
            <a:r>
              <a:rPr lang="en-AU" sz="1800" i="1" dirty="0">
                <a:solidFill>
                  <a:schemeClr val="tx1">
                    <a:lumMod val="75000"/>
                    <a:lumOff val="25000"/>
                  </a:schemeClr>
                </a:solidFill>
                <a:latin typeface="Calibri" panose="020F0502020204030204" pitchFamily="34" charset="0"/>
                <a:cs typeface="Calibri" panose="020F0502020204030204" pitchFamily="34" charset="0"/>
              </a:rPr>
              <a:t>Humans make errors, that’s part of being human – we need systems and controls that protect workers even where human errors happen </a:t>
            </a:r>
          </a:p>
          <a:p>
            <a:pPr lvl="1">
              <a:lnSpc>
                <a:spcPct val="100000"/>
              </a:lnSpc>
              <a:buFont typeface="Courier New" panose="02070309020205020404" pitchFamily="49" charset="0"/>
              <a:buChar char="o"/>
            </a:pPr>
            <a:r>
              <a:rPr lang="en-AU" sz="1800" i="1" dirty="0">
                <a:solidFill>
                  <a:schemeClr val="tx1">
                    <a:lumMod val="75000"/>
                    <a:lumOff val="25000"/>
                  </a:schemeClr>
                </a:solidFill>
                <a:latin typeface="Calibri" panose="020F0502020204030204" pitchFamily="34" charset="0"/>
                <a:cs typeface="Calibri" panose="020F0502020204030204" pitchFamily="34" charset="0"/>
              </a:rPr>
              <a:t>If you don’t report an incident, you can’t learn from it –whatever caused it to happen is still out there and can cause harm (it’s an opportunity wasted)</a:t>
            </a:r>
          </a:p>
          <a:p>
            <a:pPr lvl="1">
              <a:lnSpc>
                <a:spcPct val="100000"/>
              </a:lnSpc>
              <a:buFont typeface="Courier New" panose="02070309020205020404" pitchFamily="49" charset="0"/>
              <a:buChar char="o"/>
            </a:pPr>
            <a:r>
              <a:rPr lang="en-AU" sz="1800" i="1" dirty="0">
                <a:solidFill>
                  <a:schemeClr val="tx1">
                    <a:lumMod val="75000"/>
                    <a:lumOff val="25000"/>
                  </a:schemeClr>
                </a:solidFill>
                <a:latin typeface="Calibri" panose="020F0502020204030204" pitchFamily="34" charset="0"/>
                <a:cs typeface="Calibri" panose="020F0502020204030204" pitchFamily="34" charset="0"/>
              </a:rPr>
              <a:t>Incident reporting and thorough investigation are the most useful and practical early warning system available – get the ‘bad news’ flowing</a:t>
            </a:r>
          </a:p>
        </p:txBody>
      </p:sp>
      <p:sp>
        <p:nvSpPr>
          <p:cNvPr id="4" name="Slide Number Placeholder 3">
            <a:extLst>
              <a:ext uri="{FF2B5EF4-FFF2-40B4-BE49-F238E27FC236}">
                <a16:creationId xmlns:a16="http://schemas.microsoft.com/office/drawing/2014/main" id="{165D9DDB-EFA8-49F7-B699-A172D4BA1527}"/>
              </a:ext>
            </a:extLst>
          </p:cNvPr>
          <p:cNvSpPr>
            <a:spLocks noGrp="1"/>
          </p:cNvSpPr>
          <p:nvPr>
            <p:ph type="sldNum" sz="quarter" idx="12"/>
          </p:nvPr>
        </p:nvSpPr>
        <p:spPr/>
        <p:txBody>
          <a:bodyPr/>
          <a:lstStyle/>
          <a:p>
            <a:fld id="{CF2E102F-81FD-47E9-B726-A7B897371CA4}" type="slidenum">
              <a:rPr lang="en-AU" smtClean="0"/>
              <a:t>7</a:t>
            </a:fld>
            <a:endParaRPr lang="en-AU"/>
          </a:p>
        </p:txBody>
      </p:sp>
      <p:pic>
        <p:nvPicPr>
          <p:cNvPr id="10" name="Picture 9">
            <a:extLst>
              <a:ext uri="{FF2B5EF4-FFF2-40B4-BE49-F238E27FC236}">
                <a16:creationId xmlns:a16="http://schemas.microsoft.com/office/drawing/2014/main" id="{63FE9955-6D43-4954-90B4-E5807285F909}"/>
              </a:ext>
            </a:extLst>
          </p:cNvPr>
          <p:cNvPicPr>
            <a:picLocks noChangeAspect="1"/>
          </p:cNvPicPr>
          <p:nvPr/>
        </p:nvPicPr>
        <p:blipFill>
          <a:blip r:embed="rId2"/>
          <a:stretch>
            <a:fillRect/>
          </a:stretch>
        </p:blipFill>
        <p:spPr>
          <a:xfrm>
            <a:off x="7539195" y="2125985"/>
            <a:ext cx="4150436" cy="38848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826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5124-6270-45DD-9B93-97BDDCD3BFB2}"/>
              </a:ext>
            </a:extLst>
          </p:cNvPr>
          <p:cNvSpPr>
            <a:spLocks noGrp="1"/>
          </p:cNvSpPr>
          <p:nvPr>
            <p:ph type="title"/>
          </p:nvPr>
        </p:nvSpPr>
        <p:spPr>
          <a:xfrm>
            <a:off x="838199" y="413559"/>
            <a:ext cx="10843517" cy="1325563"/>
          </a:xfrm>
        </p:spPr>
        <p:txBody>
          <a:bodyPr>
            <a:normAutofit fontScale="90000"/>
          </a:bodyPr>
          <a:lstStyle/>
          <a:p>
            <a:r>
              <a:rPr lang="en-US" sz="3400" b="1" dirty="0"/>
              <a:t>3.iii. Expected Content Slide:</a:t>
            </a:r>
            <a:br>
              <a:rPr lang="en-AU" sz="4000" b="1" dirty="0"/>
            </a:br>
            <a:r>
              <a:rPr lang="en-AU" sz="3100" b="1" i="1" dirty="0">
                <a:solidFill>
                  <a:srgbClr val="0070C0"/>
                </a:solidFill>
              </a:rPr>
              <a:t>learnings from the Coal Mining Board of Inquiry</a:t>
            </a:r>
          </a:p>
        </p:txBody>
      </p:sp>
      <p:sp>
        <p:nvSpPr>
          <p:cNvPr id="3" name="Slide Number Placeholder 2">
            <a:extLst>
              <a:ext uri="{FF2B5EF4-FFF2-40B4-BE49-F238E27FC236}">
                <a16:creationId xmlns:a16="http://schemas.microsoft.com/office/drawing/2014/main" id="{F65392B9-9DD0-440F-BE7A-4753843EAD8A}"/>
              </a:ext>
            </a:extLst>
          </p:cNvPr>
          <p:cNvSpPr>
            <a:spLocks noGrp="1"/>
          </p:cNvSpPr>
          <p:nvPr>
            <p:ph type="sldNum" sz="quarter" idx="12"/>
          </p:nvPr>
        </p:nvSpPr>
        <p:spPr/>
        <p:txBody>
          <a:bodyPr/>
          <a:lstStyle/>
          <a:p>
            <a:fld id="{CF2E102F-81FD-47E9-B726-A7B897371CA4}" type="slidenum">
              <a:rPr lang="en-AU" smtClean="0"/>
              <a:t>8</a:t>
            </a:fld>
            <a:endParaRPr lang="en-AU"/>
          </a:p>
        </p:txBody>
      </p:sp>
      <p:pic>
        <p:nvPicPr>
          <p:cNvPr id="8" name="Picture 7">
            <a:extLst>
              <a:ext uri="{FF2B5EF4-FFF2-40B4-BE49-F238E27FC236}">
                <a16:creationId xmlns:a16="http://schemas.microsoft.com/office/drawing/2014/main" id="{029EA3C8-2E40-4842-8B23-1B03586776BD}"/>
              </a:ext>
            </a:extLst>
          </p:cNvPr>
          <p:cNvPicPr>
            <a:picLocks noChangeAspect="1"/>
          </p:cNvPicPr>
          <p:nvPr/>
        </p:nvPicPr>
        <p:blipFill>
          <a:blip r:embed="rId2"/>
          <a:stretch>
            <a:fillRect/>
          </a:stretch>
        </p:blipFill>
        <p:spPr>
          <a:xfrm>
            <a:off x="7440722" y="2251752"/>
            <a:ext cx="3836655" cy="3591110"/>
          </a:xfrm>
          <a:prstGeom prst="rect">
            <a:avLst/>
          </a:prstGeom>
          <a:ln>
            <a:noFill/>
          </a:ln>
          <a:effectLst>
            <a:outerShdw blurRad="292100" dist="139700" dir="2700000" algn="tl" rotWithShape="0">
              <a:srgbClr val="333333">
                <a:alpha val="65000"/>
              </a:srgbClr>
            </a:outerShdw>
          </a:effectLst>
        </p:spPr>
      </p:pic>
      <p:sp>
        <p:nvSpPr>
          <p:cNvPr id="5" name="Content Placeholder 2">
            <a:extLst>
              <a:ext uri="{FF2B5EF4-FFF2-40B4-BE49-F238E27FC236}">
                <a16:creationId xmlns:a16="http://schemas.microsoft.com/office/drawing/2014/main" id="{EA7692A9-F6A0-48C0-9473-9C7824457C8B}"/>
              </a:ext>
            </a:extLst>
          </p:cNvPr>
          <p:cNvSpPr txBox="1">
            <a:spLocks/>
          </p:cNvSpPr>
          <p:nvPr/>
        </p:nvSpPr>
        <p:spPr>
          <a:xfrm>
            <a:off x="838199" y="2075875"/>
            <a:ext cx="5901648" cy="455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AU" sz="2000" dirty="0">
                <a:latin typeface="Calibri" panose="020F0502020204030204" pitchFamily="34" charset="0"/>
                <a:cs typeface="Calibri" panose="020F0502020204030204" pitchFamily="34" charset="0"/>
              </a:rPr>
              <a:t>Investigation of the serious accident which injured 5 workers in 2020, and preceding methane incidents</a:t>
            </a:r>
            <a:endParaRPr lang="en-AU" sz="800" i="1" dirty="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Aft>
                <a:spcPts val="600"/>
              </a:spcAft>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The board highlighted the importance of raising safety concerns as soon as possible after they arise</a:t>
            </a:r>
            <a:endParaRPr lang="en-AU" sz="700" i="1" dirty="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Aft>
                <a:spcPts val="600"/>
              </a:spcAft>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It also said all workers must be confident they can raise concerns about safety without fear</a:t>
            </a:r>
            <a:endParaRPr lang="en-AU" sz="700" i="1" dirty="0">
              <a:solidFill>
                <a:schemeClr val="tx1">
                  <a:lumMod val="75000"/>
                  <a:lumOff val="25000"/>
                </a:schemeClr>
              </a:solidFill>
              <a:latin typeface="Calibri" panose="020F0502020204030204" pitchFamily="34" charset="0"/>
              <a:cs typeface="Calibri" panose="020F0502020204030204" pitchFamily="34" charset="0"/>
            </a:endParaRPr>
          </a:p>
          <a:p>
            <a:pPr lvl="1">
              <a:lnSpc>
                <a:spcPct val="100000"/>
              </a:lnSpc>
              <a:spcAft>
                <a:spcPts val="600"/>
              </a:spcAft>
              <a:buFont typeface="Courier New" panose="02070309020205020404" pitchFamily="49" charset="0"/>
              <a:buChar char="o"/>
            </a:pPr>
            <a:r>
              <a:rPr lang="en-AU" sz="2000" i="1" dirty="0">
                <a:solidFill>
                  <a:schemeClr val="tx1">
                    <a:lumMod val="75000"/>
                    <a:lumOff val="25000"/>
                  </a:schemeClr>
                </a:solidFill>
                <a:latin typeface="Calibri" panose="020F0502020204030204" pitchFamily="34" charset="0"/>
                <a:cs typeface="Calibri" panose="020F0502020204030204" pitchFamily="34" charset="0"/>
              </a:rPr>
              <a:t>The findings highlight how production must </a:t>
            </a:r>
            <a:r>
              <a:rPr lang="en-AU" sz="2000" b="1" i="1" dirty="0">
                <a:solidFill>
                  <a:schemeClr val="tx1">
                    <a:lumMod val="75000"/>
                    <a:lumOff val="25000"/>
                  </a:schemeClr>
                </a:solidFill>
                <a:latin typeface="Calibri" panose="020F0502020204030204" pitchFamily="34" charset="0"/>
                <a:cs typeface="Calibri" panose="020F0502020204030204" pitchFamily="34" charset="0"/>
              </a:rPr>
              <a:t>never</a:t>
            </a:r>
            <a:r>
              <a:rPr lang="en-AU" sz="2000" i="1" dirty="0">
                <a:solidFill>
                  <a:schemeClr val="tx1">
                    <a:lumMod val="75000"/>
                    <a:lumOff val="25000"/>
                  </a:schemeClr>
                </a:solidFill>
                <a:latin typeface="Calibri" panose="020F0502020204030204" pitchFamily="34" charset="0"/>
                <a:cs typeface="Calibri" panose="020F0502020204030204" pitchFamily="34" charset="0"/>
              </a:rPr>
              <a:t> be put before safety</a:t>
            </a:r>
          </a:p>
        </p:txBody>
      </p:sp>
    </p:spTree>
    <p:extLst>
      <p:ext uri="{BB962C8B-B14F-4D97-AF65-F5344CB8AC3E}">
        <p14:creationId xmlns:p14="http://schemas.microsoft.com/office/powerpoint/2010/main" val="402696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12E4-1AED-49FD-BEE4-3953A108678B}"/>
              </a:ext>
            </a:extLst>
          </p:cNvPr>
          <p:cNvSpPr>
            <a:spLocks noGrp="1"/>
          </p:cNvSpPr>
          <p:nvPr>
            <p:ph type="title"/>
          </p:nvPr>
        </p:nvSpPr>
        <p:spPr>
          <a:xfrm>
            <a:off x="838200" y="430773"/>
            <a:ext cx="10515600" cy="1325563"/>
          </a:xfrm>
        </p:spPr>
        <p:txBody>
          <a:bodyPr>
            <a:normAutofit fontScale="90000"/>
          </a:bodyPr>
          <a:lstStyle/>
          <a:p>
            <a:r>
              <a:rPr lang="en-US" sz="3400" b="1"/>
              <a:t>3.iv. Expected Content Slide:</a:t>
            </a:r>
            <a:br>
              <a:rPr lang="en-AU" sz="3400" b="1"/>
            </a:br>
            <a:r>
              <a:rPr lang="en-AU" sz="3700" b="1" i="1">
                <a:solidFill>
                  <a:srgbClr val="0070C0"/>
                </a:solidFill>
              </a:rPr>
              <a:t>sharing safety stories</a:t>
            </a:r>
            <a:endParaRPr lang="en-AU" sz="3700" b="1" i="1" dirty="0">
              <a:solidFill>
                <a:srgbClr val="0070C0"/>
              </a:solidFill>
            </a:endParaRPr>
          </a:p>
        </p:txBody>
      </p:sp>
      <p:sp>
        <p:nvSpPr>
          <p:cNvPr id="3" name="Content Placeholder 2">
            <a:extLst>
              <a:ext uri="{FF2B5EF4-FFF2-40B4-BE49-F238E27FC236}">
                <a16:creationId xmlns:a16="http://schemas.microsoft.com/office/drawing/2014/main" id="{48900164-0705-47AE-AC2B-9671A3E174B4}"/>
              </a:ext>
            </a:extLst>
          </p:cNvPr>
          <p:cNvSpPr>
            <a:spLocks noGrp="1"/>
          </p:cNvSpPr>
          <p:nvPr>
            <p:ph idx="1"/>
          </p:nvPr>
        </p:nvSpPr>
        <p:spPr>
          <a:xfrm>
            <a:off x="847725" y="2028290"/>
            <a:ext cx="10515600" cy="4351338"/>
          </a:xfrm>
        </p:spPr>
        <p:txBody>
          <a:bodyPr>
            <a:normAutofit/>
          </a:bodyPr>
          <a:lstStyle/>
          <a:p>
            <a:r>
              <a:rPr lang="en-AU" sz="2400" dirty="0">
                <a:latin typeface="Calibri" panose="020F0502020204030204" pitchFamily="34" charset="0"/>
                <a:cs typeface="Calibri" panose="020F0502020204030204" pitchFamily="34" charset="0"/>
              </a:rPr>
              <a:t>Discuss or present safety stories involving personal experiences:</a:t>
            </a:r>
          </a:p>
          <a:p>
            <a:pPr lvl="1">
              <a:lnSpc>
                <a:spcPct val="150000"/>
              </a:lnSpc>
              <a:buFont typeface="Courier New" panose="02070309020205020404" pitchFamily="49" charset="0"/>
              <a:buChar char="o"/>
            </a:pPr>
            <a:r>
              <a:rPr lang="en-AU" sz="2000" dirty="0">
                <a:solidFill>
                  <a:schemeClr val="tx1">
                    <a:lumMod val="75000"/>
                    <a:lumOff val="25000"/>
                  </a:schemeClr>
                </a:solidFill>
                <a:latin typeface="Calibri" panose="020F0502020204030204" pitchFamily="34" charset="0"/>
                <a:cs typeface="Calibri" panose="020F0502020204030204" pitchFamily="34" charset="0"/>
              </a:rPr>
              <a:t>may relate to an unsafe condition or an incident, not reported due to X …</a:t>
            </a:r>
          </a:p>
          <a:p>
            <a:pPr lvl="1">
              <a:lnSpc>
                <a:spcPct val="150000"/>
              </a:lnSpc>
              <a:buFont typeface="Courier New" panose="02070309020205020404" pitchFamily="49" charset="0"/>
              <a:buChar char="o"/>
            </a:pPr>
            <a:r>
              <a:rPr lang="en-AU" sz="2000" dirty="0">
                <a:solidFill>
                  <a:schemeClr val="tx1">
                    <a:lumMod val="75000"/>
                    <a:lumOff val="25000"/>
                  </a:schemeClr>
                </a:solidFill>
                <a:latin typeface="Calibri" panose="020F0502020204030204" pitchFamily="34" charset="0"/>
                <a:cs typeface="Calibri" panose="020F0502020204030204" pitchFamily="34" charset="0"/>
              </a:rPr>
              <a:t>worker experiences in reporting incidents; both positive and negative</a:t>
            </a:r>
          </a:p>
          <a:p>
            <a:pPr lvl="1">
              <a:lnSpc>
                <a:spcPct val="150000"/>
              </a:lnSpc>
              <a:buFont typeface="Courier New" panose="02070309020205020404" pitchFamily="49" charset="0"/>
              <a:buChar char="o"/>
            </a:pPr>
            <a:r>
              <a:rPr lang="en-AU" sz="2000" dirty="0">
                <a:solidFill>
                  <a:schemeClr val="tx1">
                    <a:lumMod val="75000"/>
                    <a:lumOff val="25000"/>
                  </a:schemeClr>
                </a:solidFill>
                <a:latin typeface="Calibri" panose="020F0502020204030204" pitchFamily="34" charset="0"/>
                <a:cs typeface="Calibri" panose="020F0502020204030204" pitchFamily="34" charset="0"/>
              </a:rPr>
              <a:t>shared experience of an injury or near-miss </a:t>
            </a:r>
          </a:p>
          <a:p>
            <a:pPr lvl="1">
              <a:lnSpc>
                <a:spcPct val="150000"/>
              </a:lnSpc>
              <a:buFont typeface="Courier New" panose="02070309020205020404" pitchFamily="49" charset="0"/>
              <a:buChar char="o"/>
            </a:pPr>
            <a:r>
              <a:rPr lang="en-AU" sz="2000" dirty="0">
                <a:solidFill>
                  <a:schemeClr val="tx1">
                    <a:lumMod val="75000"/>
                    <a:lumOff val="25000"/>
                  </a:schemeClr>
                </a:solidFill>
                <a:latin typeface="Calibri" panose="020F0502020204030204" pitchFamily="34" charset="0"/>
                <a:cs typeface="Calibri" panose="020F0502020204030204" pitchFamily="34" charset="0"/>
              </a:rPr>
              <a:t>sites may include examples of where an incident has occurred where there was a known hazard but it had been worked around</a:t>
            </a:r>
          </a:p>
          <a:p>
            <a:pPr marL="457200" lvl="1" indent="0">
              <a:lnSpc>
                <a:spcPct val="150000"/>
              </a:lnSpc>
              <a:buNone/>
            </a:pPr>
            <a:r>
              <a:rPr lang="en-AU" sz="1800" i="1" dirty="0">
                <a:solidFill>
                  <a:schemeClr val="tx1">
                    <a:lumMod val="75000"/>
                    <a:lumOff val="25000"/>
                  </a:schemeClr>
                </a:solidFill>
                <a:highlight>
                  <a:srgbClr val="FFFF00"/>
                </a:highlight>
                <a:latin typeface="Calibri" panose="020F0502020204030204" pitchFamily="34" charset="0"/>
                <a:cs typeface="Calibri" panose="020F0502020204030204" pitchFamily="34" charset="0"/>
              </a:rPr>
              <a:t>(identify beforehand, individuals willing to share experiences, to get the conversation started)</a:t>
            </a:r>
          </a:p>
          <a:p>
            <a:pPr lvl="1">
              <a:lnSpc>
                <a:spcPct val="150000"/>
              </a:lnSpc>
              <a:buFont typeface="Courier New" panose="02070309020205020404" pitchFamily="49" charset="0"/>
              <a:buChar char="o"/>
            </a:pPr>
            <a:endParaRPr lang="en-AU" sz="1800"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E49D31B-E863-4CD1-B7FE-D23D6904EC67}"/>
              </a:ext>
            </a:extLst>
          </p:cNvPr>
          <p:cNvSpPr>
            <a:spLocks noGrp="1"/>
          </p:cNvSpPr>
          <p:nvPr>
            <p:ph type="sldNum" sz="quarter" idx="12"/>
          </p:nvPr>
        </p:nvSpPr>
        <p:spPr/>
        <p:txBody>
          <a:bodyPr/>
          <a:lstStyle/>
          <a:p>
            <a:fld id="{CF2E102F-81FD-47E9-B726-A7B897371CA4}" type="slidenum">
              <a:rPr lang="en-AU" smtClean="0"/>
              <a:t>9</a:t>
            </a:fld>
            <a:endParaRPr lang="en-AU"/>
          </a:p>
        </p:txBody>
      </p:sp>
    </p:spTree>
    <p:extLst>
      <p:ext uri="{BB962C8B-B14F-4D97-AF65-F5344CB8AC3E}">
        <p14:creationId xmlns:p14="http://schemas.microsoft.com/office/powerpoint/2010/main" val="67979491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HQ-wide-white" id="{79FB6B6B-D548-49E7-A553-32FC448A2531}" vid="{EC19ED46-7B60-4EE3-9211-3D371628651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HQ-wide-white" id="{79FB6B6B-D548-49E7-A553-32FC448A2531}" vid="{EBAEE879-AB29-4973-9DFB-700569AE08F2}"/>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0070C0"/>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HQ-wide-white" id="{79FB6B6B-D548-49E7-A553-32FC448A2531}" vid="{6123A397-438F-4933-9C01-3A9034336C5C}"/>
    </a:ext>
  </a:ext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TPE_x0020_No xmlns="a06a2b74-4628-4e0e-9361-7cfd9e9b4e60" xsi:nil="true"/>
    <Document_x0020_Type xmlns="a06a2b74-4628-4e0e-9361-7cfd9e9b4e60">Governance</Document_x0020_Type>
    <Governance_x0020_Month xmlns="a06a2b74-4628-4e0e-9361-7cfd9e9b4e60">March 2020</Governance_x0020_Month>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E421833F90894AA8A1F61AE7AC664A" ma:contentTypeVersion="3" ma:contentTypeDescription="Create a new document." ma:contentTypeScope="" ma:versionID="da6501c0713adc70caf6a2b9dca89550">
  <xsd:schema xmlns:xsd="http://www.w3.org/2001/XMLSchema" xmlns:xs="http://www.w3.org/2001/XMLSchema" xmlns:p="http://schemas.microsoft.com/office/2006/metadata/properties" xmlns:ns2="a06a2b74-4628-4e0e-9361-7cfd9e9b4e60" targetNamespace="http://schemas.microsoft.com/office/2006/metadata/properties" ma:root="true" ma:fieldsID="fabbe3b5723860d1058d737560391e79" ns2:_="">
    <xsd:import namespace="a06a2b74-4628-4e0e-9361-7cfd9e9b4e60"/>
    <xsd:element name="properties">
      <xsd:complexType>
        <xsd:sequence>
          <xsd:element name="documentManagement">
            <xsd:complexType>
              <xsd:all>
                <xsd:element ref="ns2:Document_x0020_Type" minOccurs="0"/>
                <xsd:element ref="ns2:Governance_x0020_Month" minOccurs="0"/>
                <xsd:element ref="ns2:ITPE_x0020_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a2b74-4628-4e0e-9361-7cfd9e9b4e60" elementFormDefault="qualified">
    <xsd:import namespace="http://schemas.microsoft.com/office/2006/documentManagement/types"/>
    <xsd:import namespace="http://schemas.microsoft.com/office/infopath/2007/PartnerControls"/>
    <xsd:element name="Document_x0020_Type" ma:index="2" nillable="true" ma:displayName="Document Type" ma:default="Governance" ma:format="Dropdown" ma:internalName="Document_x0020_Type">
      <xsd:simpleType>
        <xsd:restriction base="dms:Choice">
          <xsd:enumeration value="ITP Monthly Reports"/>
          <xsd:enumeration value="RSH ICT Monthly Steering Committee Documents"/>
          <xsd:enumeration value="Governance"/>
          <xsd:enumeration value="Business Cases"/>
          <xsd:enumeration value="ITP Estimates"/>
          <xsd:enumeration value="ITP Proposals"/>
          <xsd:enumeration value="RSHQ Program Documents"/>
          <xsd:enumeration value="Other..."/>
        </xsd:restriction>
      </xsd:simpleType>
    </xsd:element>
    <xsd:element name="Governance_x0020_Month" ma:index="3" nillable="true" ma:displayName="Governance Month" ma:default="March 2020" ma:format="Dropdown" ma:internalName="Governance_x0020_Month">
      <xsd:simpleType>
        <xsd:restriction base="dms:Choice">
          <xsd:enumeration value="August 2019"/>
          <xsd:enumeration value="September 2019"/>
          <xsd:enumeration value="October 2019"/>
          <xsd:enumeration value="November 2019"/>
          <xsd:enumeration value="December 2019"/>
          <xsd:enumeration value="January 2020"/>
          <xsd:enumeration value="February 2020"/>
          <xsd:enumeration value="March 2020"/>
          <xsd:enumeration value="April 2020"/>
          <xsd:enumeration value="May 2020"/>
          <xsd:enumeration value="Background/Other"/>
        </xsd:restriction>
      </xsd:simpleType>
    </xsd:element>
    <xsd:element name="ITPE_x0020_No" ma:index="4" nillable="true" ma:displayName="ITPE No" ma:internalName="ITPE_x0020_N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displayName="Applies t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EFAAA-08D9-4168-852A-BB6091A6F42D}">
  <ds:schemaRefs>
    <ds:schemaRef ds:uri="http://schemas.microsoft.com/sharepoint/v3/contenttype/forms"/>
  </ds:schemaRefs>
</ds:datastoreItem>
</file>

<file path=customXml/itemProps2.xml><?xml version="1.0" encoding="utf-8"?>
<ds:datastoreItem xmlns:ds="http://schemas.openxmlformats.org/officeDocument/2006/customXml" ds:itemID="{099E68A5-8CF8-49B3-8870-EB70194F5FDF}">
  <ds:schemaRefs>
    <ds:schemaRef ds:uri="http://purl.org/dc/elements/1.1/"/>
    <ds:schemaRef ds:uri="http://purl.org/dc/terms/"/>
    <ds:schemaRef ds:uri="http://schemas.microsoft.com/office/2006/metadata/properties"/>
    <ds:schemaRef ds:uri="http://purl.org/dc/dcmitype/"/>
    <ds:schemaRef ds:uri="a06a2b74-4628-4e0e-9361-7cfd9e9b4e6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969F48-5E39-479E-B3C6-ED834D529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6a2b74-4628-4e0e-9361-7cfd9e9b4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RSHQ-widePPT-template</Template>
  <TotalTime>5648</TotalTime>
  <Words>3766</Words>
  <Application>Microsoft Office PowerPoint</Application>
  <PresentationFormat>Widescreen</PresentationFormat>
  <Paragraphs>319</Paragraphs>
  <Slides>25</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Arial</vt:lpstr>
      <vt:lpstr>Calibri</vt:lpstr>
      <vt:lpstr>Calibri Light</vt:lpstr>
      <vt:lpstr>Courier New</vt:lpstr>
      <vt:lpstr>Gill Sans MT</vt:lpstr>
      <vt:lpstr>1_Custom Design</vt:lpstr>
      <vt:lpstr>Custom Design</vt:lpstr>
      <vt:lpstr>2_Custom Design</vt:lpstr>
      <vt:lpstr>Parcel</vt:lpstr>
      <vt:lpstr>2021 Safety Reset Pack</vt:lpstr>
      <vt:lpstr>2021 Safety Reset</vt:lpstr>
      <vt:lpstr>A. 2021 Safety Reset – Run Sheet</vt:lpstr>
      <vt:lpstr>1. Message from Minister Stewart</vt:lpstr>
      <vt:lpstr>2. 2021 Safety Reset Theme</vt:lpstr>
      <vt:lpstr>3.i. Expected Content Slide: a minute silence (a time for reflection)</vt:lpstr>
      <vt:lpstr>3. ii. Expected Content Slide: learnings from the 2019 Brady Review</vt:lpstr>
      <vt:lpstr>3.iii. Expected Content Slide: learnings from the Coal Mining Board of Inquiry</vt:lpstr>
      <vt:lpstr>3.iv. Expected Content Slide: sharing safety stories</vt:lpstr>
      <vt:lpstr>3.v. Expected Content Slide: our commitment to a culture of safety</vt:lpstr>
      <vt:lpstr>PowerPoint Presentation</vt:lpstr>
      <vt:lpstr>PowerPoint Presentation</vt:lpstr>
      <vt:lpstr>PowerPoint Presentation</vt:lpstr>
      <vt:lpstr>Options for workers to raise complaints about safety and health matters</vt:lpstr>
      <vt:lpstr>PowerPoint Presentation</vt:lpstr>
      <vt:lpstr>PowerPoint Presentation</vt:lpstr>
      <vt:lpstr>PowerPoint Presentation</vt:lpstr>
      <vt:lpstr>Background, stakeholder steering group quotes</vt:lpstr>
      <vt:lpstr>Background: High Reliability Organisation resources</vt:lpstr>
      <vt:lpstr>Background, safety culture model</vt:lpstr>
      <vt:lpstr>Background, FAQs (i)</vt:lpstr>
      <vt:lpstr>Background, FAQs (ii)</vt:lpstr>
      <vt:lpstr>Background, FAQs (iii)</vt:lpstr>
      <vt:lpstr>Background: reporting</vt:lpstr>
      <vt:lpstr>Background: stakeholder steering group</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Safety Reset Pack</dc:title>
  <dc:creator>Hayes, Daniel</dc:creator>
  <cp:lastModifiedBy>HAYES Dan</cp:lastModifiedBy>
  <cp:revision>541</cp:revision>
  <cp:lastPrinted>2020-10-09T04:03:23Z</cp:lastPrinted>
  <dcterms:created xsi:type="dcterms:W3CDTF">2020-09-16T05:37:12Z</dcterms:created>
  <dcterms:modified xsi:type="dcterms:W3CDTF">2021-07-29T23:29:31Z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0x0101001DE421833F90894AA8A1F61AE7AC664A</vt:lpwstr>
  </property>
  <property fmtid="{D5CDD505-2E9C-101B-9397-08002B2CF9AE}" pid="3" name="eDOCS AutoSave">
    <vt:lpwstr/>
  </property>
  <property fmtid="{D5CDD505-2E9C-101B-9397-08002B2CF9AE}" pid="4" name="_NewReviewCycle">
    <vt:lpwstr/>
  </property>
</Properties>
</file>