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1"/>
    <p:sldMasterId id="2147483670" r:id="rId2"/>
    <p:sldMasterId id="2147483688" r:id="rId3"/>
    <p:sldMasterId id="2147483691" r:id="rId4"/>
  </p:sldMasterIdLst>
  <p:notesMasterIdLst>
    <p:notesMasterId r:id="rId20"/>
  </p:notesMasterIdLst>
  <p:sldIdLst>
    <p:sldId id="274" r:id="rId5"/>
    <p:sldId id="256" r:id="rId6"/>
    <p:sldId id="265" r:id="rId7"/>
    <p:sldId id="285" r:id="rId8"/>
    <p:sldId id="286" r:id="rId9"/>
    <p:sldId id="275" r:id="rId10"/>
    <p:sldId id="276" r:id="rId11"/>
    <p:sldId id="277" r:id="rId12"/>
    <p:sldId id="278" r:id="rId13"/>
    <p:sldId id="279" r:id="rId14"/>
    <p:sldId id="287" r:id="rId15"/>
    <p:sldId id="288" r:id="rId16"/>
    <p:sldId id="280" r:id="rId17"/>
    <p:sldId id="281" r:id="rId18"/>
    <p:sldId id="282"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7648AD-F4FB-4EEB-AA27-8561D46BADF8}">
          <p14:sldIdLst>
            <p14:sldId id="274"/>
            <p14:sldId id="256"/>
            <p14:sldId id="265"/>
            <p14:sldId id="285"/>
            <p14:sldId id="286"/>
            <p14:sldId id="275"/>
            <p14:sldId id="276"/>
            <p14:sldId id="277"/>
            <p14:sldId id="278"/>
            <p14:sldId id="279"/>
            <p14:sldId id="287"/>
            <p14:sldId id="288"/>
            <p14:sldId id="280"/>
            <p14:sldId id="281"/>
            <p14:sldId id="28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737D"/>
    <a:srgbClr val="295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snapToGrid="0">
      <p:cViewPr varScale="1">
        <p:scale>
          <a:sx n="67" d="100"/>
          <a:sy n="67" d="100"/>
        </p:scale>
        <p:origin x="7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C95E7AB-A2AA-430A-8FBE-8B5AEE01D26F}" type="datetimeFigureOut">
              <a:rPr lang="en-AU" smtClean="0"/>
              <a:t>18/05/2021</a:t>
            </a:fld>
            <a:endParaRPr lang="en-AU"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B984318-9292-4F41-988D-2A3E40163AE8}" type="slidenum">
              <a:rPr lang="en-AU" smtClean="0"/>
              <a:t>‹#›</a:t>
            </a:fld>
            <a:endParaRPr lang="en-AU" dirty="0"/>
          </a:p>
        </p:txBody>
      </p:sp>
    </p:spTree>
    <p:extLst>
      <p:ext uri="{BB962C8B-B14F-4D97-AF65-F5344CB8AC3E}">
        <p14:creationId xmlns:p14="http://schemas.microsoft.com/office/powerpoint/2010/main" val="1598906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854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581265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03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11754" y="762855"/>
            <a:ext cx="9144000" cy="2387600"/>
          </a:xfrm>
        </p:spPr>
        <p:txBody>
          <a:bodyPr anchor="b"/>
          <a:lstStyle>
            <a:lvl1pPr algn="r">
              <a:defRPr sz="6000"/>
            </a:lvl1pPr>
          </a:lstStyle>
          <a:p>
            <a:r>
              <a:rPr lang="en-US"/>
              <a:t>Click to edit Master title style</a:t>
            </a:r>
            <a:endParaRPr lang="en-AU" dirty="0"/>
          </a:p>
        </p:txBody>
      </p:sp>
      <p:sp>
        <p:nvSpPr>
          <p:cNvPr id="3" name="Subtitle 2"/>
          <p:cNvSpPr>
            <a:spLocks noGrp="1"/>
          </p:cNvSpPr>
          <p:nvPr>
            <p:ph type="subTitle" idx="1"/>
          </p:nvPr>
        </p:nvSpPr>
        <p:spPr>
          <a:xfrm>
            <a:off x="2211754" y="3359761"/>
            <a:ext cx="9144000"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Tree>
    <p:extLst>
      <p:ext uri="{BB962C8B-B14F-4D97-AF65-F5344CB8AC3E}">
        <p14:creationId xmlns:p14="http://schemas.microsoft.com/office/powerpoint/2010/main" val="120886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82483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09357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570522" y="1419225"/>
            <a:ext cx="544732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11632" y="1419225"/>
            <a:ext cx="547858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7571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613792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851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1828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65065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570522" y="1419225"/>
            <a:ext cx="544732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11632" y="1419225"/>
            <a:ext cx="547858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113909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71262" y="1599955"/>
            <a:ext cx="8782538" cy="1325563"/>
          </a:xfrm>
          <a:prstGeom prst="rect">
            <a:avLst/>
          </a:prstGeom>
        </p:spPr>
        <p:txBody>
          <a:bodyPr vert="horz" lIns="91440" tIns="45720" rIns="91440" bIns="45720" rtlCol="0" anchor="ctr">
            <a:normAutofit/>
          </a:bodyPr>
          <a:lstStyle/>
          <a:p>
            <a:r>
              <a:rPr lang="en-US" dirty="0"/>
              <a:t>Presentation name</a:t>
            </a:r>
            <a:endParaRPr lang="en-AU" dirty="0"/>
          </a:p>
        </p:txBody>
      </p:sp>
      <p:sp>
        <p:nvSpPr>
          <p:cNvPr id="3" name="Text Placeholder 2"/>
          <p:cNvSpPr>
            <a:spLocks noGrp="1"/>
          </p:cNvSpPr>
          <p:nvPr>
            <p:ph type="body" idx="1"/>
          </p:nvPr>
        </p:nvSpPr>
        <p:spPr>
          <a:xfrm>
            <a:off x="2571261" y="3102707"/>
            <a:ext cx="8782538" cy="2214563"/>
          </a:xfrm>
          <a:prstGeom prst="rect">
            <a:avLst/>
          </a:prstGeom>
        </p:spPr>
        <p:txBody>
          <a:bodyPr vert="horz" lIns="91440" tIns="45720" rIns="91440" bIns="45720" rtlCol="0">
            <a:normAutofit/>
          </a:bodyPr>
          <a:lstStyle/>
          <a:p>
            <a:pPr lvl="0"/>
            <a:r>
              <a:rPr lang="en-US" dirty="0"/>
              <a:t>Presenter’s name/s</a:t>
            </a:r>
            <a:endParaRPr lang="en-AU" dirty="0"/>
          </a:p>
        </p:txBody>
      </p:sp>
      <p:sp>
        <p:nvSpPr>
          <p:cNvPr id="4" name="TextBox 3"/>
          <p:cNvSpPr txBox="1"/>
          <p:nvPr userDrawn="1"/>
        </p:nvSpPr>
        <p:spPr>
          <a:xfrm>
            <a:off x="472966" y="5912068"/>
            <a:ext cx="3129455" cy="523220"/>
          </a:xfrm>
          <a:prstGeom prst="rect">
            <a:avLst/>
          </a:prstGeom>
          <a:noFill/>
        </p:spPr>
        <p:txBody>
          <a:bodyPr wrap="square" rtlCol="0">
            <a:spAutoFit/>
          </a:bodyPr>
          <a:lstStyle/>
          <a:p>
            <a:r>
              <a:rPr lang="en-AU" sz="2800" b="0" dirty="0">
                <a:solidFill>
                  <a:srgbClr val="61737D"/>
                </a:solidFill>
              </a:rPr>
              <a:t>Coal Inspectorate</a:t>
            </a:r>
          </a:p>
        </p:txBody>
      </p:sp>
    </p:spTree>
    <p:extLst>
      <p:ext uri="{BB962C8B-B14F-4D97-AF65-F5344CB8AC3E}">
        <p14:creationId xmlns:p14="http://schemas.microsoft.com/office/powerpoint/2010/main" val="1028497813"/>
      </p:ext>
    </p:extLst>
  </p:cSld>
  <p:clrMap bg1="lt1" tx1="dk1" bg2="lt2" tx2="dk2" accent1="accent1" accent2="accent2" accent3="accent3" accent4="accent4" accent5="accent5" accent6="accent6" hlink="hlink" folHlink="folHlink"/>
  <p:sldLayoutIdLst>
    <p:sldLayoutId id="2147483687" r:id="rId1"/>
    <p:sldLayoutId id="2147483690" r:id="rId2"/>
  </p:sldLayoutIdLst>
  <p:txStyles>
    <p:titleStyle>
      <a:lvl1pPr algn="r" defTabSz="914400" rtl="0" eaLnBrk="1" latinLnBrk="0" hangingPunct="1">
        <a:lnSpc>
          <a:spcPct val="90000"/>
        </a:lnSpc>
        <a:spcBef>
          <a:spcPct val="0"/>
        </a:spcBef>
        <a:buNone/>
        <a:defRPr sz="4400" b="1" kern="1200" baseline="0">
          <a:solidFill>
            <a:schemeClr val="bg1"/>
          </a:solidFill>
          <a:latin typeface="+mj-lt"/>
          <a:ea typeface="+mj-ea"/>
          <a:cs typeface="+mj-cs"/>
        </a:defRPr>
      </a:lvl1pPr>
    </p:titleStyle>
    <p:body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0523" y="365126"/>
            <a:ext cx="11019692" cy="84626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570523" y="1367692"/>
            <a:ext cx="11019692" cy="440787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55603111"/>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6" r:id="rId3"/>
    <p:sldLayoutId id="214748367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46895" y="6551177"/>
            <a:ext cx="12116504" cy="183177"/>
          </a:xfrm>
          <a:prstGeom prst="rect">
            <a:avLst/>
          </a:prstGeom>
        </p:spPr>
      </p:pic>
    </p:spTree>
    <p:extLst>
      <p:ext uri="{BB962C8B-B14F-4D97-AF65-F5344CB8AC3E}">
        <p14:creationId xmlns:p14="http://schemas.microsoft.com/office/powerpoint/2010/main" val="3278269325"/>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2D74AB0-420B-40B5-82A2-C3D9CA6FA1AF}"/>
              </a:ext>
            </a:extLst>
          </p:cNvPr>
          <p:cNvSpPr>
            <a:spLocks noGrp="1" noChangeArrowheads="1"/>
          </p:cNvSpPr>
          <p:nvPr>
            <p:ph type="title"/>
          </p:nvPr>
        </p:nvSpPr>
        <p:spPr bwMode="auto">
          <a:xfrm>
            <a:off x="569913" y="365125"/>
            <a:ext cx="110204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4C483E3B-D071-4DCA-8BDC-E891D7FA7C9D}"/>
              </a:ext>
            </a:extLst>
          </p:cNvPr>
          <p:cNvSpPr>
            <a:spLocks noGrp="1" noChangeArrowheads="1"/>
          </p:cNvSpPr>
          <p:nvPr>
            <p:ph type="body" idx="1"/>
          </p:nvPr>
        </p:nvSpPr>
        <p:spPr bwMode="auto">
          <a:xfrm>
            <a:off x="569913" y="1368425"/>
            <a:ext cx="11020425"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Tree>
    <p:extLst>
      <p:ext uri="{BB962C8B-B14F-4D97-AF65-F5344CB8AC3E}">
        <p14:creationId xmlns:p14="http://schemas.microsoft.com/office/powerpoint/2010/main" val="360228359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https://www.dmp.wa.gov.au/Documents/Safety/MSH_SB_181.pdf"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4AC84-7A8A-47E2-9038-D32DA32324E5}"/>
              </a:ext>
            </a:extLst>
          </p:cNvPr>
          <p:cNvSpPr>
            <a:spLocks noGrp="1"/>
          </p:cNvSpPr>
          <p:nvPr>
            <p:ph type="ctrTitle"/>
          </p:nvPr>
        </p:nvSpPr>
        <p:spPr>
          <a:xfrm>
            <a:off x="184150" y="576263"/>
            <a:ext cx="11871325" cy="1260475"/>
          </a:xfrm>
        </p:spPr>
        <p:txBody>
          <a:bodyPr rtlCol="0">
            <a:normAutofit fontScale="90000"/>
          </a:bodyPr>
          <a:lstStyle/>
          <a:p>
            <a:pPr fontAlgn="auto">
              <a:spcAft>
                <a:spcPts val="0"/>
              </a:spcAft>
              <a:defRPr/>
            </a:pPr>
            <a:r>
              <a:rPr lang="en-AU" altLang="en-US" sz="5600" dirty="0">
                <a:solidFill>
                  <a:prstClr val="white"/>
                </a:solidFill>
                <a:latin typeface="Arial"/>
              </a:rPr>
              <a:t>March 2021</a:t>
            </a:r>
            <a:br>
              <a:rPr lang="en-AU" altLang="en-US" sz="5600" dirty="0">
                <a:solidFill>
                  <a:prstClr val="white"/>
                </a:solidFill>
                <a:latin typeface="Arial"/>
              </a:rPr>
            </a:br>
            <a:r>
              <a:rPr lang="en-AU" altLang="en-US" sz="5600" dirty="0">
                <a:solidFill>
                  <a:prstClr val="white"/>
                </a:solidFill>
                <a:latin typeface="Arial"/>
              </a:rPr>
              <a:t>Incident periodical</a:t>
            </a:r>
            <a:endParaRPr lang="en-AU" sz="3200" dirty="0">
              <a:solidFill>
                <a:schemeClr val="bg1"/>
              </a:solidFill>
            </a:endParaRPr>
          </a:p>
        </p:txBody>
      </p:sp>
      <p:sp>
        <p:nvSpPr>
          <p:cNvPr id="4099" name="Subtitle 2">
            <a:extLst>
              <a:ext uri="{FF2B5EF4-FFF2-40B4-BE49-F238E27FC236}">
                <a16:creationId xmlns:a16="http://schemas.microsoft.com/office/drawing/2014/main" id="{CCF7153C-E486-4527-8632-17C21533BBC3}"/>
              </a:ext>
            </a:extLst>
          </p:cNvPr>
          <p:cNvSpPr>
            <a:spLocks noGrp="1" noChangeArrowheads="1"/>
          </p:cNvSpPr>
          <p:nvPr>
            <p:ph type="subTitle" idx="1"/>
          </p:nvPr>
        </p:nvSpPr>
        <p:spPr>
          <a:xfrm>
            <a:off x="7726261" y="1903414"/>
            <a:ext cx="4329214" cy="948844"/>
          </a:xfrm>
        </p:spPr>
        <p:txBody>
          <a:bodyPr/>
          <a:lstStyle/>
          <a:p>
            <a:pPr>
              <a:lnSpc>
                <a:spcPct val="100000"/>
              </a:lnSpc>
              <a:spcBef>
                <a:spcPct val="0"/>
              </a:spcBef>
            </a:pPr>
            <a:r>
              <a:rPr lang="en-AU" altLang="en-US" sz="1800" dirty="0">
                <a:solidFill>
                  <a:srgbClr val="FFFFFF"/>
                </a:solidFill>
                <a:latin typeface="Arial" panose="020B0604020202020204" pitchFamily="34" charset="0"/>
              </a:rPr>
              <a:t>Recent High Potential Incidents </a:t>
            </a:r>
          </a:p>
          <a:p>
            <a:pPr>
              <a:lnSpc>
                <a:spcPct val="100000"/>
              </a:lnSpc>
              <a:spcBef>
                <a:spcPct val="0"/>
              </a:spcBef>
            </a:pPr>
            <a:r>
              <a:rPr lang="en-AU" altLang="en-US" sz="1800" dirty="0">
                <a:solidFill>
                  <a:srgbClr val="FFFFFF"/>
                </a:solidFill>
                <a:latin typeface="Arial" panose="020B0604020202020204" pitchFamily="34" charset="0"/>
              </a:rPr>
              <a:t>Learnings and Recommendations</a:t>
            </a:r>
          </a:p>
          <a:p>
            <a:pPr>
              <a:lnSpc>
                <a:spcPct val="100000"/>
              </a:lnSpc>
              <a:spcBef>
                <a:spcPct val="0"/>
              </a:spcBef>
            </a:pPr>
            <a:r>
              <a:rPr lang="en-AU" altLang="en-US" sz="1800" dirty="0">
                <a:solidFill>
                  <a:srgbClr val="FFFFFF"/>
                </a:solidFill>
                <a:latin typeface="Arial" panose="020B0604020202020204" pitchFamily="34" charset="0"/>
              </a:rPr>
              <a:t>Queensland Coal Mines Inspectorate</a:t>
            </a:r>
          </a:p>
        </p:txBody>
      </p:sp>
      <p:sp>
        <p:nvSpPr>
          <p:cNvPr id="4100" name="TextBox 3">
            <a:extLst>
              <a:ext uri="{FF2B5EF4-FFF2-40B4-BE49-F238E27FC236}">
                <a16:creationId xmlns:a16="http://schemas.microsoft.com/office/drawing/2014/main" id="{22A78204-2347-45F0-BCD1-522763F0D4B7}"/>
              </a:ext>
            </a:extLst>
          </p:cNvPr>
          <p:cNvSpPr txBox="1">
            <a:spLocks noChangeArrowheads="1"/>
          </p:cNvSpPr>
          <p:nvPr/>
        </p:nvSpPr>
        <p:spPr bwMode="auto">
          <a:xfrm>
            <a:off x="457200" y="5951538"/>
            <a:ext cx="3067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altLang="en-US" sz="2800" b="0" i="0" u="none" strike="noStrike" kern="1200" cap="none" spc="0" normalizeH="0" baseline="0" noProof="0" dirty="0">
                <a:ln>
                  <a:noFill/>
                </a:ln>
                <a:solidFill>
                  <a:srgbClr val="61737D"/>
                </a:solidFill>
                <a:effectLst/>
                <a:uLnTx/>
                <a:uFillTx/>
                <a:latin typeface="Calibri Light" panose="020F0302020204030204" pitchFamily="34" charset="0"/>
                <a:ea typeface="+mn-ea"/>
                <a:cs typeface="+mn-cs"/>
              </a:rPr>
              <a:t>Coal Inspectorate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468073"/>
            <a:ext cx="5115076" cy="3573710"/>
          </a:xfrm>
        </p:spPr>
        <p:txBody>
          <a:bodyPr>
            <a:normAutofit/>
          </a:bodyPr>
          <a:lstStyle/>
          <a:p>
            <a:pPr eaLnBrk="0" hangingPunct="0">
              <a:lnSpc>
                <a:spcPct val="100000"/>
              </a:lnSpc>
              <a:spcBef>
                <a:spcPct val="0"/>
              </a:spcBef>
              <a:defRPr/>
            </a:pPr>
            <a:r>
              <a:rPr lang="en-AU" dirty="0">
                <a:solidFill>
                  <a:srgbClr val="1B4756"/>
                </a:solidFill>
              </a:rPr>
              <a:t>A dozer operator maintaining an active dump noticed a large rock had rolled down from the tip-head and breached the catch rill below the dump.  </a:t>
            </a:r>
          </a:p>
          <a:p>
            <a:pPr eaLnBrk="0" hangingPunct="0">
              <a:lnSpc>
                <a:spcPct val="100000"/>
              </a:lnSpc>
              <a:spcBef>
                <a:spcPct val="0"/>
              </a:spcBef>
              <a:defRPr/>
            </a:pPr>
            <a:r>
              <a:rPr lang="en-AU" dirty="0">
                <a:solidFill>
                  <a:srgbClr val="1B4756"/>
                </a:solidFill>
              </a:rPr>
              <a:t>The large rock ended up on the active access leading into an operating  dragline’s work area. </a:t>
            </a:r>
          </a:p>
        </p:txBody>
      </p:sp>
      <p:sp>
        <p:nvSpPr>
          <p:cNvPr id="9" name="Title 1">
            <a:extLst>
              <a:ext uri="{FF2B5EF4-FFF2-40B4-BE49-F238E27FC236}">
                <a16:creationId xmlns:a16="http://schemas.microsoft.com/office/drawing/2014/main" id="{B05750F6-C875-4C2F-9E95-EBBF810BA771}"/>
              </a:ext>
            </a:extLst>
          </p:cNvPr>
          <p:cNvSpPr txBox="1">
            <a:spLocks/>
          </p:cNvSpPr>
          <p:nvPr/>
        </p:nvSpPr>
        <p:spPr>
          <a:xfrm>
            <a:off x="0" y="11113"/>
            <a:ext cx="11020425"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200" b="1" dirty="0">
                <a:solidFill>
                  <a:srgbClr val="1B4756"/>
                </a:solidFill>
                <a:latin typeface="Arial"/>
                <a:ea typeface="+mn-ea"/>
                <a:cs typeface="+mn-cs"/>
              </a:rPr>
              <a:t>5. Incident – Failure of Strata Control – Surface Mine</a:t>
            </a:r>
          </a:p>
        </p:txBody>
      </p:sp>
      <p:pic>
        <p:nvPicPr>
          <p:cNvPr id="6" name="Picture 5">
            <a:extLst>
              <a:ext uri="{FF2B5EF4-FFF2-40B4-BE49-F238E27FC236}">
                <a16:creationId xmlns:a16="http://schemas.microsoft.com/office/drawing/2014/main" id="{AE4D2A17-9D69-4380-826B-2EF9C6A2C370}"/>
              </a:ext>
            </a:extLst>
          </p:cNvPr>
          <p:cNvPicPr>
            <a:picLocks noChangeAspect="1"/>
          </p:cNvPicPr>
          <p:nvPr/>
        </p:nvPicPr>
        <p:blipFill>
          <a:blip r:embed="rId2"/>
          <a:stretch>
            <a:fillRect/>
          </a:stretch>
        </p:blipFill>
        <p:spPr>
          <a:xfrm>
            <a:off x="5115076" y="997226"/>
            <a:ext cx="6261915" cy="4696437"/>
          </a:xfrm>
          <a:prstGeom prst="rect">
            <a:avLst/>
          </a:prstGeom>
        </p:spPr>
      </p:pic>
    </p:spTree>
    <p:extLst>
      <p:ext uri="{BB962C8B-B14F-4D97-AF65-F5344CB8AC3E}">
        <p14:creationId xmlns:p14="http://schemas.microsoft.com/office/powerpoint/2010/main" val="3080921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7565" y="857250"/>
            <a:ext cx="11111947" cy="4836413"/>
          </a:xfrm>
        </p:spPr>
        <p:txBody>
          <a:bodyPr>
            <a:normAutofit lnSpcReduction="10000"/>
          </a:bodyPr>
          <a:lstStyle/>
          <a:p>
            <a:pPr marL="0" indent="0" eaLnBrk="0" hangingPunct="0">
              <a:lnSpc>
                <a:spcPct val="100000"/>
              </a:lnSpc>
              <a:spcBef>
                <a:spcPct val="0"/>
              </a:spcBef>
              <a:buNone/>
              <a:defRPr/>
            </a:pPr>
            <a:r>
              <a:rPr lang="en-AU" dirty="0">
                <a:solidFill>
                  <a:srgbClr val="1B4756"/>
                </a:solidFill>
                <a:latin typeface="Arial" panose="020B0604020202020204" pitchFamily="34" charset="0"/>
                <a:cs typeface="Arial" panose="020B0604020202020204" pitchFamily="34" charset="0"/>
              </a:rPr>
              <a:t>Site Senior Executive</a:t>
            </a:r>
          </a:p>
          <a:p>
            <a:pPr eaLnBrk="0" hangingPunct="0">
              <a:lnSpc>
                <a:spcPct val="100000"/>
              </a:lnSpc>
              <a:spcBef>
                <a:spcPct val="0"/>
              </a:spcBef>
              <a:defRPr/>
            </a:pPr>
            <a:r>
              <a:rPr lang="en-AU" sz="2400" dirty="0">
                <a:solidFill>
                  <a:srgbClr val="1B4756"/>
                </a:solidFill>
              </a:rPr>
              <a:t>Must ensure the mine’s principal hazard management plan for ground / strata control has identified all potential risks and contains effective controls.</a:t>
            </a:r>
          </a:p>
          <a:p>
            <a:pPr marL="0" indent="0" eaLnBrk="0" hangingPunct="0">
              <a:lnSpc>
                <a:spcPct val="100000"/>
              </a:lnSpc>
              <a:spcBef>
                <a:spcPct val="0"/>
              </a:spcBef>
              <a:buNone/>
              <a:defRPr/>
            </a:pPr>
            <a:r>
              <a:rPr lang="en-AU" dirty="0">
                <a:solidFill>
                  <a:srgbClr val="1B4756"/>
                </a:solidFill>
                <a:latin typeface="Arial" panose="020B0604020202020204" pitchFamily="34" charset="0"/>
                <a:cs typeface="Arial" panose="020B0604020202020204" pitchFamily="34" charset="0"/>
              </a:rPr>
              <a:t>Supervisors</a:t>
            </a:r>
          </a:p>
          <a:p>
            <a:pPr eaLnBrk="0" hangingPunct="0">
              <a:lnSpc>
                <a:spcPct val="100000"/>
              </a:lnSpc>
              <a:spcBef>
                <a:spcPct val="0"/>
              </a:spcBef>
              <a:defRPr/>
            </a:pPr>
            <a:r>
              <a:rPr lang="en-AU" sz="2400" dirty="0">
                <a:solidFill>
                  <a:srgbClr val="1B4756"/>
                </a:solidFill>
              </a:rPr>
              <a:t>Conduct </a:t>
            </a:r>
            <a:r>
              <a:rPr lang="en-AU" sz="2400" dirty="0" err="1">
                <a:solidFill>
                  <a:srgbClr val="1B4756"/>
                </a:solidFill>
              </a:rPr>
              <a:t>shiftly</a:t>
            </a:r>
            <a:r>
              <a:rPr lang="en-AU" sz="2400" dirty="0">
                <a:solidFill>
                  <a:srgbClr val="1B4756"/>
                </a:solidFill>
              </a:rPr>
              <a:t> inspections of active work areas checking that all of the required controls are implemented for managing strata, and the effectiveness of these controls is verified.</a:t>
            </a:r>
          </a:p>
          <a:p>
            <a:pPr eaLnBrk="0" hangingPunct="0">
              <a:lnSpc>
                <a:spcPct val="100000"/>
              </a:lnSpc>
              <a:spcBef>
                <a:spcPct val="0"/>
              </a:spcBef>
              <a:defRPr/>
            </a:pPr>
            <a:r>
              <a:rPr lang="en-AU" sz="2400" dirty="0">
                <a:solidFill>
                  <a:srgbClr val="1B4756"/>
                </a:solidFill>
              </a:rPr>
              <a:t>Must ensure a check and examination of each coal mine worker’s specific work area is carried out by the coal mine worker.</a:t>
            </a:r>
          </a:p>
          <a:p>
            <a:pPr marL="0" indent="0" eaLnBrk="0" hangingPunct="0">
              <a:lnSpc>
                <a:spcPct val="100000"/>
              </a:lnSpc>
              <a:spcBef>
                <a:spcPct val="0"/>
              </a:spcBef>
              <a:buNone/>
              <a:defRPr/>
            </a:pPr>
            <a:r>
              <a:rPr lang="en-AU" dirty="0">
                <a:solidFill>
                  <a:srgbClr val="1B4756"/>
                </a:solidFill>
                <a:latin typeface="Arial" panose="020B0604020202020204" pitchFamily="34" charset="0"/>
                <a:cs typeface="Arial" panose="020B0604020202020204" pitchFamily="34" charset="0"/>
              </a:rPr>
              <a:t>Coal Mine Workers</a:t>
            </a:r>
          </a:p>
          <a:p>
            <a:pPr eaLnBrk="0" hangingPunct="0">
              <a:lnSpc>
                <a:spcPct val="100000"/>
              </a:lnSpc>
              <a:spcBef>
                <a:spcPct val="0"/>
              </a:spcBef>
              <a:defRPr/>
            </a:pPr>
            <a:r>
              <a:rPr lang="en-AU" sz="2400" dirty="0">
                <a:solidFill>
                  <a:srgbClr val="1B4756"/>
                </a:solidFill>
              </a:rPr>
              <a:t>To carry out their activities / work in a way that does not expose themselves or someone else to an unacceptable level of risk.</a:t>
            </a:r>
          </a:p>
          <a:p>
            <a:pPr eaLnBrk="0" hangingPunct="0">
              <a:lnSpc>
                <a:spcPct val="100000"/>
              </a:lnSpc>
              <a:spcBef>
                <a:spcPct val="0"/>
              </a:spcBef>
              <a:defRPr/>
            </a:pPr>
            <a:r>
              <a:rPr lang="en-AU" sz="2400" dirty="0">
                <a:solidFill>
                  <a:srgbClr val="1B4756"/>
                </a:solidFill>
              </a:rPr>
              <a:t>Must check the condition of their work area before commencing the activity.</a:t>
            </a:r>
          </a:p>
        </p:txBody>
      </p:sp>
      <p:sp>
        <p:nvSpPr>
          <p:cNvPr id="9" name="Title 1">
            <a:extLst>
              <a:ext uri="{FF2B5EF4-FFF2-40B4-BE49-F238E27FC236}">
                <a16:creationId xmlns:a16="http://schemas.microsoft.com/office/drawing/2014/main" id="{B05750F6-C875-4C2F-9E95-EBBF810BA771}"/>
              </a:ext>
            </a:extLst>
          </p:cNvPr>
          <p:cNvSpPr txBox="1">
            <a:spLocks/>
          </p:cNvSpPr>
          <p:nvPr/>
        </p:nvSpPr>
        <p:spPr>
          <a:xfrm>
            <a:off x="397565" y="11113"/>
            <a:ext cx="10622860"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600" dirty="0">
                <a:solidFill>
                  <a:srgbClr val="1B4756"/>
                </a:solidFill>
                <a:latin typeface="Arial"/>
                <a:ea typeface="+mn-ea"/>
                <a:cs typeface="+mn-cs"/>
              </a:rPr>
              <a:t>Recommendations</a:t>
            </a:r>
          </a:p>
        </p:txBody>
      </p:sp>
    </p:spTree>
    <p:extLst>
      <p:ext uri="{BB962C8B-B14F-4D97-AF65-F5344CB8AC3E}">
        <p14:creationId xmlns:p14="http://schemas.microsoft.com/office/powerpoint/2010/main" val="3112888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0584" y="1510019"/>
            <a:ext cx="4233672" cy="3909270"/>
          </a:xfrm>
        </p:spPr>
        <p:txBody>
          <a:bodyPr>
            <a:normAutofit lnSpcReduction="10000"/>
          </a:bodyPr>
          <a:lstStyle/>
          <a:p>
            <a:pPr eaLnBrk="0" hangingPunct="0">
              <a:lnSpc>
                <a:spcPct val="100000"/>
              </a:lnSpc>
              <a:spcBef>
                <a:spcPct val="0"/>
              </a:spcBef>
              <a:defRPr/>
            </a:pPr>
            <a:r>
              <a:rPr lang="en-AU" dirty="0">
                <a:solidFill>
                  <a:srgbClr val="1B4756"/>
                </a:solidFill>
              </a:rPr>
              <a:t>At approximately 5:00am an operator of a loaded rear dump truck travelling along a </a:t>
            </a:r>
            <a:r>
              <a:rPr lang="en-AU" dirty="0" err="1">
                <a:solidFill>
                  <a:srgbClr val="1B4756"/>
                </a:solidFill>
              </a:rPr>
              <a:t>haulroad</a:t>
            </a:r>
            <a:r>
              <a:rPr lang="en-AU" dirty="0">
                <a:solidFill>
                  <a:srgbClr val="1B4756"/>
                </a:solidFill>
              </a:rPr>
              <a:t>. experienced a microsleep.</a:t>
            </a:r>
          </a:p>
          <a:p>
            <a:pPr eaLnBrk="0" hangingPunct="0">
              <a:lnSpc>
                <a:spcPct val="100000"/>
              </a:lnSpc>
              <a:spcBef>
                <a:spcPct val="0"/>
              </a:spcBef>
              <a:defRPr/>
            </a:pPr>
            <a:r>
              <a:rPr lang="en-AU" dirty="0">
                <a:solidFill>
                  <a:srgbClr val="1B4756"/>
                </a:solidFill>
              </a:rPr>
              <a:t>This resulted in the truck contacting the </a:t>
            </a:r>
            <a:r>
              <a:rPr lang="en-AU" dirty="0" err="1">
                <a:solidFill>
                  <a:srgbClr val="1B4756"/>
                </a:solidFill>
              </a:rPr>
              <a:t>haulroad’s</a:t>
            </a:r>
            <a:r>
              <a:rPr lang="en-AU" dirty="0">
                <a:solidFill>
                  <a:srgbClr val="1B4756"/>
                </a:solidFill>
              </a:rPr>
              <a:t> left hand side safety berm.</a:t>
            </a:r>
          </a:p>
        </p:txBody>
      </p:sp>
      <p:sp>
        <p:nvSpPr>
          <p:cNvPr id="9" name="Title 1">
            <a:extLst>
              <a:ext uri="{FF2B5EF4-FFF2-40B4-BE49-F238E27FC236}">
                <a16:creationId xmlns:a16="http://schemas.microsoft.com/office/drawing/2014/main" id="{B05750F6-C875-4C2F-9E95-EBBF810BA771}"/>
              </a:ext>
            </a:extLst>
          </p:cNvPr>
          <p:cNvSpPr txBox="1">
            <a:spLocks/>
          </p:cNvSpPr>
          <p:nvPr/>
        </p:nvSpPr>
        <p:spPr>
          <a:xfrm>
            <a:off x="0" y="11113"/>
            <a:ext cx="11020425"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200" b="1" dirty="0">
                <a:solidFill>
                  <a:srgbClr val="1B4756"/>
                </a:solidFill>
                <a:latin typeface="Arial"/>
                <a:ea typeface="+mn-ea"/>
                <a:cs typeface="+mn-cs"/>
              </a:rPr>
              <a:t>6. Incident – </a:t>
            </a:r>
            <a:r>
              <a:rPr lang="en-AU" altLang="en-US" sz="3200" b="1" dirty="0" err="1">
                <a:solidFill>
                  <a:srgbClr val="1B4756"/>
                </a:solidFill>
                <a:latin typeface="Arial"/>
                <a:ea typeface="+mn-ea"/>
                <a:cs typeface="+mn-cs"/>
              </a:rPr>
              <a:t>Micrrosleep</a:t>
            </a:r>
            <a:r>
              <a:rPr lang="en-AU" altLang="en-US" sz="3200" b="1" dirty="0">
                <a:solidFill>
                  <a:srgbClr val="1B4756"/>
                </a:solidFill>
                <a:latin typeface="Arial"/>
                <a:ea typeface="+mn-ea"/>
                <a:cs typeface="+mn-cs"/>
              </a:rPr>
              <a:t> – Surface Mine</a:t>
            </a:r>
          </a:p>
        </p:txBody>
      </p:sp>
      <p:pic>
        <p:nvPicPr>
          <p:cNvPr id="3" name="Picture 2">
            <a:extLst>
              <a:ext uri="{FF2B5EF4-FFF2-40B4-BE49-F238E27FC236}">
                <a16:creationId xmlns:a16="http://schemas.microsoft.com/office/drawing/2014/main" id="{06A9E3D0-4C90-4991-A857-55EC09FF06D8}"/>
              </a:ext>
            </a:extLst>
          </p:cNvPr>
          <p:cNvPicPr>
            <a:picLocks noChangeAspect="1"/>
          </p:cNvPicPr>
          <p:nvPr/>
        </p:nvPicPr>
        <p:blipFill>
          <a:blip r:embed="rId2"/>
          <a:stretch>
            <a:fillRect/>
          </a:stretch>
        </p:blipFill>
        <p:spPr>
          <a:xfrm>
            <a:off x="4334256" y="1121162"/>
            <a:ext cx="7229094" cy="4572501"/>
          </a:xfrm>
          <a:prstGeom prst="rect">
            <a:avLst/>
          </a:prstGeom>
        </p:spPr>
      </p:pic>
    </p:spTree>
    <p:extLst>
      <p:ext uri="{BB962C8B-B14F-4D97-AF65-F5344CB8AC3E}">
        <p14:creationId xmlns:p14="http://schemas.microsoft.com/office/powerpoint/2010/main" val="1615992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019692" cy="846260"/>
          </a:xfrm>
        </p:spPr>
        <p:txBody>
          <a:bodyPr>
            <a:normAutofit/>
          </a:bodyPr>
          <a:lstStyle/>
          <a:p>
            <a:pPr>
              <a:defRPr/>
            </a:pPr>
            <a:r>
              <a:rPr lang="en-AU" sz="3600" dirty="0">
                <a:solidFill>
                  <a:srgbClr val="1B4756"/>
                </a:solidFill>
                <a:latin typeface="Arial"/>
                <a:ea typeface="+mn-ea"/>
                <a:cs typeface="+mn-cs"/>
              </a:rPr>
              <a:t>Recommendations</a:t>
            </a:r>
          </a:p>
        </p:txBody>
      </p:sp>
      <p:sp>
        <p:nvSpPr>
          <p:cNvPr id="3" name="Rectangle 2"/>
          <p:cNvSpPr/>
          <p:nvPr/>
        </p:nvSpPr>
        <p:spPr>
          <a:xfrm>
            <a:off x="494521" y="974806"/>
            <a:ext cx="11202957" cy="4708981"/>
          </a:xfrm>
          <a:prstGeom prst="rect">
            <a:avLst/>
          </a:prstGeom>
        </p:spPr>
        <p:txBody>
          <a:bodyPr wrap="square">
            <a:spAutoFit/>
          </a:bodyPr>
          <a:lstStyle/>
          <a:p>
            <a:pPr>
              <a:defRPr/>
            </a:pPr>
            <a:r>
              <a:rPr lang="en-AU" sz="2800" dirty="0">
                <a:solidFill>
                  <a:srgbClr val="1B4756"/>
                </a:solidFill>
                <a:latin typeface="Arial"/>
              </a:rPr>
              <a:t>Site Senior Executive</a:t>
            </a:r>
          </a:p>
          <a:p>
            <a:pPr marL="800100" lvl="1" indent="-342900">
              <a:buFont typeface="Arial" panose="020B0604020202020204" pitchFamily="34" charset="0"/>
              <a:buChar char="•"/>
              <a:defRPr/>
            </a:pPr>
            <a:r>
              <a:rPr lang="en-AU" sz="2400" dirty="0">
                <a:solidFill>
                  <a:srgbClr val="1B4756"/>
                </a:solidFill>
              </a:rPr>
              <a:t>Must ensure the coal mine’s safety and health management system provides for controlling risks at the mine associated with the personal fatigue.</a:t>
            </a:r>
          </a:p>
          <a:p>
            <a:pPr>
              <a:defRPr/>
            </a:pPr>
            <a:r>
              <a:rPr lang="en-AU" sz="2800" dirty="0">
                <a:solidFill>
                  <a:srgbClr val="1B4756"/>
                </a:solidFill>
                <a:latin typeface="Arial"/>
              </a:rPr>
              <a:t>Supervisors</a:t>
            </a:r>
          </a:p>
          <a:p>
            <a:pPr marL="800100" lvl="1" indent="-342900">
              <a:buFont typeface="Arial" panose="020B0604020202020204" pitchFamily="34" charset="0"/>
              <a:buChar char="•"/>
              <a:defRPr/>
            </a:pPr>
            <a:r>
              <a:rPr lang="en-AU" sz="2400" dirty="0">
                <a:solidFill>
                  <a:srgbClr val="1B4756"/>
                </a:solidFill>
              </a:rPr>
              <a:t>Periodically monitor and check on the fatigue level of workers.</a:t>
            </a:r>
          </a:p>
          <a:p>
            <a:pPr marL="800100" lvl="1" indent="-342900">
              <a:buFont typeface="Arial" panose="020B0604020202020204" pitchFamily="34" charset="0"/>
              <a:buChar char="•"/>
              <a:defRPr/>
            </a:pPr>
            <a:r>
              <a:rPr lang="en-AU" sz="2400" dirty="0">
                <a:solidFill>
                  <a:srgbClr val="1B4756"/>
                </a:solidFill>
              </a:rPr>
              <a:t>Encourage workers to report any fatigue related issues.</a:t>
            </a:r>
          </a:p>
          <a:p>
            <a:pPr marL="800100" lvl="1" indent="-342900">
              <a:buFont typeface="Arial" panose="020B0604020202020204" pitchFamily="34" charset="0"/>
              <a:buChar char="•"/>
              <a:defRPr/>
            </a:pPr>
            <a:r>
              <a:rPr lang="en-AU" sz="2400" dirty="0">
                <a:solidFill>
                  <a:srgbClr val="1B4756"/>
                </a:solidFill>
              </a:rPr>
              <a:t>Adopt methods that may reduce the likelihood of fatigue, for example job rotation.</a:t>
            </a:r>
          </a:p>
          <a:p>
            <a:pPr>
              <a:defRPr/>
            </a:pPr>
            <a:r>
              <a:rPr lang="en-AU" sz="2800" dirty="0">
                <a:solidFill>
                  <a:srgbClr val="1B4756"/>
                </a:solidFill>
                <a:latin typeface="Arial"/>
              </a:rPr>
              <a:t>Coal mine workers </a:t>
            </a:r>
          </a:p>
          <a:p>
            <a:pPr marL="800100" lvl="1" indent="-342900">
              <a:buFont typeface="Arial" panose="020B0604020202020204" pitchFamily="34" charset="0"/>
              <a:buChar char="•"/>
              <a:defRPr/>
            </a:pPr>
            <a:r>
              <a:rPr lang="en-AU" sz="2400" dirty="0">
                <a:solidFill>
                  <a:srgbClr val="1B4756"/>
                </a:solidFill>
              </a:rPr>
              <a:t>Ensure they make the necessary pre-shift preparation required for managing fatigue.</a:t>
            </a:r>
          </a:p>
          <a:p>
            <a:pPr marL="800100" lvl="1" indent="-342900">
              <a:buFont typeface="Arial" panose="020B0604020202020204" pitchFamily="34" charset="0"/>
              <a:buChar char="•"/>
              <a:defRPr/>
            </a:pPr>
            <a:r>
              <a:rPr lang="en-AU" sz="2400" dirty="0">
                <a:solidFill>
                  <a:srgbClr val="1B4756"/>
                </a:solidFill>
              </a:rPr>
              <a:t>To stop and report any fatigue related issues that they may be experiencing.</a:t>
            </a:r>
          </a:p>
        </p:txBody>
      </p:sp>
    </p:spTree>
    <p:extLst>
      <p:ext uri="{BB962C8B-B14F-4D97-AF65-F5344CB8AC3E}">
        <p14:creationId xmlns:p14="http://schemas.microsoft.com/office/powerpoint/2010/main" val="1313332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1440" y="1225061"/>
            <a:ext cx="6753308" cy="4605896"/>
          </a:xfrm>
        </p:spPr>
        <p:txBody>
          <a:bodyPr>
            <a:normAutofit lnSpcReduction="10000"/>
          </a:bodyPr>
          <a:lstStyle/>
          <a:p>
            <a:pPr eaLnBrk="0" hangingPunct="0">
              <a:lnSpc>
                <a:spcPct val="100000"/>
              </a:lnSpc>
              <a:spcBef>
                <a:spcPct val="0"/>
              </a:spcBef>
              <a:defRPr/>
            </a:pPr>
            <a:r>
              <a:rPr lang="en-AU" dirty="0">
                <a:solidFill>
                  <a:srgbClr val="1B4756"/>
                </a:solidFill>
              </a:rPr>
              <a:t>In January 2021 the WA Dept of Mines received a report of an incident at a mine site where an electronic cigarette (vape) battery spontaneously ignited in a worker’s pocket whilst he was travelling in a utility with two other workers.  Statements described it as a combustion event not unlike fireworks going off and flying around inside the vehicle that they were travelling in.  The worker received serious burns to his leg.</a:t>
            </a:r>
          </a:p>
          <a:p>
            <a:pPr marL="0" indent="0" eaLnBrk="0" hangingPunct="0">
              <a:lnSpc>
                <a:spcPct val="100000"/>
              </a:lnSpc>
              <a:spcBef>
                <a:spcPct val="0"/>
              </a:spcBef>
              <a:buNone/>
              <a:defRPr/>
            </a:pPr>
            <a:endParaRPr lang="en-AU" dirty="0">
              <a:solidFill>
                <a:srgbClr val="1B4756"/>
              </a:solidFill>
            </a:endParaRPr>
          </a:p>
        </p:txBody>
      </p:sp>
      <p:sp>
        <p:nvSpPr>
          <p:cNvPr id="9" name="Title 1">
            <a:extLst>
              <a:ext uri="{FF2B5EF4-FFF2-40B4-BE49-F238E27FC236}">
                <a16:creationId xmlns:a16="http://schemas.microsoft.com/office/drawing/2014/main" id="{B05750F6-C875-4C2F-9E95-EBBF810BA771}"/>
              </a:ext>
            </a:extLst>
          </p:cNvPr>
          <p:cNvSpPr txBox="1">
            <a:spLocks/>
          </p:cNvSpPr>
          <p:nvPr/>
        </p:nvSpPr>
        <p:spPr>
          <a:xfrm>
            <a:off x="457199" y="11113"/>
            <a:ext cx="11509513" cy="10424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200" b="1" dirty="0">
                <a:solidFill>
                  <a:srgbClr val="1B4756"/>
                </a:solidFill>
                <a:latin typeface="Arial"/>
                <a:ea typeface="+mn-ea"/>
                <a:cs typeface="+mn-cs"/>
              </a:rPr>
              <a:t>7. Hazards associated with the use of e-cigarette devices.</a:t>
            </a:r>
          </a:p>
        </p:txBody>
      </p:sp>
      <p:pic>
        <p:nvPicPr>
          <p:cNvPr id="6" name="Picture 5">
            <a:extLst>
              <a:ext uri="{FF2B5EF4-FFF2-40B4-BE49-F238E27FC236}">
                <a16:creationId xmlns:a16="http://schemas.microsoft.com/office/drawing/2014/main" id="{E9409136-2924-490E-9397-3E2DE08EA8FF}"/>
              </a:ext>
            </a:extLst>
          </p:cNvPr>
          <p:cNvPicPr>
            <a:picLocks noChangeAspect="1"/>
          </p:cNvPicPr>
          <p:nvPr/>
        </p:nvPicPr>
        <p:blipFill>
          <a:blip r:embed="rId2"/>
          <a:stretch>
            <a:fillRect/>
          </a:stretch>
        </p:blipFill>
        <p:spPr>
          <a:xfrm>
            <a:off x="6844749" y="1709108"/>
            <a:ext cx="5035348" cy="2988788"/>
          </a:xfrm>
          <a:prstGeom prst="rect">
            <a:avLst/>
          </a:prstGeom>
        </p:spPr>
      </p:pic>
    </p:spTree>
    <p:extLst>
      <p:ext uri="{BB962C8B-B14F-4D97-AF65-F5344CB8AC3E}">
        <p14:creationId xmlns:p14="http://schemas.microsoft.com/office/powerpoint/2010/main" val="165334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383" y="-1"/>
            <a:ext cx="11145076" cy="2546779"/>
          </a:xfrm>
        </p:spPr>
        <p:txBody>
          <a:bodyPr>
            <a:normAutofit/>
          </a:bodyPr>
          <a:lstStyle/>
          <a:p>
            <a:pPr>
              <a:defRPr/>
            </a:pPr>
            <a:r>
              <a:rPr lang="en-AU" sz="3200" dirty="0">
                <a:solidFill>
                  <a:srgbClr val="1B4756"/>
                </a:solidFill>
                <a:latin typeface="+mn-lt"/>
                <a:ea typeface="+mn-ea"/>
                <a:cs typeface="+mn-cs"/>
              </a:rPr>
              <a:t>Contributing Factors     </a:t>
            </a:r>
            <a:br>
              <a:rPr lang="en-AU" sz="2400" b="1" dirty="0">
                <a:solidFill>
                  <a:srgbClr val="1B4756"/>
                </a:solidFill>
                <a:latin typeface="+mn-lt"/>
                <a:ea typeface="+mn-ea"/>
                <a:cs typeface="+mn-cs"/>
              </a:rPr>
            </a:br>
            <a:r>
              <a:rPr lang="en-AU" sz="2400" dirty="0">
                <a:solidFill>
                  <a:srgbClr val="1B4756"/>
                </a:solidFill>
                <a:latin typeface="+mn-lt"/>
                <a:ea typeface="+mn-ea"/>
                <a:cs typeface="+mn-cs"/>
              </a:rPr>
              <a:t>E-cigarettes contain interchangeable parts, often including extra-low voltage lithium batteries.  Failure of these parts has been linked to ignition of E-cigarettes, with a number of incidences of burn injuries reported overseas.  Many have been linked to overcharging and overheating of the batteries, causing the device to ignite or explode in close proximity to the user.</a:t>
            </a:r>
            <a:endParaRPr lang="en-AU" sz="2400" b="1" dirty="0">
              <a:solidFill>
                <a:srgbClr val="1B4756"/>
              </a:solidFill>
              <a:latin typeface="+mn-lt"/>
              <a:ea typeface="+mn-ea"/>
              <a:cs typeface="+mn-cs"/>
            </a:endParaRPr>
          </a:p>
        </p:txBody>
      </p:sp>
      <p:sp>
        <p:nvSpPr>
          <p:cNvPr id="3" name="Rectangle 2"/>
          <p:cNvSpPr/>
          <p:nvPr/>
        </p:nvSpPr>
        <p:spPr>
          <a:xfrm>
            <a:off x="288234" y="2772066"/>
            <a:ext cx="11615531" cy="2862322"/>
          </a:xfrm>
          <a:prstGeom prst="rect">
            <a:avLst/>
          </a:prstGeom>
        </p:spPr>
        <p:txBody>
          <a:bodyPr wrap="square">
            <a:spAutoFit/>
          </a:bodyPr>
          <a:lstStyle/>
          <a:p>
            <a:pPr lvl="1">
              <a:defRPr/>
            </a:pPr>
            <a:r>
              <a:rPr lang="en-AU" sz="3200" dirty="0">
                <a:solidFill>
                  <a:srgbClr val="1B4756"/>
                </a:solidFill>
              </a:rPr>
              <a:t>Recommendations</a:t>
            </a:r>
          </a:p>
          <a:p>
            <a:pPr marL="800100" lvl="1" indent="-342900">
              <a:buFont typeface="Arial" panose="020B0604020202020204" pitchFamily="34" charset="0"/>
              <a:buChar char="•"/>
              <a:defRPr/>
            </a:pPr>
            <a:r>
              <a:rPr lang="en-AU" sz="2400" dirty="0">
                <a:solidFill>
                  <a:srgbClr val="1B4756"/>
                </a:solidFill>
              </a:rPr>
              <a:t>Given the foreseeability of these occurrences and their potential consequences, the risks associated with carrying electronic cigarette devices (i.e. vaping equipment) on persons on site, particularly in hazardous areas, should be reviewed and preventative and control measures developed and implemented.</a:t>
            </a:r>
          </a:p>
          <a:p>
            <a:pPr marL="800100" lvl="1" indent="-342900">
              <a:buFont typeface="Arial" panose="020B0604020202020204" pitchFamily="34" charset="0"/>
              <a:buChar char="•"/>
              <a:defRPr/>
            </a:pPr>
            <a:r>
              <a:rPr lang="en-AU" sz="2400" dirty="0">
                <a:solidFill>
                  <a:srgbClr val="1B4756"/>
                </a:solidFill>
              </a:rPr>
              <a:t>Refer to “</a:t>
            </a:r>
            <a:r>
              <a:rPr lang="en-AU" sz="2400" dirty="0">
                <a:solidFill>
                  <a:srgbClr val="1B4756"/>
                </a:solidFill>
                <a:hlinkClick r:id="rId2"/>
              </a:rPr>
              <a:t>Mines Safety Bulletin No. 181</a:t>
            </a:r>
            <a:r>
              <a:rPr lang="en-AU" sz="2400" dirty="0">
                <a:solidFill>
                  <a:srgbClr val="1B4756"/>
                </a:solidFill>
              </a:rPr>
              <a:t>” issued by WA Department of Mines, Industry Regulation and Safety.</a:t>
            </a:r>
          </a:p>
        </p:txBody>
      </p:sp>
    </p:spTree>
    <p:extLst>
      <p:ext uri="{BB962C8B-B14F-4D97-AF65-F5344CB8AC3E}">
        <p14:creationId xmlns:p14="http://schemas.microsoft.com/office/powerpoint/2010/main" val="1338962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993648"/>
            <a:ext cx="12192000" cy="1648884"/>
          </a:xfrm>
        </p:spPr>
        <p:txBody>
          <a:bodyPr>
            <a:normAutofit lnSpcReduction="10000"/>
          </a:bodyPr>
          <a:lstStyle/>
          <a:p>
            <a:pPr marL="457200" indent="-457200" eaLnBrk="0" hangingPunct="0">
              <a:lnSpc>
                <a:spcPct val="100000"/>
              </a:lnSpc>
              <a:spcBef>
                <a:spcPct val="0"/>
              </a:spcBef>
              <a:buFont typeface="+mj-lt"/>
              <a:buAutoNum type="arabicPeriod"/>
              <a:defRPr/>
            </a:pPr>
            <a:r>
              <a:rPr lang="en-AU" dirty="0">
                <a:solidFill>
                  <a:srgbClr val="1B4756"/>
                </a:solidFill>
              </a:rPr>
              <a:t>Whilst travelling a light vehicle lost steering when the right hand side tie rod end nuts came off.</a:t>
            </a:r>
          </a:p>
          <a:p>
            <a:pPr marL="457200" indent="-457200" eaLnBrk="0" hangingPunct="0">
              <a:lnSpc>
                <a:spcPct val="100000"/>
              </a:lnSpc>
              <a:spcBef>
                <a:spcPct val="0"/>
              </a:spcBef>
              <a:buFont typeface="+mj-lt"/>
              <a:buAutoNum type="arabicPeriod"/>
              <a:defRPr/>
            </a:pPr>
            <a:r>
              <a:rPr lang="en-AU" dirty="0">
                <a:solidFill>
                  <a:srgbClr val="1B4756"/>
                </a:solidFill>
              </a:rPr>
              <a:t>The light vehicle had the steering rack and pinion replaced on the shift prior to the incident occurring. </a:t>
            </a:r>
          </a:p>
        </p:txBody>
      </p:sp>
      <p:sp>
        <p:nvSpPr>
          <p:cNvPr id="9" name="Title 1">
            <a:extLst>
              <a:ext uri="{FF2B5EF4-FFF2-40B4-BE49-F238E27FC236}">
                <a16:creationId xmlns:a16="http://schemas.microsoft.com/office/drawing/2014/main" id="{B05750F6-C875-4C2F-9E95-EBBF810BA771}"/>
              </a:ext>
            </a:extLst>
          </p:cNvPr>
          <p:cNvSpPr txBox="1">
            <a:spLocks/>
          </p:cNvSpPr>
          <p:nvPr/>
        </p:nvSpPr>
        <p:spPr>
          <a:xfrm>
            <a:off x="0" y="11113"/>
            <a:ext cx="11020425"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eaLnBrk="0" hangingPunct="0">
              <a:spcBef>
                <a:spcPts val="1000"/>
              </a:spcBef>
              <a:buFont typeface="+mj-lt"/>
              <a:buAutoNum type="arabicPeriod"/>
              <a:defRPr/>
            </a:pPr>
            <a:r>
              <a:rPr lang="en-AU" altLang="en-US" sz="3200" b="1" dirty="0">
                <a:solidFill>
                  <a:srgbClr val="1B4756"/>
                </a:solidFill>
                <a:latin typeface="Arial"/>
                <a:ea typeface="+mn-ea"/>
                <a:cs typeface="+mn-cs"/>
              </a:rPr>
              <a:t>Incident – Steering joint failure – Surface Mine</a:t>
            </a:r>
          </a:p>
        </p:txBody>
      </p:sp>
      <p:pic>
        <p:nvPicPr>
          <p:cNvPr id="6" name="Picture 5">
            <a:extLst>
              <a:ext uri="{FF2B5EF4-FFF2-40B4-BE49-F238E27FC236}">
                <a16:creationId xmlns:a16="http://schemas.microsoft.com/office/drawing/2014/main" id="{D7D28015-1D37-44DA-B877-1B9F65949C7A}"/>
              </a:ext>
            </a:extLst>
          </p:cNvPr>
          <p:cNvPicPr/>
          <p:nvPr/>
        </p:nvPicPr>
        <p:blipFill>
          <a:blip r:embed="rId2"/>
          <a:stretch>
            <a:fillRect/>
          </a:stretch>
        </p:blipFill>
        <p:spPr>
          <a:xfrm>
            <a:off x="1060704" y="2794253"/>
            <a:ext cx="5303520" cy="2978659"/>
          </a:xfrm>
          <a:prstGeom prst="rect">
            <a:avLst/>
          </a:prstGeom>
        </p:spPr>
      </p:pic>
      <p:pic>
        <p:nvPicPr>
          <p:cNvPr id="8" name="Picture 7">
            <a:extLst>
              <a:ext uri="{FF2B5EF4-FFF2-40B4-BE49-F238E27FC236}">
                <a16:creationId xmlns:a16="http://schemas.microsoft.com/office/drawing/2014/main" id="{EF7BB967-ACB6-4E28-BAA0-0D65EC047784}"/>
              </a:ext>
            </a:extLst>
          </p:cNvPr>
          <p:cNvPicPr/>
          <p:nvPr/>
        </p:nvPicPr>
        <p:blipFill>
          <a:blip r:embed="rId3"/>
          <a:stretch>
            <a:fillRect/>
          </a:stretch>
        </p:blipFill>
        <p:spPr>
          <a:xfrm>
            <a:off x="6775386" y="2794253"/>
            <a:ext cx="3496374" cy="2978659"/>
          </a:xfrm>
          <a:prstGeom prst="rect">
            <a:avLst/>
          </a:prstGeom>
        </p:spPr>
      </p:pic>
    </p:spTree>
    <p:extLst>
      <p:ext uri="{BB962C8B-B14F-4D97-AF65-F5344CB8AC3E}">
        <p14:creationId xmlns:p14="http://schemas.microsoft.com/office/powerpoint/2010/main" val="3356840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019692" cy="846260"/>
          </a:xfrm>
        </p:spPr>
        <p:txBody>
          <a:bodyPr>
            <a:normAutofit/>
          </a:bodyPr>
          <a:lstStyle/>
          <a:p>
            <a:pPr>
              <a:defRPr/>
            </a:pPr>
            <a:r>
              <a:rPr lang="en-AU" sz="3600" dirty="0">
                <a:solidFill>
                  <a:srgbClr val="1B4756"/>
                </a:solidFill>
                <a:latin typeface="Arial"/>
                <a:ea typeface="+mn-ea"/>
                <a:cs typeface="+mn-cs"/>
              </a:rPr>
              <a:t>Recommendations</a:t>
            </a:r>
          </a:p>
        </p:txBody>
      </p:sp>
      <p:sp>
        <p:nvSpPr>
          <p:cNvPr id="3" name="Rectangle 2"/>
          <p:cNvSpPr/>
          <p:nvPr/>
        </p:nvSpPr>
        <p:spPr>
          <a:xfrm>
            <a:off x="0" y="846260"/>
            <a:ext cx="11677650" cy="4770537"/>
          </a:xfrm>
          <a:prstGeom prst="rect">
            <a:avLst/>
          </a:prstGeom>
        </p:spPr>
        <p:txBody>
          <a:bodyPr wrap="square">
            <a:spAutoFit/>
          </a:bodyPr>
          <a:lstStyle/>
          <a:p>
            <a:pPr>
              <a:defRPr/>
            </a:pPr>
            <a:r>
              <a:rPr lang="en-AU" sz="2800" dirty="0">
                <a:solidFill>
                  <a:srgbClr val="1B4756"/>
                </a:solidFill>
                <a:latin typeface="Arial"/>
              </a:rPr>
              <a:t>Site Senior Executive</a:t>
            </a:r>
          </a:p>
          <a:p>
            <a:pPr marL="685800" lvl="1" indent="-228600">
              <a:buFont typeface="Arial" panose="020B0604020202020204" pitchFamily="34" charset="0"/>
              <a:buChar char="•"/>
              <a:defRPr/>
            </a:pPr>
            <a:r>
              <a:rPr lang="en-AU" sz="2400" dirty="0">
                <a:solidFill>
                  <a:srgbClr val="1B4756"/>
                </a:solidFill>
              </a:rPr>
              <a:t>Ensure the SHMS contains an effective maintenance strategy and plans for maintaining mobile plant.</a:t>
            </a:r>
          </a:p>
          <a:p>
            <a:pPr marL="685800" lvl="1" indent="-228600">
              <a:buFont typeface="Arial" panose="020B0604020202020204" pitchFamily="34" charset="0"/>
              <a:buChar char="•"/>
              <a:defRPr/>
            </a:pPr>
            <a:r>
              <a:rPr lang="en-AU" sz="2400" dirty="0">
                <a:solidFill>
                  <a:srgbClr val="1B4756"/>
                </a:solidFill>
              </a:rPr>
              <a:t>Ensure the persons carrying out maintenance on mobile plant are competent to perform the work.</a:t>
            </a:r>
          </a:p>
          <a:p>
            <a:pPr marL="0" lvl="1">
              <a:defRPr/>
            </a:pPr>
            <a:r>
              <a:rPr lang="en-AU" sz="2800" dirty="0">
                <a:solidFill>
                  <a:srgbClr val="1B4756"/>
                </a:solidFill>
                <a:latin typeface="Arial"/>
              </a:rPr>
              <a:t>Supervisors </a:t>
            </a:r>
          </a:p>
          <a:p>
            <a:pPr marL="800100" lvl="1" indent="-342900">
              <a:buFont typeface="Arial" panose="020B0604020202020204" pitchFamily="34" charset="0"/>
              <a:buChar char="•"/>
              <a:defRPr/>
            </a:pPr>
            <a:r>
              <a:rPr lang="en-AU" sz="2400" dirty="0">
                <a:solidFill>
                  <a:srgbClr val="1B4756"/>
                </a:solidFill>
              </a:rPr>
              <a:t>Ensure mobile equipment componentry is maintained and replaced as per the OEM’s specifications and recommendations.</a:t>
            </a:r>
          </a:p>
          <a:p>
            <a:pPr marL="800100" lvl="1" indent="-342900">
              <a:buFont typeface="Arial" panose="020B0604020202020204" pitchFamily="34" charset="0"/>
              <a:buChar char="•"/>
              <a:defRPr/>
            </a:pPr>
            <a:r>
              <a:rPr lang="en-AU" sz="2400" dirty="0">
                <a:solidFill>
                  <a:srgbClr val="1B4756"/>
                </a:solidFill>
              </a:rPr>
              <a:t>Check that critical maintenance steps have been completed as required.</a:t>
            </a:r>
          </a:p>
          <a:p>
            <a:pPr>
              <a:defRPr/>
            </a:pPr>
            <a:r>
              <a:rPr lang="en-AU" sz="2800" dirty="0">
                <a:solidFill>
                  <a:srgbClr val="1B4756"/>
                </a:solidFill>
                <a:latin typeface="Arial"/>
              </a:rPr>
              <a:t>Coal mine workers </a:t>
            </a:r>
          </a:p>
          <a:p>
            <a:pPr marL="800100" lvl="1" indent="-342900">
              <a:buFont typeface="Arial" panose="020B0604020202020204" pitchFamily="34" charset="0"/>
              <a:buChar char="•"/>
              <a:defRPr/>
            </a:pPr>
            <a:r>
              <a:rPr lang="en-AU" sz="2400" dirty="0">
                <a:solidFill>
                  <a:srgbClr val="1B4756"/>
                </a:solidFill>
              </a:rPr>
              <a:t>Must maintain mobile plant as per the requirements of their mine’s SHMS and the relevant OEM.</a:t>
            </a:r>
          </a:p>
        </p:txBody>
      </p:sp>
    </p:spTree>
    <p:extLst>
      <p:ext uri="{BB962C8B-B14F-4D97-AF65-F5344CB8AC3E}">
        <p14:creationId xmlns:p14="http://schemas.microsoft.com/office/powerpoint/2010/main" val="3278308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225296"/>
            <a:ext cx="5286375" cy="4626864"/>
          </a:xfrm>
        </p:spPr>
        <p:txBody>
          <a:bodyPr>
            <a:normAutofit/>
          </a:bodyPr>
          <a:lstStyle/>
          <a:p>
            <a:pPr marL="457200" indent="-457200" eaLnBrk="0" hangingPunct="0">
              <a:lnSpc>
                <a:spcPct val="100000"/>
              </a:lnSpc>
              <a:spcBef>
                <a:spcPct val="0"/>
              </a:spcBef>
              <a:buFont typeface="+mj-lt"/>
              <a:buAutoNum type="arabicPeriod"/>
              <a:defRPr/>
            </a:pPr>
            <a:r>
              <a:rPr lang="en-AU" dirty="0">
                <a:solidFill>
                  <a:srgbClr val="1B4756"/>
                </a:solidFill>
              </a:rPr>
              <a:t>A dragline was repositioning due to sinking in soft ground.</a:t>
            </a:r>
          </a:p>
          <a:p>
            <a:pPr marL="457200" indent="-457200" eaLnBrk="0" hangingPunct="0">
              <a:lnSpc>
                <a:spcPct val="100000"/>
              </a:lnSpc>
              <a:spcBef>
                <a:spcPct val="0"/>
              </a:spcBef>
              <a:buFont typeface="+mj-lt"/>
              <a:buAutoNum type="arabicPeriod"/>
              <a:defRPr/>
            </a:pPr>
            <a:r>
              <a:rPr lang="en-AU" dirty="0">
                <a:solidFill>
                  <a:srgbClr val="1B4756"/>
                </a:solidFill>
              </a:rPr>
              <a:t>A worker on the ground at the front of the dragline directed the operator to swing to the right.  The cable winch under the house was still attached to the cable, and this resulted in significant cable damage when the dragline swung.</a:t>
            </a:r>
          </a:p>
        </p:txBody>
      </p:sp>
      <p:sp>
        <p:nvSpPr>
          <p:cNvPr id="9" name="Title 1">
            <a:extLst>
              <a:ext uri="{FF2B5EF4-FFF2-40B4-BE49-F238E27FC236}">
                <a16:creationId xmlns:a16="http://schemas.microsoft.com/office/drawing/2014/main" id="{B05750F6-C875-4C2F-9E95-EBBF810BA771}"/>
              </a:ext>
            </a:extLst>
          </p:cNvPr>
          <p:cNvSpPr txBox="1">
            <a:spLocks/>
          </p:cNvSpPr>
          <p:nvPr/>
        </p:nvSpPr>
        <p:spPr>
          <a:xfrm>
            <a:off x="0" y="11113"/>
            <a:ext cx="12192000"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200" b="1" dirty="0">
                <a:solidFill>
                  <a:srgbClr val="1B4756"/>
                </a:solidFill>
                <a:latin typeface="Arial"/>
                <a:ea typeface="+mn-ea"/>
                <a:cs typeface="+mn-cs"/>
              </a:rPr>
              <a:t>2. Incident – HV Cable damaged – Surface Mine</a:t>
            </a:r>
          </a:p>
        </p:txBody>
      </p:sp>
      <p:pic>
        <p:nvPicPr>
          <p:cNvPr id="3" name="Picture 2" descr="A picture containing ground, outdoor, dirt&#10;&#10;Description automatically generated">
            <a:extLst>
              <a:ext uri="{FF2B5EF4-FFF2-40B4-BE49-F238E27FC236}">
                <a16:creationId xmlns:a16="http://schemas.microsoft.com/office/drawing/2014/main" id="{2D98B045-E7CC-4C93-AF40-F865ED5A9A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0212" y="1292352"/>
            <a:ext cx="5998464" cy="4498848"/>
          </a:xfrm>
          <a:prstGeom prst="rect">
            <a:avLst/>
          </a:prstGeom>
        </p:spPr>
      </p:pic>
    </p:spTree>
    <p:extLst>
      <p:ext uri="{BB962C8B-B14F-4D97-AF65-F5344CB8AC3E}">
        <p14:creationId xmlns:p14="http://schemas.microsoft.com/office/powerpoint/2010/main" val="233055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019692" cy="846260"/>
          </a:xfrm>
        </p:spPr>
        <p:txBody>
          <a:bodyPr>
            <a:normAutofit/>
          </a:bodyPr>
          <a:lstStyle/>
          <a:p>
            <a:pPr>
              <a:defRPr/>
            </a:pPr>
            <a:r>
              <a:rPr lang="en-AU" sz="3600" dirty="0">
                <a:solidFill>
                  <a:srgbClr val="1B4756"/>
                </a:solidFill>
                <a:latin typeface="Arial"/>
                <a:ea typeface="+mn-ea"/>
                <a:cs typeface="+mn-cs"/>
              </a:rPr>
              <a:t>Recommendations</a:t>
            </a:r>
          </a:p>
        </p:txBody>
      </p:sp>
      <p:sp>
        <p:nvSpPr>
          <p:cNvPr id="3" name="Rectangle 2"/>
          <p:cNvSpPr/>
          <p:nvPr/>
        </p:nvSpPr>
        <p:spPr>
          <a:xfrm>
            <a:off x="0" y="1074509"/>
            <a:ext cx="11677650" cy="4708981"/>
          </a:xfrm>
          <a:prstGeom prst="rect">
            <a:avLst/>
          </a:prstGeom>
        </p:spPr>
        <p:txBody>
          <a:bodyPr wrap="square">
            <a:spAutoFit/>
          </a:bodyPr>
          <a:lstStyle/>
          <a:p>
            <a:pPr>
              <a:defRPr/>
            </a:pPr>
            <a:r>
              <a:rPr lang="en-AU" sz="2800" dirty="0">
                <a:solidFill>
                  <a:srgbClr val="1B4756"/>
                </a:solidFill>
                <a:latin typeface="Arial"/>
              </a:rPr>
              <a:t>Site Senior Executive</a:t>
            </a:r>
          </a:p>
          <a:p>
            <a:pPr marL="685800" lvl="1" indent="-228600">
              <a:buFont typeface="Arial" panose="020B0604020202020204" pitchFamily="34" charset="0"/>
              <a:buChar char="•"/>
              <a:defRPr/>
            </a:pPr>
            <a:r>
              <a:rPr lang="en-AU" sz="2400" dirty="0">
                <a:solidFill>
                  <a:srgbClr val="1B4756"/>
                </a:solidFill>
              </a:rPr>
              <a:t>Ensure the mine’s safety and health management system contains an effective procedure for handling high voltage trailing cables.</a:t>
            </a:r>
          </a:p>
          <a:p>
            <a:pPr marL="685800" lvl="1" indent="-228600">
              <a:buFont typeface="Arial" panose="020B0604020202020204" pitchFamily="34" charset="0"/>
              <a:buChar char="•"/>
              <a:defRPr/>
            </a:pPr>
            <a:r>
              <a:rPr lang="en-AU" sz="2400" dirty="0">
                <a:solidFill>
                  <a:srgbClr val="1B4756"/>
                </a:solidFill>
              </a:rPr>
              <a:t>Ensure that all coal mine workers handling high voltage trailing cables are competent to perform the task.</a:t>
            </a:r>
          </a:p>
          <a:p>
            <a:pPr marL="0" lvl="1">
              <a:defRPr/>
            </a:pPr>
            <a:r>
              <a:rPr lang="en-AU" sz="2800" dirty="0">
                <a:solidFill>
                  <a:srgbClr val="1B4756"/>
                </a:solidFill>
                <a:latin typeface="Arial"/>
              </a:rPr>
              <a:t>Supervisors</a:t>
            </a:r>
          </a:p>
          <a:p>
            <a:pPr marL="800100" lvl="1" indent="-342900">
              <a:buFont typeface="Arial" panose="020B0604020202020204" pitchFamily="34" charset="0"/>
              <a:buChar char="•"/>
              <a:defRPr/>
            </a:pPr>
            <a:r>
              <a:rPr lang="en-AU" sz="2400" dirty="0">
                <a:solidFill>
                  <a:srgbClr val="1B4756"/>
                </a:solidFill>
              </a:rPr>
              <a:t>Should be checking that workers handling high voltage trailing cables are complying with the requirements of their mine’s SHMS.</a:t>
            </a:r>
          </a:p>
          <a:p>
            <a:pPr>
              <a:defRPr/>
            </a:pPr>
            <a:r>
              <a:rPr lang="en-AU" sz="2800" dirty="0">
                <a:solidFill>
                  <a:srgbClr val="1B4756"/>
                </a:solidFill>
                <a:latin typeface="Arial"/>
              </a:rPr>
              <a:t>Coal mine workers </a:t>
            </a:r>
          </a:p>
          <a:p>
            <a:pPr marL="914400" lvl="1" indent="-457200">
              <a:buFont typeface="Arial" panose="020B0604020202020204" pitchFamily="34" charset="0"/>
              <a:buChar char="•"/>
              <a:defRPr/>
            </a:pPr>
            <a:r>
              <a:rPr lang="en-AU" sz="2400" dirty="0">
                <a:solidFill>
                  <a:srgbClr val="1B4756"/>
                </a:solidFill>
              </a:rPr>
              <a:t>Always ensure high voltage trailing cable are handled as per the requirements of their mine’s SHMS.</a:t>
            </a:r>
          </a:p>
          <a:p>
            <a:pPr marL="800100" lvl="1" indent="-342900">
              <a:buFont typeface="Arial" panose="020B0604020202020204" pitchFamily="34" charset="0"/>
              <a:buChar char="•"/>
              <a:defRPr/>
            </a:pPr>
            <a:endParaRPr lang="en-AU" sz="2400" dirty="0">
              <a:solidFill>
                <a:srgbClr val="1B4756"/>
              </a:solidFill>
            </a:endParaRPr>
          </a:p>
        </p:txBody>
      </p:sp>
    </p:spTree>
    <p:extLst>
      <p:ext uri="{BB962C8B-B14F-4D97-AF65-F5344CB8AC3E}">
        <p14:creationId xmlns:p14="http://schemas.microsoft.com/office/powerpoint/2010/main" val="29867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1132515"/>
            <a:ext cx="11497055" cy="4060270"/>
          </a:xfrm>
        </p:spPr>
        <p:txBody>
          <a:bodyPr>
            <a:normAutofit/>
          </a:bodyPr>
          <a:lstStyle/>
          <a:p>
            <a:pPr marL="457200" indent="-457200" eaLnBrk="0" hangingPunct="0">
              <a:lnSpc>
                <a:spcPct val="100000"/>
              </a:lnSpc>
              <a:spcBef>
                <a:spcPct val="0"/>
              </a:spcBef>
              <a:buFont typeface="+mj-lt"/>
              <a:buAutoNum type="arabicPeriod"/>
              <a:defRPr/>
            </a:pPr>
            <a:r>
              <a:rPr lang="en-AU" dirty="0">
                <a:solidFill>
                  <a:srgbClr val="1B4756"/>
                </a:solidFill>
              </a:rPr>
              <a:t>Whilst conducting a belt shutdown inspection on North Mains Trunk belt a CMW smelt burning coal. Upon investigation the CMW found a small pile of smouldering coal fines on the floor under the belt approximately 300mm x 300mm in area and approximately 100mm high.</a:t>
            </a:r>
          </a:p>
          <a:p>
            <a:pPr marL="457200" indent="-457200" eaLnBrk="0" hangingPunct="0">
              <a:lnSpc>
                <a:spcPct val="100000"/>
              </a:lnSpc>
              <a:spcBef>
                <a:spcPct val="0"/>
              </a:spcBef>
              <a:buFont typeface="+mj-lt"/>
              <a:buAutoNum type="arabicPeriod"/>
              <a:defRPr/>
            </a:pPr>
            <a:r>
              <a:rPr lang="en-AU" dirty="0">
                <a:solidFill>
                  <a:srgbClr val="1B4756"/>
                </a:solidFill>
              </a:rPr>
              <a:t>The area was saturated with water and cleaned, and a fire watch was established.</a:t>
            </a:r>
          </a:p>
          <a:p>
            <a:pPr marL="457200" indent="-457200" eaLnBrk="0" hangingPunct="0">
              <a:lnSpc>
                <a:spcPct val="100000"/>
              </a:lnSpc>
              <a:spcBef>
                <a:spcPct val="0"/>
              </a:spcBef>
              <a:buFont typeface="+mj-lt"/>
              <a:buAutoNum type="arabicPeriod"/>
              <a:defRPr/>
            </a:pPr>
            <a:r>
              <a:rPr lang="en-AU" dirty="0">
                <a:solidFill>
                  <a:srgbClr val="1B4756"/>
                </a:solidFill>
              </a:rPr>
              <a:t>The roller directly above the incident area had been changed out earlier in the shift. The roller’s bearing was not retained sufficiently to prevent shell inadvertently moving with minor force. </a:t>
            </a:r>
          </a:p>
        </p:txBody>
      </p:sp>
      <p:sp>
        <p:nvSpPr>
          <p:cNvPr id="9" name="Title 1">
            <a:extLst>
              <a:ext uri="{FF2B5EF4-FFF2-40B4-BE49-F238E27FC236}">
                <a16:creationId xmlns:a16="http://schemas.microsoft.com/office/drawing/2014/main" id="{B05750F6-C875-4C2F-9E95-EBBF810BA771}"/>
              </a:ext>
            </a:extLst>
          </p:cNvPr>
          <p:cNvSpPr txBox="1">
            <a:spLocks/>
          </p:cNvSpPr>
          <p:nvPr/>
        </p:nvSpPr>
        <p:spPr>
          <a:xfrm>
            <a:off x="0" y="11113"/>
            <a:ext cx="11020425"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200" b="1" dirty="0">
                <a:solidFill>
                  <a:srgbClr val="1B4756"/>
                </a:solidFill>
                <a:latin typeface="Arial"/>
                <a:ea typeface="+mn-ea"/>
                <a:cs typeface="+mn-cs"/>
              </a:rPr>
              <a:t>3. Incident – Fire - Underground</a:t>
            </a:r>
          </a:p>
        </p:txBody>
      </p:sp>
    </p:spTree>
    <p:extLst>
      <p:ext uri="{BB962C8B-B14F-4D97-AF65-F5344CB8AC3E}">
        <p14:creationId xmlns:p14="http://schemas.microsoft.com/office/powerpoint/2010/main" val="1108056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019692" cy="846260"/>
          </a:xfrm>
        </p:spPr>
        <p:txBody>
          <a:bodyPr>
            <a:normAutofit/>
          </a:bodyPr>
          <a:lstStyle/>
          <a:p>
            <a:pPr>
              <a:defRPr/>
            </a:pPr>
            <a:r>
              <a:rPr lang="en-AU" sz="3600" dirty="0">
                <a:solidFill>
                  <a:srgbClr val="1B4756"/>
                </a:solidFill>
                <a:latin typeface="Arial"/>
                <a:ea typeface="+mn-ea"/>
                <a:cs typeface="+mn-cs"/>
              </a:rPr>
              <a:t>Recommendations</a:t>
            </a:r>
          </a:p>
        </p:txBody>
      </p:sp>
      <p:sp>
        <p:nvSpPr>
          <p:cNvPr id="3" name="Rectangle 2"/>
          <p:cNvSpPr/>
          <p:nvPr/>
        </p:nvSpPr>
        <p:spPr>
          <a:xfrm>
            <a:off x="0" y="1230308"/>
            <a:ext cx="11677650" cy="4708981"/>
          </a:xfrm>
          <a:prstGeom prst="rect">
            <a:avLst/>
          </a:prstGeom>
        </p:spPr>
        <p:txBody>
          <a:bodyPr wrap="square">
            <a:spAutoFit/>
          </a:bodyPr>
          <a:lstStyle/>
          <a:p>
            <a:pPr>
              <a:defRPr/>
            </a:pPr>
            <a:r>
              <a:rPr lang="en-AU" sz="2800" dirty="0">
                <a:solidFill>
                  <a:srgbClr val="1B4756"/>
                </a:solidFill>
                <a:latin typeface="Arial"/>
              </a:rPr>
              <a:t>Site Senior Executive</a:t>
            </a:r>
          </a:p>
          <a:p>
            <a:pPr marL="685800" lvl="1" indent="-228600">
              <a:buFont typeface="Arial" panose="020B0604020202020204" pitchFamily="34" charset="0"/>
              <a:buChar char="•"/>
              <a:defRPr/>
            </a:pPr>
            <a:r>
              <a:rPr lang="en-AU" sz="2400" dirty="0">
                <a:solidFill>
                  <a:srgbClr val="1B4756"/>
                </a:solidFill>
              </a:rPr>
              <a:t>Ensure the SHMS contains a procedure for maintaining conveyor systems, and that this includes the methods required for handling and replacing conveyor rollers.</a:t>
            </a:r>
          </a:p>
          <a:p>
            <a:pPr marL="685800" lvl="1" indent="-228600">
              <a:buFont typeface="Arial" panose="020B0604020202020204" pitchFamily="34" charset="0"/>
              <a:buChar char="•"/>
              <a:defRPr/>
            </a:pPr>
            <a:r>
              <a:rPr lang="en-AU" sz="2400" dirty="0">
                <a:solidFill>
                  <a:srgbClr val="1B4756"/>
                </a:solidFill>
              </a:rPr>
              <a:t>Ensure the workers handling and replacing conveyor rollers are competent to perform the task.</a:t>
            </a:r>
          </a:p>
          <a:p>
            <a:pPr>
              <a:defRPr/>
            </a:pPr>
            <a:r>
              <a:rPr lang="en-AU" sz="2800" dirty="0">
                <a:solidFill>
                  <a:srgbClr val="1B4756"/>
                </a:solidFill>
                <a:latin typeface="Arial"/>
              </a:rPr>
              <a:t>Mechanical Engineering Manager </a:t>
            </a:r>
            <a:endParaRPr lang="en-AU" sz="2400" dirty="0">
              <a:solidFill>
                <a:srgbClr val="1B4756"/>
              </a:solidFill>
            </a:endParaRPr>
          </a:p>
          <a:p>
            <a:pPr marL="800100" lvl="1" indent="-342900">
              <a:buFont typeface="Arial" panose="020B0604020202020204" pitchFamily="34" charset="0"/>
              <a:buChar char="•"/>
              <a:defRPr/>
            </a:pPr>
            <a:r>
              <a:rPr lang="en-AU" sz="2400" dirty="0">
                <a:solidFill>
                  <a:srgbClr val="1B4756"/>
                </a:solidFill>
              </a:rPr>
              <a:t>Ensure the design parameters of conveyor rollers are appropriate.</a:t>
            </a:r>
          </a:p>
          <a:p>
            <a:pPr marL="800100" lvl="1" indent="-342900">
              <a:buFont typeface="Arial" panose="020B0604020202020204" pitchFamily="34" charset="0"/>
              <a:buChar char="•"/>
              <a:defRPr/>
            </a:pPr>
            <a:r>
              <a:rPr lang="en-AU" sz="2400" dirty="0">
                <a:solidFill>
                  <a:srgbClr val="1B4756"/>
                </a:solidFill>
              </a:rPr>
              <a:t>Ensure the method of handling and replacing conveyor rollers does not cause their integrity to be compromised. </a:t>
            </a:r>
          </a:p>
          <a:p>
            <a:pPr>
              <a:defRPr/>
            </a:pPr>
            <a:r>
              <a:rPr lang="en-AU" sz="2800" dirty="0">
                <a:solidFill>
                  <a:srgbClr val="1B4756"/>
                </a:solidFill>
                <a:latin typeface="Arial"/>
              </a:rPr>
              <a:t>Coal mine workers </a:t>
            </a:r>
          </a:p>
          <a:p>
            <a:pPr marL="800100" lvl="1" indent="-342900">
              <a:buFont typeface="Arial" panose="020B0604020202020204" pitchFamily="34" charset="0"/>
              <a:buChar char="•"/>
              <a:defRPr/>
            </a:pPr>
            <a:r>
              <a:rPr lang="en-AU" sz="2400" dirty="0">
                <a:solidFill>
                  <a:srgbClr val="1B4756"/>
                </a:solidFill>
              </a:rPr>
              <a:t>Handle and replace conveyor rollers as per the mine’s procedure.</a:t>
            </a:r>
          </a:p>
          <a:p>
            <a:pPr marL="800100" lvl="1" indent="-342900">
              <a:buFont typeface="Arial" panose="020B0604020202020204" pitchFamily="34" charset="0"/>
              <a:buChar char="•"/>
              <a:defRPr/>
            </a:pPr>
            <a:endParaRPr lang="en-AU" sz="2400" dirty="0">
              <a:solidFill>
                <a:srgbClr val="1B4756"/>
              </a:solidFill>
            </a:endParaRPr>
          </a:p>
        </p:txBody>
      </p:sp>
    </p:spTree>
    <p:extLst>
      <p:ext uri="{BB962C8B-B14F-4D97-AF65-F5344CB8AC3E}">
        <p14:creationId xmlns:p14="http://schemas.microsoft.com/office/powerpoint/2010/main" val="245675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 y="952341"/>
            <a:ext cx="5644895" cy="4875435"/>
          </a:xfrm>
        </p:spPr>
        <p:txBody>
          <a:bodyPr>
            <a:normAutofit lnSpcReduction="10000"/>
          </a:bodyPr>
          <a:lstStyle/>
          <a:p>
            <a:pPr eaLnBrk="0" hangingPunct="0">
              <a:lnSpc>
                <a:spcPct val="100000"/>
              </a:lnSpc>
              <a:spcBef>
                <a:spcPct val="0"/>
              </a:spcBef>
              <a:defRPr/>
            </a:pPr>
            <a:r>
              <a:rPr lang="en-AU" dirty="0">
                <a:solidFill>
                  <a:srgbClr val="1B4756"/>
                </a:solidFill>
              </a:rPr>
              <a:t>The operator of a large rear dump truck parked in a queue at a dig face with the truck left in gear and only the retarder brake applied.</a:t>
            </a:r>
          </a:p>
          <a:p>
            <a:pPr eaLnBrk="0" hangingPunct="0">
              <a:lnSpc>
                <a:spcPct val="100000"/>
              </a:lnSpc>
              <a:spcBef>
                <a:spcPct val="0"/>
              </a:spcBef>
              <a:defRPr/>
            </a:pPr>
            <a:r>
              <a:rPr lang="en-AU" dirty="0">
                <a:solidFill>
                  <a:srgbClr val="1B4756"/>
                </a:solidFill>
              </a:rPr>
              <a:t>The operator has then fell asleep.</a:t>
            </a:r>
          </a:p>
          <a:p>
            <a:pPr eaLnBrk="0" hangingPunct="0">
              <a:lnSpc>
                <a:spcPct val="100000"/>
              </a:lnSpc>
              <a:spcBef>
                <a:spcPct val="0"/>
              </a:spcBef>
              <a:defRPr/>
            </a:pPr>
            <a:r>
              <a:rPr lang="en-AU" dirty="0">
                <a:solidFill>
                  <a:srgbClr val="1B4756"/>
                </a:solidFill>
              </a:rPr>
              <a:t>The retarder brake released after a period of time, and the truck then idled forward and run into the tail of another truck that was parked in front of it.</a:t>
            </a:r>
          </a:p>
          <a:p>
            <a:pPr eaLnBrk="0" hangingPunct="0">
              <a:lnSpc>
                <a:spcPct val="100000"/>
              </a:lnSpc>
              <a:spcBef>
                <a:spcPct val="0"/>
              </a:spcBef>
              <a:defRPr/>
            </a:pPr>
            <a:r>
              <a:rPr lang="en-AU" dirty="0">
                <a:solidFill>
                  <a:srgbClr val="1B4756"/>
                </a:solidFill>
              </a:rPr>
              <a:t>No injuries, but damaged handrailing resulted.</a:t>
            </a:r>
          </a:p>
        </p:txBody>
      </p:sp>
      <p:sp>
        <p:nvSpPr>
          <p:cNvPr id="9" name="Title 1">
            <a:extLst>
              <a:ext uri="{FF2B5EF4-FFF2-40B4-BE49-F238E27FC236}">
                <a16:creationId xmlns:a16="http://schemas.microsoft.com/office/drawing/2014/main" id="{B05750F6-C875-4C2F-9E95-EBBF810BA771}"/>
              </a:ext>
            </a:extLst>
          </p:cNvPr>
          <p:cNvSpPr txBox="1">
            <a:spLocks/>
          </p:cNvSpPr>
          <p:nvPr/>
        </p:nvSpPr>
        <p:spPr>
          <a:xfrm>
            <a:off x="0" y="11113"/>
            <a:ext cx="11020425" cy="846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0" hangingPunct="0">
              <a:spcBef>
                <a:spcPts val="1000"/>
              </a:spcBef>
              <a:defRPr/>
            </a:pPr>
            <a:r>
              <a:rPr lang="en-AU" altLang="en-US" sz="3200" b="1" dirty="0">
                <a:solidFill>
                  <a:srgbClr val="1B4756"/>
                </a:solidFill>
                <a:latin typeface="Arial"/>
                <a:ea typeface="+mn-ea"/>
                <a:cs typeface="+mn-cs"/>
              </a:rPr>
              <a:t>4. Incident – Equipment Collision – Surface Mine</a:t>
            </a:r>
          </a:p>
        </p:txBody>
      </p:sp>
      <p:pic>
        <p:nvPicPr>
          <p:cNvPr id="8" name="Picture 7">
            <a:extLst>
              <a:ext uri="{FF2B5EF4-FFF2-40B4-BE49-F238E27FC236}">
                <a16:creationId xmlns:a16="http://schemas.microsoft.com/office/drawing/2014/main" id="{5F3F1734-16D9-40C1-AB33-94191F0B88B4}"/>
              </a:ext>
            </a:extLst>
          </p:cNvPr>
          <p:cNvPicPr>
            <a:picLocks noChangeAspect="1"/>
          </p:cNvPicPr>
          <p:nvPr/>
        </p:nvPicPr>
        <p:blipFill>
          <a:blip r:embed="rId2"/>
          <a:stretch>
            <a:fillRect/>
          </a:stretch>
        </p:blipFill>
        <p:spPr>
          <a:xfrm>
            <a:off x="5644896" y="952342"/>
            <a:ext cx="6409182" cy="4875434"/>
          </a:xfrm>
          <a:prstGeom prst="rect">
            <a:avLst/>
          </a:prstGeom>
        </p:spPr>
      </p:pic>
    </p:spTree>
    <p:extLst>
      <p:ext uri="{BB962C8B-B14F-4D97-AF65-F5344CB8AC3E}">
        <p14:creationId xmlns:p14="http://schemas.microsoft.com/office/powerpoint/2010/main" val="1051406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019692" cy="846260"/>
          </a:xfrm>
        </p:spPr>
        <p:txBody>
          <a:bodyPr>
            <a:normAutofit/>
          </a:bodyPr>
          <a:lstStyle/>
          <a:p>
            <a:pPr>
              <a:defRPr/>
            </a:pPr>
            <a:r>
              <a:rPr lang="en-AU" sz="3600" dirty="0">
                <a:solidFill>
                  <a:srgbClr val="1B4756"/>
                </a:solidFill>
                <a:latin typeface="Arial"/>
                <a:ea typeface="+mn-ea"/>
                <a:cs typeface="+mn-cs"/>
              </a:rPr>
              <a:t>Recommendations</a:t>
            </a:r>
          </a:p>
        </p:txBody>
      </p:sp>
      <p:sp>
        <p:nvSpPr>
          <p:cNvPr id="3" name="Rectangle 2"/>
          <p:cNvSpPr/>
          <p:nvPr/>
        </p:nvSpPr>
        <p:spPr>
          <a:xfrm>
            <a:off x="0" y="1193732"/>
            <a:ext cx="11677650" cy="3970318"/>
          </a:xfrm>
          <a:prstGeom prst="rect">
            <a:avLst/>
          </a:prstGeom>
        </p:spPr>
        <p:txBody>
          <a:bodyPr wrap="square">
            <a:spAutoFit/>
          </a:bodyPr>
          <a:lstStyle/>
          <a:p>
            <a:pPr>
              <a:defRPr/>
            </a:pPr>
            <a:r>
              <a:rPr lang="en-AU" sz="2800" dirty="0">
                <a:solidFill>
                  <a:srgbClr val="1B4756"/>
                </a:solidFill>
                <a:latin typeface="Arial"/>
              </a:rPr>
              <a:t>Site Senior Executive</a:t>
            </a:r>
          </a:p>
          <a:p>
            <a:pPr marL="685800" lvl="1" indent="-228600">
              <a:buFont typeface="Arial" panose="020B0604020202020204" pitchFamily="34" charset="0"/>
              <a:buChar char="•"/>
              <a:defRPr/>
            </a:pPr>
            <a:r>
              <a:rPr lang="en-AU" sz="2400" dirty="0">
                <a:solidFill>
                  <a:srgbClr val="1B4756"/>
                </a:solidFill>
              </a:rPr>
              <a:t>Ensure the standard operating procedure for using mobile plant contains effective ways of minimising the risks associated with the parking of mobile equipment.</a:t>
            </a:r>
          </a:p>
          <a:p>
            <a:pPr marL="0" lvl="1">
              <a:defRPr/>
            </a:pPr>
            <a:r>
              <a:rPr lang="en-AU" sz="2800" dirty="0">
                <a:solidFill>
                  <a:srgbClr val="1B4756"/>
                </a:solidFill>
                <a:latin typeface="Arial"/>
              </a:rPr>
              <a:t>Senior person responsible for Equipment Interaction </a:t>
            </a:r>
          </a:p>
          <a:p>
            <a:pPr marL="800100" lvl="1" indent="-342900">
              <a:buFont typeface="Arial" panose="020B0604020202020204" pitchFamily="34" charset="0"/>
              <a:buChar char="•"/>
              <a:defRPr/>
            </a:pPr>
            <a:r>
              <a:rPr lang="en-AU" sz="2400" dirty="0">
                <a:solidFill>
                  <a:srgbClr val="1B4756"/>
                </a:solidFill>
              </a:rPr>
              <a:t>Ensure the parking of mobile equipment is monitored and audited for compliance with the mine’s procedure, and this may be done by periodically checking the vehicle’s Vital Information Monitoring System (VIMS) data.</a:t>
            </a:r>
          </a:p>
          <a:p>
            <a:pPr>
              <a:defRPr/>
            </a:pPr>
            <a:r>
              <a:rPr lang="en-AU" sz="2800" dirty="0">
                <a:solidFill>
                  <a:srgbClr val="1B4756"/>
                </a:solidFill>
                <a:latin typeface="Arial"/>
              </a:rPr>
              <a:t>Coal mine workers </a:t>
            </a:r>
          </a:p>
          <a:p>
            <a:pPr marL="800100" lvl="1" indent="-342900">
              <a:buFont typeface="Arial" panose="020B0604020202020204" pitchFamily="34" charset="0"/>
              <a:buChar char="•"/>
              <a:defRPr/>
            </a:pPr>
            <a:r>
              <a:rPr lang="en-AU" sz="2400" dirty="0">
                <a:solidFill>
                  <a:srgbClr val="1B4756"/>
                </a:solidFill>
              </a:rPr>
              <a:t>Must always park mobile equipment as per the requirements of the mine’s standard operating procedure for using mobile plant.</a:t>
            </a:r>
          </a:p>
        </p:txBody>
      </p:sp>
    </p:spTree>
    <p:extLst>
      <p:ext uri="{BB962C8B-B14F-4D97-AF65-F5344CB8AC3E}">
        <p14:creationId xmlns:p14="http://schemas.microsoft.com/office/powerpoint/2010/main" val="4223910111"/>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l-widePPT-template" id="{EB6D9D7A-071D-43B5-B665-12763553BBAF}" vid="{E85C5291-52AA-4D6E-BEF2-4A65E708176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l-widePPT-template" id="{EB6D9D7A-071D-43B5-B665-12763553BBAF}" vid="{9CB6F705-DBF0-4173-89BB-2CABF4A72387}"/>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l-widePPT-template" id="{EB6D9D7A-071D-43B5-B665-12763553BBAF}" vid="{9106F2F7-FFF5-4CB1-9D18-AAFC782F6EB4}"/>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 BP 09 Serious Accident Compliance Meeting 23 07 2020" id="{12C210EF-3D45-4454-852E-6CF828AF77B1}" vid="{676B0E9B-124A-4626-85D3-C0FDC41AA21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Coal-widePPT-template (1)</Template>
  <TotalTime>0</TotalTime>
  <Words>1196</Words>
  <Application>Microsoft Office PowerPoint</Application>
  <PresentationFormat>Widescreen</PresentationFormat>
  <Paragraphs>84</Paragraphs>
  <Slides>15</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15</vt:i4>
      </vt:variant>
    </vt:vector>
  </HeadingPairs>
  <TitlesOfParts>
    <vt:vector size="22" baseType="lpstr">
      <vt:lpstr>Arial</vt:lpstr>
      <vt:lpstr>Calibri</vt:lpstr>
      <vt:lpstr>Calibri Light</vt:lpstr>
      <vt:lpstr>1_Custom Design</vt:lpstr>
      <vt:lpstr>Custom Design</vt:lpstr>
      <vt:lpstr>2_Custom Design</vt:lpstr>
      <vt:lpstr>3_Custom Design</vt:lpstr>
      <vt:lpstr>March 2021 Incident periodical</vt:lpstr>
      <vt:lpstr>PowerPoint Presentation</vt:lpstr>
      <vt:lpstr>Recommendations</vt:lpstr>
      <vt:lpstr>PowerPoint Presentation</vt:lpstr>
      <vt:lpstr>Recommendations</vt:lpstr>
      <vt:lpstr>PowerPoint Presentation</vt:lpstr>
      <vt:lpstr>Recommendations</vt:lpstr>
      <vt:lpstr>PowerPoint Presentation</vt:lpstr>
      <vt:lpstr>Recommendations</vt:lpstr>
      <vt:lpstr>PowerPoint Presentation</vt:lpstr>
      <vt:lpstr>PowerPoint Presentation</vt:lpstr>
      <vt:lpstr>PowerPoint Presentation</vt:lpstr>
      <vt:lpstr>Recommendations</vt:lpstr>
      <vt:lpstr>PowerPoint Presentation</vt:lpstr>
      <vt:lpstr>Contributing Factors      E-cigarettes contain interchangeable parts, often including extra-low voltage lithium batteries.  Failure of these parts has been linked to ignition of E-cigarettes, with a number of incidences of burn injuries reported overseas.  Many have been linked to overcharging and overheating of the batteries, causing the device to ignite or explode in close proximity to the user.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2021-05-17T09:42:05Z</dcterms:created>
  <dcterms:modified xsi:type="dcterms:W3CDTF">2021-05-17T23:35:36Z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20210518093535127</vt:lpwstr>
  </property>
</Properties>
</file>