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83648" r:id="rId5"/>
  </p:sldMasterIdLst>
  <p:notesMasterIdLst>
    <p:notesMasterId r:id="rId29"/>
  </p:notesMasterIdLst>
  <p:sldIdLst>
    <p:sldId id="257" r:id="rId6"/>
    <p:sldId id="272" r:id="rId7"/>
    <p:sldId id="311" r:id="rId8"/>
    <p:sldId id="258" r:id="rId9"/>
    <p:sldId id="312" r:id="rId10"/>
    <p:sldId id="262" r:id="rId11"/>
    <p:sldId id="264" r:id="rId12"/>
    <p:sldId id="306" r:id="rId13"/>
    <p:sldId id="289" r:id="rId14"/>
    <p:sldId id="265" r:id="rId15"/>
    <p:sldId id="293" r:id="rId16"/>
    <p:sldId id="309" r:id="rId17"/>
    <p:sldId id="261" r:id="rId18"/>
    <p:sldId id="282" r:id="rId19"/>
    <p:sldId id="285" r:id="rId20"/>
    <p:sldId id="283" r:id="rId21"/>
    <p:sldId id="291" r:id="rId22"/>
    <p:sldId id="304" r:id="rId23"/>
    <p:sldId id="310" r:id="rId24"/>
    <p:sldId id="260" r:id="rId25"/>
    <p:sldId id="294" r:id="rId26"/>
    <p:sldId id="278" r:id="rId27"/>
    <p:sldId id="3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466AA7-7F43-3564-C7DD-FCD828FA22C1}" name="Colleen Curlewis" initials="CC" userId="S::Colleen.Curlewis@rshq.qld.gov.au::d2259f3e-6ff6-4244-bfd9-09bf45aed069" providerId="AD"/>
  <p188:author id="{0778CCD5-88EF-8178-CADC-86ECF86B33DA}" name="Nat Morrison" initials="NM" userId="S::Nat.Morrison@rshq.qld.gov.au::207939be-54f4-4187-916a-80afc8e64cc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63455" autoAdjust="0"/>
  </p:normalViewPr>
  <p:slideViewPr>
    <p:cSldViewPr snapToGrid="0">
      <p:cViewPr varScale="1">
        <p:scale>
          <a:sx n="68" d="100"/>
          <a:sy n="68" d="100"/>
        </p:scale>
        <p:origin x="1416" y="7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853C30-E5DD-4917-9A40-18F5F7D64571}" type="datetimeFigureOut">
              <a:rPr lang="en-AU" smtClean="0"/>
              <a:t>30/08/2023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C1EFF-2FB5-4202-929A-1F61920FBDE5}" type="slidenum">
              <a:rPr lang="en-AU" smtClean="0"/>
              <a:t>‹#›</a:t>
            </a:fld>
            <a:endParaRPr lang="en-AU"/>
          </a:p>
        </p:txBody>
      </p:sp>
    </p:spTree>
    <p:extLst>
      <p:ext uri="{BB962C8B-B14F-4D97-AF65-F5344CB8AC3E}">
        <p14:creationId xmlns:p14="http://schemas.microsoft.com/office/powerpoint/2010/main" val="16947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pPr marL="305435" indent="-285750">
              <a:lnSpc>
                <a:spcPct val="120000"/>
              </a:lnSpc>
              <a:spcAft>
                <a:spcPts val="600"/>
              </a:spcAft>
              <a:buFont typeface="Arial" panose="020B0604020202020204" pitchFamily="34" charset="0"/>
              <a:buChar char="•"/>
            </a:pPr>
            <a:r>
              <a:rPr lang="en-AU" sz="1800" dirty="0">
                <a:effectLst/>
                <a:latin typeface="Calibri" panose="020F0502020204030204" pitchFamily="34" charset="0"/>
                <a:ea typeface="Calibri" panose="020F0502020204030204" pitchFamily="34" charset="0"/>
              </a:rPr>
              <a:t>Greeting</a:t>
            </a:r>
          </a:p>
          <a:p>
            <a:pPr marL="285750" indent="-285750">
              <a:buFont typeface="Arial" panose="020B0604020202020204" pitchFamily="34" charset="0"/>
              <a:buChar char="•"/>
            </a:pPr>
            <a:r>
              <a:rPr lang="en-AU" sz="1800" kern="0" dirty="0">
                <a:effectLst/>
                <a:latin typeface="Calibri" panose="020F0502020204030204" pitchFamily="34" charset="0"/>
                <a:ea typeface="Calibri" panose="020F0502020204030204" pitchFamily="34" charset="0"/>
              </a:rPr>
              <a:t>Acknowledgement of Country</a:t>
            </a:r>
            <a:endParaRPr lang="en-AU" b="1" dirty="0"/>
          </a:p>
        </p:txBody>
      </p:sp>
      <p:sp>
        <p:nvSpPr>
          <p:cNvPr id="4" name="Slide Number Placeholder 3"/>
          <p:cNvSpPr>
            <a:spLocks noGrp="1"/>
          </p:cNvSpPr>
          <p:nvPr>
            <p:ph type="sldNum" sz="quarter" idx="5"/>
          </p:nvPr>
        </p:nvSpPr>
        <p:spPr/>
        <p:txBody>
          <a:bodyPr/>
          <a:lstStyle/>
          <a:p>
            <a:fld id="{BC3C1EFF-2FB5-4202-929A-1F61920FBDE5}" type="slidenum">
              <a:rPr lang="en-AU" smtClean="0"/>
              <a:t>1</a:t>
            </a:fld>
            <a:endParaRPr lang="en-AU"/>
          </a:p>
        </p:txBody>
      </p:sp>
    </p:spTree>
    <p:extLst>
      <p:ext uri="{BB962C8B-B14F-4D97-AF65-F5344CB8AC3E}">
        <p14:creationId xmlns:p14="http://schemas.microsoft.com/office/powerpoint/2010/main" val="3088860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pPr marL="0" indent="0" algn="l" rtl="0" fontAlgn="base">
              <a:buNone/>
            </a:pPr>
            <a:r>
              <a:rPr lang="en-AU" sz="1200" b="0" u="none" strike="noStrike" dirty="0">
                <a:solidFill>
                  <a:srgbClr val="383838"/>
                </a:solidFill>
                <a:effectLst/>
                <a:latin typeface="Calibri" panose="020F0502020204030204" pitchFamily="34" charset="0"/>
              </a:rPr>
              <a:t>As we focus on our own safety culture and what we want to improve - we can also learn lessons from other industries and workplaces about keeping our site safe.</a:t>
            </a:r>
          </a:p>
          <a:p>
            <a:pPr marL="0" indent="0" algn="l" rtl="0" fontAlgn="base">
              <a:buNone/>
            </a:pPr>
            <a:endParaRPr lang="en-AU" sz="1200" b="0" u="none" strike="noStrike" dirty="0">
              <a:solidFill>
                <a:srgbClr val="383838"/>
              </a:solidFill>
              <a:effectLst/>
              <a:latin typeface="Calibri" panose="020F0502020204030204" pitchFamily="34" charset="0"/>
            </a:endParaRPr>
          </a:p>
          <a:p>
            <a:pPr marL="0" indent="0" algn="l" rtl="0" fontAlgn="base">
              <a:buNone/>
            </a:pPr>
            <a:r>
              <a:rPr lang="en-AU" sz="1200" b="0" u="none" strike="noStrike" dirty="0">
                <a:solidFill>
                  <a:srgbClr val="383838"/>
                </a:solidFill>
                <a:effectLst/>
                <a:latin typeface="Calibri" panose="020F0502020204030204" pitchFamily="34" charset="0"/>
              </a:rPr>
              <a:t>The video we’re about to watch is from London’s Heathrow Airport workers – they recite a poem written by Don Merrell, a training manager and EMT at a factory in Idaho. </a:t>
            </a:r>
          </a:p>
          <a:p>
            <a:pPr marL="0" indent="0" algn="l" rtl="0" fontAlgn="base">
              <a:buNone/>
            </a:pPr>
            <a:endParaRPr lang="en-AU" sz="1200" b="0" u="none" strike="noStrike" dirty="0">
              <a:solidFill>
                <a:srgbClr val="383838"/>
              </a:solidFill>
              <a:effectLst/>
              <a:latin typeface="Calibri" panose="020F0502020204030204" pitchFamily="34" charset="0"/>
            </a:endParaRPr>
          </a:p>
          <a:p>
            <a:pPr marL="0" indent="0" algn="l" rtl="0" fontAlgn="base">
              <a:buNone/>
            </a:pPr>
            <a:r>
              <a:rPr lang="en-AU" sz="1200" b="0" u="none" strike="noStrike" dirty="0">
                <a:solidFill>
                  <a:srgbClr val="383838"/>
                </a:solidFill>
                <a:effectLst/>
                <a:latin typeface="Calibri" panose="020F0502020204030204" pitchFamily="34" charset="0"/>
              </a:rPr>
              <a:t>Don wrote the poem in an attempt to get fellow employees to take responsibility for both their own safety and also for the safety of others who work near them.</a:t>
            </a:r>
          </a:p>
          <a:p>
            <a:pPr marL="0" indent="0" algn="l" rtl="0" fontAlgn="base">
              <a:buNone/>
            </a:pPr>
            <a:r>
              <a:rPr lang="en-AU" sz="1200" b="0" u="none" strike="noStrike" dirty="0">
                <a:solidFill>
                  <a:srgbClr val="383838"/>
                </a:solidFill>
                <a:effectLst/>
                <a:latin typeface="Calibri" panose="020F0502020204030204" pitchFamily="34" charset="0"/>
              </a:rPr>
              <a:t>Let’s have a listen … </a:t>
            </a:r>
          </a:p>
          <a:p>
            <a:pPr marL="0" indent="0" algn="l" rtl="0" fontAlgn="base">
              <a:buNone/>
            </a:pPr>
            <a:endParaRPr lang="en-AU" sz="1200" b="0" u="none" strike="noStrike" dirty="0">
              <a:solidFill>
                <a:srgbClr val="383838"/>
              </a:solidFill>
              <a:effectLst/>
              <a:latin typeface="Calibri" panose="020F0502020204030204" pitchFamily="34" charset="0"/>
            </a:endParaRPr>
          </a:p>
          <a:p>
            <a:pPr marL="0" indent="0" algn="l" rtl="0" fontAlgn="base">
              <a:buNone/>
            </a:pPr>
            <a:endParaRPr lang="en-AU" sz="1200" b="0" u="none" strike="noStrike" dirty="0">
              <a:solidFill>
                <a:srgbClr val="383838"/>
              </a:solidFill>
              <a:effectLst/>
              <a:latin typeface="Calibri" panose="020F0502020204030204" pitchFamily="34" charset="0"/>
            </a:endParaRPr>
          </a:p>
          <a:p>
            <a:pPr marL="0" indent="0" algn="l" rtl="0" fontAlgn="base">
              <a:buNone/>
            </a:pPr>
            <a:r>
              <a:rPr lang="en-US" sz="1200" b="0" u="none" strike="noStrike" dirty="0">
                <a:solidFill>
                  <a:srgbClr val="383838"/>
                </a:solidFill>
                <a:effectLst/>
                <a:latin typeface="Calibri" panose="020F0502020204030204" pitchFamily="34" charset="0"/>
              </a:rPr>
              <a:t>Words of Poem for reference….</a:t>
            </a:r>
          </a:p>
          <a:p>
            <a:pPr marL="0" indent="0" algn="l" rtl="0" fontAlgn="base">
              <a:buNone/>
            </a:pPr>
            <a:endParaRPr lang="en-US" sz="1200" b="0" u="none" strike="noStrike" dirty="0">
              <a:solidFill>
                <a:srgbClr val="383838"/>
              </a:solidFill>
              <a:effectLst/>
              <a:latin typeface="Calibri" panose="020F0502020204030204" pitchFamily="34" charset="0"/>
            </a:endParaRPr>
          </a:p>
          <a:p>
            <a:pPr marL="0" indent="0" algn="l" rtl="0" fontAlgn="base">
              <a:buNone/>
            </a:pPr>
            <a:r>
              <a:rPr lang="en-US" sz="1200" b="0" u="none" strike="noStrike" dirty="0">
                <a:solidFill>
                  <a:srgbClr val="383838"/>
                </a:solidFill>
                <a:effectLst/>
                <a:latin typeface="Calibri" panose="020F0502020204030204" pitchFamily="34" charset="0"/>
              </a:rPr>
              <a:t>I chose to look the other way. I could have saved a life that day. </a:t>
            </a:r>
          </a:p>
          <a:p>
            <a:pPr marL="0" indent="0" algn="l" rtl="0" fontAlgn="base">
              <a:buNone/>
            </a:pPr>
            <a:r>
              <a:rPr lang="en-US" sz="1200" b="0" u="none" strike="noStrike" dirty="0">
                <a:solidFill>
                  <a:srgbClr val="383838"/>
                </a:solidFill>
                <a:effectLst/>
                <a:latin typeface="Calibri" panose="020F0502020204030204" pitchFamily="34" charset="0"/>
              </a:rPr>
              <a:t>But I chose to look the other way.</a:t>
            </a:r>
            <a:r>
              <a:rPr lang="en-US" sz="1200" b="0" dirty="0">
                <a:solidFill>
                  <a:srgbClr val="383838"/>
                </a:solidFill>
                <a:effectLst/>
                <a:latin typeface="Calibri" panose="020F0502020204030204" pitchFamily="34" charset="0"/>
              </a:rPr>
              <a:t>​</a:t>
            </a:r>
          </a:p>
          <a:p>
            <a:pPr marL="0" indent="0" algn="l" rtl="0" fontAlgn="base">
              <a:buNone/>
            </a:pPr>
            <a:r>
              <a:rPr lang="en-US" sz="1200" b="0" u="none" strike="noStrike" dirty="0">
                <a:solidFill>
                  <a:srgbClr val="383838"/>
                </a:solidFill>
                <a:effectLst/>
                <a:latin typeface="Calibri" panose="020F0502020204030204" pitchFamily="34" charset="0"/>
              </a:rPr>
              <a:t>It wasn't that I didn't care, I had the time, and I was there. </a:t>
            </a:r>
          </a:p>
          <a:p>
            <a:pPr marL="0" indent="0" algn="l" rtl="0" fontAlgn="base">
              <a:buNone/>
            </a:pPr>
            <a:r>
              <a:rPr lang="en-US" sz="1200" b="0" u="none" strike="noStrike" dirty="0">
                <a:solidFill>
                  <a:srgbClr val="383838"/>
                </a:solidFill>
                <a:effectLst/>
                <a:latin typeface="Calibri" panose="020F0502020204030204" pitchFamily="34" charset="0"/>
              </a:rPr>
              <a:t>But I didn't want to seem a fool or argue over a safety rule.</a:t>
            </a:r>
            <a:r>
              <a:rPr lang="en-US" sz="1200" b="0" dirty="0">
                <a:solidFill>
                  <a:srgbClr val="383838"/>
                </a:solidFill>
                <a:effectLst/>
                <a:latin typeface="Calibri" panose="020F0502020204030204" pitchFamily="34" charset="0"/>
              </a:rPr>
              <a:t>​</a:t>
            </a:r>
            <a:r>
              <a:rPr lang="en-US" sz="1200" b="0" u="none" strike="noStrike" dirty="0">
                <a:solidFill>
                  <a:srgbClr val="383838"/>
                </a:solidFill>
                <a:effectLst/>
                <a:latin typeface="Calibri" panose="020F0502020204030204" pitchFamily="34" charset="0"/>
              </a:rPr>
              <a:t> </a:t>
            </a:r>
            <a:r>
              <a:rPr lang="en-US" sz="1200" b="0" dirty="0">
                <a:solidFill>
                  <a:srgbClr val="383838"/>
                </a:solidFill>
                <a:effectLst/>
                <a:latin typeface="Calibri" panose="020F0502020204030204" pitchFamily="34" charset="0"/>
              </a:rPr>
              <a:t>​</a:t>
            </a:r>
            <a:endParaRPr lang="en-US" b="0" dirty="0">
              <a:solidFill>
                <a:srgbClr val="000000"/>
              </a:solidFill>
              <a:effectLst/>
              <a:latin typeface="Segoe UI" panose="020B0502040204020203" pitchFamily="34" charset="0"/>
            </a:endParaRPr>
          </a:p>
          <a:p>
            <a:pPr marL="0" indent="0" algn="l" rtl="0" fontAlgn="base">
              <a:buNone/>
            </a:pPr>
            <a:r>
              <a:rPr lang="en-US" sz="1200" b="0" u="none" strike="noStrike" dirty="0">
                <a:solidFill>
                  <a:srgbClr val="383838"/>
                </a:solidFill>
                <a:effectLst/>
                <a:latin typeface="Calibri" panose="020F0502020204030204" pitchFamily="34" charset="0"/>
              </a:rPr>
              <a:t>I knew he'd done that job before  if I spoke up, he might get sore.  </a:t>
            </a:r>
          </a:p>
          <a:p>
            <a:pPr marL="0" indent="0" algn="l" rtl="0" fontAlgn="base">
              <a:buNone/>
            </a:pPr>
            <a:r>
              <a:rPr lang="en-US" sz="1200" b="0" u="none" strike="noStrike" dirty="0">
                <a:solidFill>
                  <a:srgbClr val="383838"/>
                </a:solidFill>
                <a:effectLst/>
                <a:latin typeface="Calibri" panose="020F0502020204030204" pitchFamily="34" charset="0"/>
              </a:rPr>
              <a:t>The chances didn't seem that bad, I'd done the same, he knew I had. </a:t>
            </a:r>
          </a:p>
          <a:p>
            <a:pPr marL="0" indent="0" algn="l" rtl="0" fontAlgn="base">
              <a:buNone/>
            </a:pPr>
            <a:r>
              <a:rPr lang="en-US" sz="1200" b="0" u="none" strike="noStrike" dirty="0">
                <a:solidFill>
                  <a:srgbClr val="383838"/>
                </a:solidFill>
                <a:effectLst/>
                <a:latin typeface="Calibri" panose="020F0502020204030204" pitchFamily="34" charset="0"/>
              </a:rPr>
              <a:t>So I shook my head and walked on by, he knew the risks as well as I.</a:t>
            </a:r>
            <a:r>
              <a:rPr lang="en-US" sz="1200" b="0" dirty="0">
                <a:solidFill>
                  <a:srgbClr val="383838"/>
                </a:solidFill>
                <a:effectLst/>
                <a:latin typeface="Calibri" panose="020F0502020204030204" pitchFamily="34" charset="0"/>
              </a:rPr>
              <a:t>​</a:t>
            </a:r>
            <a:endParaRPr lang="en-US" b="0" dirty="0">
              <a:solidFill>
                <a:srgbClr val="000000"/>
              </a:solidFill>
              <a:effectLst/>
              <a:latin typeface="Segoe UI" panose="020B0502040204020203" pitchFamily="34" charset="0"/>
            </a:endParaRPr>
          </a:p>
          <a:p>
            <a:pPr marL="0" indent="0" algn="l" rtl="0" fontAlgn="base">
              <a:buNone/>
            </a:pPr>
            <a:r>
              <a:rPr lang="en-US" sz="1200" b="0" u="none" strike="noStrike" dirty="0">
                <a:solidFill>
                  <a:srgbClr val="383838"/>
                </a:solidFill>
                <a:effectLst/>
                <a:latin typeface="Calibri" panose="020F0502020204030204" pitchFamily="34" charset="0"/>
              </a:rPr>
              <a:t>He took the chances, I closed my eye, and with that act, I let him die. </a:t>
            </a:r>
          </a:p>
          <a:p>
            <a:pPr marL="0" indent="0" algn="l" rtl="0" fontAlgn="base">
              <a:buNone/>
            </a:pPr>
            <a:r>
              <a:rPr lang="en-US" sz="1200" b="0" u="none" strike="noStrike" dirty="0">
                <a:solidFill>
                  <a:srgbClr val="383838"/>
                </a:solidFill>
                <a:effectLst/>
                <a:latin typeface="Calibri" panose="020F0502020204030204" pitchFamily="34" charset="0"/>
              </a:rPr>
              <a:t>I could have saved a life that day. But I chose to look the other way.</a:t>
            </a:r>
            <a:r>
              <a:rPr lang="en-US" sz="1200" b="0" dirty="0">
                <a:solidFill>
                  <a:srgbClr val="383838"/>
                </a:solidFill>
                <a:effectLst/>
                <a:latin typeface="Calibri" panose="020F0502020204030204" pitchFamily="34" charset="0"/>
              </a:rPr>
              <a:t>​</a:t>
            </a:r>
            <a:endParaRPr lang="en-US" b="0" dirty="0">
              <a:solidFill>
                <a:srgbClr val="000000"/>
              </a:solidFill>
              <a:effectLst/>
              <a:latin typeface="Segoe UI" panose="020B0502040204020203" pitchFamily="34" charset="0"/>
            </a:endParaRPr>
          </a:p>
          <a:p>
            <a:pPr marL="0" indent="0" algn="l" rtl="0" fontAlgn="base">
              <a:buNone/>
            </a:pPr>
            <a:r>
              <a:rPr lang="en-US" sz="1200" b="0" u="none" strike="noStrike" dirty="0">
                <a:solidFill>
                  <a:srgbClr val="383838"/>
                </a:solidFill>
                <a:effectLst/>
                <a:latin typeface="Calibri" panose="020F0502020204030204" pitchFamily="34" charset="0"/>
              </a:rPr>
              <a:t>Now every time I see his wife, I know I should have saved his life. </a:t>
            </a:r>
          </a:p>
          <a:p>
            <a:pPr marL="0" indent="0" algn="l" rtl="0" fontAlgn="base">
              <a:buNone/>
            </a:pPr>
            <a:r>
              <a:rPr lang="en-US" sz="1200" b="0" u="none" strike="noStrike" dirty="0">
                <a:solidFill>
                  <a:srgbClr val="383838"/>
                </a:solidFill>
                <a:effectLst/>
                <a:latin typeface="Calibri" panose="020F0502020204030204" pitchFamily="34" charset="0"/>
              </a:rPr>
              <a:t>That guilt is something I must bear, but it isn't something you need share. </a:t>
            </a:r>
          </a:p>
          <a:p>
            <a:pPr marL="0" indent="0" algn="l" rtl="0" fontAlgn="base">
              <a:buNone/>
            </a:pPr>
            <a:r>
              <a:rPr lang="en-US" sz="1200" b="0" u="none" strike="noStrike" dirty="0">
                <a:solidFill>
                  <a:srgbClr val="383838"/>
                </a:solidFill>
                <a:effectLst/>
                <a:latin typeface="Calibri" panose="020F0502020204030204" pitchFamily="34" charset="0"/>
              </a:rPr>
              <a:t>If you see a risk that others take that puts their health or life at stake, </a:t>
            </a:r>
          </a:p>
          <a:p>
            <a:pPr marL="0" indent="0" algn="l" rtl="0" fontAlgn="base">
              <a:buNone/>
            </a:pPr>
            <a:r>
              <a:rPr lang="en-US" sz="1200" b="0" u="none" strike="noStrike" dirty="0">
                <a:solidFill>
                  <a:srgbClr val="383838"/>
                </a:solidFill>
                <a:effectLst/>
                <a:latin typeface="Calibri" panose="020F0502020204030204" pitchFamily="34" charset="0"/>
              </a:rPr>
              <a:t>The question asked or thing you say, could help them live another day.</a:t>
            </a:r>
            <a:r>
              <a:rPr lang="en-US" sz="1200" b="0" dirty="0">
                <a:solidFill>
                  <a:srgbClr val="383838"/>
                </a:solidFill>
                <a:effectLst/>
                <a:latin typeface="Calibri" panose="020F0502020204030204" pitchFamily="34" charset="0"/>
              </a:rPr>
              <a:t>​</a:t>
            </a:r>
            <a:endParaRPr lang="en-US" b="0" dirty="0">
              <a:solidFill>
                <a:srgbClr val="000000"/>
              </a:solidFill>
              <a:effectLst/>
              <a:latin typeface="Segoe UI" panose="020B0502040204020203" pitchFamily="34" charset="0"/>
            </a:endParaRPr>
          </a:p>
          <a:p>
            <a:pPr marL="0" indent="0" algn="l" rtl="0" fontAlgn="base">
              <a:buNone/>
            </a:pPr>
            <a:r>
              <a:rPr lang="en-US" sz="1200" b="0" u="none" strike="noStrike" dirty="0">
                <a:solidFill>
                  <a:srgbClr val="383838"/>
                </a:solidFill>
                <a:effectLst/>
                <a:latin typeface="Calibri" panose="020F0502020204030204" pitchFamily="34" charset="0"/>
              </a:rPr>
              <a:t>If you see a risk and walk away. Then hope you never have to say</a:t>
            </a:r>
          </a:p>
          <a:p>
            <a:pPr marL="0" indent="0" algn="l" rtl="0" fontAlgn="base">
              <a:buNone/>
            </a:pPr>
            <a:r>
              <a:rPr lang="en-US" sz="1200" b="0" u="none" strike="noStrike" dirty="0">
                <a:solidFill>
                  <a:srgbClr val="383838"/>
                </a:solidFill>
                <a:effectLst/>
                <a:latin typeface="Calibri" panose="020F0502020204030204" pitchFamily="34" charset="0"/>
              </a:rPr>
              <a:t>"I could have saved a life that day. But I chose to look the other way."</a:t>
            </a:r>
            <a:r>
              <a:rPr lang="en-US" sz="1200" b="0" dirty="0">
                <a:solidFill>
                  <a:srgbClr val="383838"/>
                </a:solidFill>
                <a:effectLst/>
                <a:latin typeface="Calibri" panose="020F0502020204030204" pitchFamily="34" charset="0"/>
              </a:rPr>
              <a:t>​</a:t>
            </a:r>
            <a:endParaRPr lang="en-US" b="0" dirty="0">
              <a:solidFill>
                <a:srgbClr val="000000"/>
              </a:solidFill>
              <a:effectLst/>
              <a:latin typeface="Segoe UI" panose="020B0502040204020203" pitchFamily="34" charset="0"/>
            </a:endParaRPr>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10</a:t>
            </a:fld>
            <a:endParaRPr lang="en-AU"/>
          </a:p>
        </p:txBody>
      </p:sp>
    </p:spTree>
    <p:extLst>
      <p:ext uri="{BB962C8B-B14F-4D97-AF65-F5344CB8AC3E}">
        <p14:creationId xmlns:p14="http://schemas.microsoft.com/office/powerpoint/2010/main" val="1303520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dirty="0"/>
          </a:p>
          <a:p>
            <a:r>
              <a:rPr lang="en-AU" sz="1800" b="0" i="0" u="none" strike="noStrike" dirty="0">
                <a:solidFill>
                  <a:srgbClr val="000000"/>
                </a:solidFill>
                <a:effectLst/>
                <a:latin typeface="Calibri" panose="020F0502020204030204" pitchFamily="34" charset="0"/>
              </a:rPr>
              <a:t>That video emphasises what we need to do more of identify concerns, look out for each other, stop work if in doubt, and report and follow up. </a:t>
            </a:r>
          </a:p>
          <a:p>
            <a:endParaRPr lang="en-AU" sz="1800" b="0" i="0" u="none" strike="noStrike" dirty="0">
              <a:solidFill>
                <a:srgbClr val="000000"/>
              </a:solidFill>
              <a:effectLst/>
              <a:latin typeface="Calibri" panose="020F0502020204030204" pitchFamily="34" charset="0"/>
            </a:endParaRPr>
          </a:p>
          <a:p>
            <a:r>
              <a:rPr lang="en-AU" sz="1800" b="0" i="0" u="none" strike="noStrike" dirty="0">
                <a:solidFill>
                  <a:srgbClr val="000000"/>
                </a:solidFill>
                <a:effectLst/>
                <a:latin typeface="Calibri" panose="020F0502020204030204" pitchFamily="34" charset="0"/>
              </a:rPr>
              <a:t>In recent years there have been several major reports and reviews into serious incidents in the resources sector.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In particular the 2019 Brady Review and the Coal Mining Board of Inquiry delved into how incidents occurred and why they keep happening.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Although these were mine-specific reviews – the learnings are equally relevant to all resources industries.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When we cut through all the theory and data the underlying messages are simple: </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 </a:t>
            </a:r>
          </a:p>
          <a:p>
            <a:r>
              <a:rPr lang="en-AU" sz="1800" b="1" i="0" u="none" strike="noStrike" dirty="0">
                <a:solidFill>
                  <a:srgbClr val="000000"/>
                </a:solidFill>
                <a:effectLst/>
                <a:latin typeface="Calibri" panose="020F0502020204030204" pitchFamily="34" charset="0"/>
              </a:rPr>
              <a:t>* Run through dot points on slide</a:t>
            </a:r>
            <a:r>
              <a:rPr lang="en-AU" sz="1800" b="1" i="0" u="none" strike="noStrike" dirty="0">
                <a:solidFill>
                  <a:schemeClr val="tx1"/>
                </a:solidFill>
                <a:effectLst/>
                <a:latin typeface="Calibri" panose="020F0502020204030204" pitchFamily="34" charset="0"/>
              </a:rPr>
              <a:t> </a:t>
            </a:r>
            <a:endParaRPr lang="en-AU" b="1" dirty="0"/>
          </a:p>
        </p:txBody>
      </p:sp>
      <p:sp>
        <p:nvSpPr>
          <p:cNvPr id="4" name="Slide Number Placeholder 3"/>
          <p:cNvSpPr>
            <a:spLocks noGrp="1"/>
          </p:cNvSpPr>
          <p:nvPr>
            <p:ph type="sldNum" sz="quarter" idx="5"/>
          </p:nvPr>
        </p:nvSpPr>
        <p:spPr/>
        <p:txBody>
          <a:bodyPr/>
          <a:lstStyle/>
          <a:p>
            <a:fld id="{BC3C1EFF-2FB5-4202-929A-1F61920FBDE5}" type="slidenum">
              <a:rPr lang="en-AU" smtClean="0"/>
              <a:t>11</a:t>
            </a:fld>
            <a:endParaRPr lang="en-AU"/>
          </a:p>
        </p:txBody>
      </p:sp>
    </p:spTree>
    <p:extLst>
      <p:ext uri="{BB962C8B-B14F-4D97-AF65-F5344CB8AC3E}">
        <p14:creationId xmlns:p14="http://schemas.microsoft.com/office/powerpoint/2010/main" val="3493705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b="1" dirty="0"/>
              <a:t>FACILITATOR NOTES</a:t>
            </a:r>
          </a:p>
          <a:p>
            <a:endParaRPr lang="en-AU" b="1" dirty="0"/>
          </a:p>
          <a:p>
            <a:r>
              <a:rPr lang="en-AU" sz="1800" b="0" i="0" u="none" strike="noStrike" dirty="0">
                <a:solidFill>
                  <a:srgbClr val="000000"/>
                </a:solidFill>
                <a:effectLst/>
                <a:latin typeface="Calibri" panose="020F0502020204030204" pitchFamily="34" charset="0"/>
              </a:rPr>
              <a:t>In order to improve safety and health in the workplace, we must be open to constructive feedback and continual learning. </a:t>
            </a:r>
          </a:p>
          <a:p>
            <a:endParaRPr lang="en-AU" sz="1800" b="0" i="0" u="none" strike="noStrike" dirty="0">
              <a:solidFill>
                <a:srgbClr val="000000"/>
              </a:solidFill>
              <a:effectLst/>
              <a:latin typeface="Calibri" panose="020F0502020204030204" pitchFamily="34" charset="0"/>
            </a:endParaRPr>
          </a:p>
          <a:p>
            <a:r>
              <a:rPr lang="en-AU" sz="1800" b="0" i="0" u="none" strike="noStrike" dirty="0">
                <a:solidFill>
                  <a:srgbClr val="000000"/>
                </a:solidFill>
                <a:effectLst/>
                <a:latin typeface="Calibri" panose="020F0502020204030204" pitchFamily="34" charset="0"/>
              </a:rPr>
              <a:t>It requires a constant sense of unease about ‘what could go wrong’ so that we continue to actively look for ways to work together, share knowledge, make improvements.</a:t>
            </a:r>
          </a:p>
          <a:p>
            <a:endParaRPr lang="en-AU" sz="1800" b="0" i="0" u="none" strike="noStrike" dirty="0">
              <a:solidFill>
                <a:srgbClr val="000000"/>
              </a:solidFill>
              <a:effectLst/>
              <a:latin typeface="Calibri" panose="020F0502020204030204" pitchFamily="34" charset="0"/>
            </a:endParaRPr>
          </a:p>
          <a:p>
            <a:pPr marL="0" indent="0">
              <a:buFont typeface="Arial" panose="020B0604020202020204" pitchFamily="34" charset="0"/>
              <a:buNone/>
            </a:pPr>
            <a:r>
              <a:rPr lang="en-AU" sz="1800" b="1" i="0" u="none" strike="noStrike" dirty="0">
                <a:solidFill>
                  <a:srgbClr val="000000"/>
                </a:solidFill>
                <a:effectLst/>
                <a:latin typeface="Calibri" panose="020F0502020204030204" pitchFamily="34" charset="0"/>
              </a:rPr>
              <a:t>***DISCUSSION POINT </a:t>
            </a:r>
          </a:p>
          <a:p>
            <a:pPr marL="285750" indent="-285750">
              <a:buFont typeface="Arial" panose="020B0604020202020204" pitchFamily="34" charset="0"/>
              <a:buChar char="•"/>
            </a:pPr>
            <a:r>
              <a:rPr lang="en-AU" sz="1800" b="0" i="0" u="none" strike="noStrike" dirty="0">
                <a:solidFill>
                  <a:srgbClr val="000000"/>
                </a:solidFill>
                <a:effectLst/>
                <a:latin typeface="Calibri" panose="020F0502020204030204" pitchFamily="34" charset="0"/>
              </a:rPr>
              <a:t>Looking at these points - w</a:t>
            </a:r>
            <a:r>
              <a:rPr lang="en-AU" sz="4000" dirty="0"/>
              <a:t>hich of those things does your team do well? </a:t>
            </a:r>
            <a:br>
              <a:rPr lang="en-AU" sz="4000" dirty="0"/>
            </a:br>
            <a:endParaRPr lang="en-AU" sz="4000" dirty="0"/>
          </a:p>
          <a:p>
            <a:pPr marL="285750" indent="-285750">
              <a:buFont typeface="Arial" panose="020B0604020202020204" pitchFamily="34" charset="0"/>
              <a:buChar char="•"/>
            </a:pPr>
            <a:r>
              <a:rPr lang="en-AU" sz="4000" dirty="0">
                <a:solidFill>
                  <a:srgbClr val="FF0000"/>
                </a:solidFill>
              </a:rPr>
              <a:t>Ask people to volunteer examples of how their team does anything of these things:</a:t>
            </a:r>
          </a:p>
          <a:p>
            <a:pPr marL="742950" lvl="1" indent="-285750">
              <a:buFont typeface="Arial" panose="020B0604020202020204" pitchFamily="34" charset="0"/>
              <a:buChar char="•"/>
            </a:pPr>
            <a:r>
              <a:rPr lang="en-AU" sz="4000" dirty="0">
                <a:solidFill>
                  <a:srgbClr val="FF0000"/>
                </a:solidFill>
              </a:rPr>
              <a:t>Spot potential hazards before they become a problem</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4000" dirty="0">
                <a:solidFill>
                  <a:srgbClr val="FF0000"/>
                </a:solidFill>
              </a:rPr>
              <a:t>Consult with those who have expertise and can offer better insight into the issue or solution</a:t>
            </a:r>
          </a:p>
          <a:p>
            <a:pPr marL="742950" lvl="1" indent="-285750">
              <a:buFont typeface="Arial" panose="020B0604020202020204" pitchFamily="34" charset="0"/>
              <a:buChar char="•"/>
            </a:pPr>
            <a:r>
              <a:rPr lang="en-AU" sz="4000" dirty="0">
                <a:solidFill>
                  <a:srgbClr val="FF0000"/>
                </a:solidFill>
              </a:rPr>
              <a:t>Identify an issue and implement a control to rectify it</a:t>
            </a:r>
          </a:p>
          <a:p>
            <a:pPr marL="742950" lvl="1" indent="-285750">
              <a:buFont typeface="Arial" panose="020B0604020202020204" pitchFamily="34" charset="0"/>
              <a:buChar char="•"/>
            </a:pPr>
            <a:r>
              <a:rPr lang="en-AU" sz="4000" dirty="0">
                <a:solidFill>
                  <a:srgbClr val="FF0000"/>
                </a:solidFill>
              </a:rPr>
              <a:t>Document issues and solutions – share that information with other teams – work across functions to create a safer site.</a:t>
            </a:r>
          </a:p>
          <a:p>
            <a:pPr marL="742950" lvl="1" indent="-285750">
              <a:buFont typeface="Arial" panose="020B0604020202020204" pitchFamily="34" charset="0"/>
              <a:buChar char="•"/>
            </a:pPr>
            <a:endParaRPr lang="en-AU" sz="4000" dirty="0">
              <a:solidFill>
                <a:srgbClr val="FF0000"/>
              </a:solidFill>
            </a:endParaRPr>
          </a:p>
          <a:p>
            <a:r>
              <a:rPr lang="en-AU" sz="4000" b="1" dirty="0"/>
              <a:t>*** Have someone in the audience ready to share – or talk through your own example to encourage others.</a:t>
            </a:r>
          </a:p>
        </p:txBody>
      </p:sp>
      <p:sp>
        <p:nvSpPr>
          <p:cNvPr id="4" name="Slide Number Placeholder 3"/>
          <p:cNvSpPr>
            <a:spLocks noGrp="1"/>
          </p:cNvSpPr>
          <p:nvPr>
            <p:ph type="sldNum" sz="quarter" idx="5"/>
          </p:nvPr>
        </p:nvSpPr>
        <p:spPr/>
        <p:txBody>
          <a:bodyPr/>
          <a:lstStyle/>
          <a:p>
            <a:fld id="{BC3C1EFF-2FB5-4202-929A-1F61920FBDE5}" type="slidenum">
              <a:rPr lang="en-AU" smtClean="0"/>
              <a:t>12</a:t>
            </a:fld>
            <a:endParaRPr lang="en-AU"/>
          </a:p>
        </p:txBody>
      </p:sp>
    </p:spTree>
    <p:extLst>
      <p:ext uri="{BB962C8B-B14F-4D97-AF65-F5344CB8AC3E}">
        <p14:creationId xmlns:p14="http://schemas.microsoft.com/office/powerpoint/2010/main" val="3688711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b="1" dirty="0"/>
              <a:t>***VIDEO</a:t>
            </a:r>
          </a:p>
          <a:p>
            <a:r>
              <a:rPr lang="en-AU" b="0" dirty="0"/>
              <a:t>Next up we’re going to hear from miner, Paul Cane, talk about his experience and how it impacted him. </a:t>
            </a:r>
          </a:p>
          <a:p>
            <a:endParaRPr lang="en-AU" b="1" dirty="0"/>
          </a:p>
        </p:txBody>
      </p:sp>
      <p:sp>
        <p:nvSpPr>
          <p:cNvPr id="4" name="Slide Number Placeholder 3"/>
          <p:cNvSpPr>
            <a:spLocks noGrp="1"/>
          </p:cNvSpPr>
          <p:nvPr>
            <p:ph type="sldNum" sz="quarter" idx="5"/>
          </p:nvPr>
        </p:nvSpPr>
        <p:spPr/>
        <p:txBody>
          <a:bodyPr/>
          <a:lstStyle/>
          <a:p>
            <a:fld id="{BC3C1EFF-2FB5-4202-929A-1F61920FBDE5}" type="slidenum">
              <a:rPr lang="en-AU" smtClean="0"/>
              <a:t>13</a:t>
            </a:fld>
            <a:endParaRPr lang="en-AU"/>
          </a:p>
        </p:txBody>
      </p:sp>
    </p:spTree>
    <p:extLst>
      <p:ext uri="{BB962C8B-B14F-4D97-AF65-F5344CB8AC3E}">
        <p14:creationId xmlns:p14="http://schemas.microsoft.com/office/powerpoint/2010/main" val="252761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b="1" dirty="0"/>
              <a:t>FACILITATOR NOTES</a:t>
            </a:r>
          </a:p>
          <a:p>
            <a:endParaRPr lang="en-AU" dirty="0"/>
          </a:p>
          <a:p>
            <a:pPr marL="0" indent="0">
              <a:buFont typeface="Arial" panose="020B0604020202020204" pitchFamily="34" charset="0"/>
              <a:buNone/>
            </a:pPr>
            <a:r>
              <a:rPr lang="en-AU" sz="1800" b="0" i="0" u="none" strike="noStrike" dirty="0">
                <a:solidFill>
                  <a:srgbClr val="000000"/>
                </a:solidFill>
                <a:effectLst/>
                <a:latin typeface="Calibri" panose="020F0502020204030204" pitchFamily="34" charset="0"/>
              </a:rPr>
              <a:t>Paul’s video reminds us how important it is to stop, think, and ask questions before you take a risk that may cause harm. </a:t>
            </a:r>
          </a:p>
          <a:p>
            <a:pPr marL="0" indent="0">
              <a:buFont typeface="Arial" panose="020B0604020202020204" pitchFamily="34" charset="0"/>
              <a:buNone/>
            </a:pPr>
            <a:endParaRPr lang="en-AU" sz="1800" b="0" i="0" u="none" strike="noStrike" dirty="0">
              <a:solidFill>
                <a:srgbClr val="000000"/>
              </a:solidFill>
              <a:effectLst/>
              <a:latin typeface="Calibri" panose="020F0502020204030204" pitchFamily="34" charset="0"/>
            </a:endParaRPr>
          </a:p>
          <a:p>
            <a:pPr marL="0" indent="0">
              <a:buFont typeface="Arial" panose="020B0604020202020204" pitchFamily="34" charset="0"/>
              <a:buNone/>
            </a:pPr>
            <a:r>
              <a:rPr lang="en-AU" sz="1800" b="0" i="0" u="none" strike="noStrike" dirty="0">
                <a:solidFill>
                  <a:srgbClr val="000000"/>
                </a:solidFill>
                <a:effectLst/>
                <a:latin typeface="Calibri" panose="020F0502020204030204" pitchFamily="34" charset="0"/>
              </a:rPr>
              <a:t>Checklists are a good way to implement and embed that thinking in the way your team works.</a:t>
            </a:r>
          </a:p>
          <a:p>
            <a:pPr marL="0" indent="0">
              <a:buFont typeface="Arial" panose="020B0604020202020204" pitchFamily="34" charset="0"/>
              <a:buNone/>
            </a:pPr>
            <a:endParaRPr lang="en-AU" sz="1800" b="0" i="0" u="none" strike="noStrike"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0" i="0" u="none" strike="noStrike" dirty="0">
                <a:solidFill>
                  <a:srgbClr val="000000"/>
                </a:solidFill>
                <a:effectLst/>
                <a:latin typeface="Calibri" panose="020F0502020204030204" pitchFamily="34" charset="0"/>
              </a:rPr>
              <a:t>This slide shows a basic workers questionnaire that can be used to identify hazards and risks that might be present.</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These simple questions are about ensuring you understand:</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 What your task is </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 Identifying the hazards and risks present</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 How to remove or eliminate the hazard or risk</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 you can stop and escalate if you cannot manage the hazards and risks.</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Think about whether your team uses anything similar, or where you should be using it. </a:t>
            </a:r>
            <a:br>
              <a:rPr lang="en-AU" sz="1800" b="0" i="0" u="none" strike="noStrike" dirty="0">
                <a:solidFill>
                  <a:srgbClr val="000000"/>
                </a:solidFill>
                <a:effectLst/>
                <a:latin typeface="Calibri" panose="020F0502020204030204" pitchFamily="34" charset="0"/>
              </a:rPr>
            </a:br>
            <a:endParaRPr lang="en-AU" sz="1800" b="0" i="0" u="none" strike="noStrike" dirty="0">
              <a:solidFill>
                <a:srgbClr val="000000"/>
              </a:solidFill>
              <a:effectLst/>
              <a:latin typeface="Calibri" panose="020F0502020204030204" pitchFamily="34" charset="0"/>
            </a:endParaRPr>
          </a:p>
          <a:p>
            <a:pPr marL="0" indent="0">
              <a:buFont typeface="Arial" panose="020B0604020202020204" pitchFamily="34" charset="0"/>
              <a:buNone/>
            </a:pPr>
            <a:r>
              <a:rPr lang="en-AU" sz="1800" b="1" i="0" u="none" strike="noStrike" dirty="0">
                <a:solidFill>
                  <a:srgbClr val="1F4E78"/>
                </a:solidFill>
                <a:effectLst/>
                <a:latin typeface="Calibri" panose="020F0502020204030204" pitchFamily="34" charset="0"/>
              </a:rPr>
              <a:t>***DISCUSSION POINT </a:t>
            </a:r>
          </a:p>
          <a:p>
            <a:pPr marL="0" indent="0">
              <a:buFont typeface="Arial" panose="020B0604020202020204" pitchFamily="34" charset="0"/>
              <a:buNone/>
            </a:pPr>
            <a:endParaRPr lang="en-AU" sz="1800" b="1" i="0" u="none" strike="noStrike" dirty="0">
              <a:solidFill>
                <a:srgbClr val="1F4E78"/>
              </a:solidFill>
              <a:effectLst/>
              <a:latin typeface="Calibri" panose="020F0502020204030204" pitchFamily="34" charset="0"/>
            </a:endParaRPr>
          </a:p>
          <a:p>
            <a:pPr marL="0" indent="0">
              <a:buFont typeface="Arial" panose="020B0604020202020204" pitchFamily="34" charset="0"/>
              <a:buNone/>
            </a:pPr>
            <a:r>
              <a:rPr lang="en-AU" sz="1800" b="1" i="0" u="none" strike="noStrike" dirty="0">
                <a:solidFill>
                  <a:srgbClr val="1F4E78"/>
                </a:solidFill>
                <a:effectLst/>
                <a:latin typeface="Calibri" panose="020F0502020204030204" pitchFamily="34" charset="0"/>
              </a:rPr>
              <a:t>Does your team use anything similar? </a:t>
            </a:r>
          </a:p>
          <a:p>
            <a:pPr marL="0" indent="0">
              <a:buFont typeface="Arial" panose="020B0604020202020204" pitchFamily="34" charset="0"/>
              <a:buNone/>
            </a:pPr>
            <a:endParaRPr lang="en-AU" sz="1800" b="1" i="0" u="none" strike="noStrike" dirty="0">
              <a:solidFill>
                <a:srgbClr val="1F4E78"/>
              </a:solidFill>
              <a:effectLst/>
              <a:latin typeface="Calibri" panose="020F0502020204030204" pitchFamily="34" charset="0"/>
            </a:endParaRP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Prompt attendees to respond to the questions and talk about their experience or how they would like to use checklists to encourage consistent and measured work practices.</a:t>
            </a:r>
          </a:p>
          <a:p>
            <a:pPr marL="742950" lvl="1"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What for?</a:t>
            </a:r>
          </a:p>
          <a:p>
            <a:pPr marL="742950" lvl="1"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Do you use them?</a:t>
            </a:r>
          </a:p>
          <a:p>
            <a:pPr marL="742950" lvl="1"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Who uses them?</a:t>
            </a:r>
          </a:p>
          <a:p>
            <a:pPr marL="742950" lvl="1"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How frequently? </a:t>
            </a:r>
            <a:br>
              <a:rPr lang="en-AU" sz="1800" b="0" i="0" u="none" strike="noStrike" dirty="0">
                <a:solidFill>
                  <a:srgbClr val="1F4E78"/>
                </a:solidFill>
                <a:effectLst/>
                <a:latin typeface="Calibri" panose="020F0502020204030204" pitchFamily="34" charset="0"/>
              </a:rPr>
            </a:br>
            <a:endParaRPr lang="en-AU" sz="1800" b="1" dirty="0"/>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14</a:t>
            </a:fld>
            <a:endParaRPr lang="en-AU"/>
          </a:p>
        </p:txBody>
      </p:sp>
    </p:spTree>
    <p:extLst>
      <p:ext uri="{BB962C8B-B14F-4D97-AF65-F5344CB8AC3E}">
        <p14:creationId xmlns:p14="http://schemas.microsoft.com/office/powerpoint/2010/main" val="2916844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 </a:t>
            </a:r>
          </a:p>
          <a:p>
            <a:endParaRPr lang="en-AU" dirty="0"/>
          </a:p>
          <a:p>
            <a:r>
              <a:rPr lang="en-AU" sz="1800" b="0" i="0" u="none" strike="noStrike" dirty="0">
                <a:solidFill>
                  <a:srgbClr val="000000"/>
                </a:solidFill>
                <a:effectLst/>
                <a:latin typeface="Calibri" panose="020F0502020204030204" pitchFamily="34" charset="0"/>
              </a:rPr>
              <a:t>Reporting is often thought of as a negative – it can be seen as admitting fault or inadequacies, creating a paper trail and so on – but good practice tells us that reporting should be encouraged as it can encourage improvement. </a:t>
            </a:r>
          </a:p>
          <a:p>
            <a:endParaRPr lang="en-AU" sz="1800" b="0" i="0" u="none" strike="noStrike" dirty="0">
              <a:solidFill>
                <a:srgbClr val="000000"/>
              </a:solidFill>
              <a:effectLst/>
              <a:latin typeface="Calibri" panose="020F0502020204030204" pitchFamily="34" charset="0"/>
            </a:endParaRPr>
          </a:p>
          <a:p>
            <a:r>
              <a:rPr lang="en-AU" sz="1800" b="0" i="0" u="none" strike="noStrike" dirty="0">
                <a:solidFill>
                  <a:srgbClr val="000000"/>
                </a:solidFill>
                <a:effectLst/>
                <a:latin typeface="Calibri" panose="020F0502020204030204" pitchFamily="34" charset="0"/>
              </a:rPr>
              <a:t>The correct attitude is to report (and action) a thing’s potential to cause harm, rather than report on the harm it caused. That is, identify and rectify an issue before it becomes an incident.</a:t>
            </a:r>
          </a:p>
          <a:p>
            <a:endParaRPr lang="en-AU" sz="1800" b="0" i="0" u="none" strike="noStrike" dirty="0">
              <a:solidFill>
                <a:srgbClr val="000000"/>
              </a:solidFill>
              <a:effectLst/>
              <a:latin typeface="Calibri" panose="020F0502020204030204" pitchFamily="34" charset="0"/>
            </a:endParaRPr>
          </a:p>
          <a:p>
            <a:r>
              <a:rPr lang="en-AU" sz="1800" b="0" i="0" u="none" strike="noStrike" dirty="0">
                <a:solidFill>
                  <a:srgbClr val="000000"/>
                </a:solidFill>
                <a:effectLst/>
                <a:latin typeface="Calibri" panose="020F0502020204030204" pitchFamily="34" charset="0"/>
              </a:rPr>
              <a:t>This slide outlines some of positive outcomes that a reporting culture can have. </a:t>
            </a:r>
          </a:p>
          <a:p>
            <a:endParaRPr lang="en-AU" sz="1800" b="0" i="0" u="none" strike="noStrike" dirty="0">
              <a:solidFill>
                <a:srgbClr val="000000"/>
              </a:solidFill>
              <a:effectLst/>
              <a:latin typeface="Calibri" panose="020F0502020204030204" pitchFamily="34" charset="0"/>
            </a:endParaRP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Run through slide points</a:t>
            </a:r>
            <a:br>
              <a:rPr lang="en-AU" sz="1800" b="0" i="0" u="none" strike="noStrike" dirty="0">
                <a:solidFill>
                  <a:srgbClr val="000000"/>
                </a:solidFill>
                <a:effectLst/>
                <a:latin typeface="Calibri" panose="020F0502020204030204" pitchFamily="34" charset="0"/>
              </a:rPr>
            </a:br>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15</a:t>
            </a:fld>
            <a:endParaRPr lang="en-AU"/>
          </a:p>
        </p:txBody>
      </p:sp>
    </p:spTree>
    <p:extLst>
      <p:ext uri="{BB962C8B-B14F-4D97-AF65-F5344CB8AC3E}">
        <p14:creationId xmlns:p14="http://schemas.microsoft.com/office/powerpoint/2010/main" val="2153950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sz="1800" b="1" i="0" u="none" strike="noStrike" dirty="0">
                <a:solidFill>
                  <a:srgbClr val="1F4E78"/>
                </a:solidFill>
                <a:effectLst/>
                <a:latin typeface="Calibri" panose="020F0502020204030204" pitchFamily="34" charset="0"/>
              </a:rPr>
              <a:t>***DISCUSSION POINT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Use this slide to start a discussion about the ways workers can report on your site.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You could ask questions like what do you report?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Is the reporting pathway clear?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Are there feedback loop mechanisms in place?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Encourage active participation in the discussion and how things can improve.</a:t>
            </a:r>
            <a:br>
              <a:rPr lang="en-AU" sz="1800" b="0" i="0" u="none" strike="noStrike" dirty="0">
                <a:solidFill>
                  <a:srgbClr val="1F4E78"/>
                </a:solidFill>
                <a:effectLst/>
                <a:latin typeface="Calibri" panose="020F0502020204030204" pitchFamily="34" charset="0"/>
              </a:rPr>
            </a:br>
            <a:endParaRPr lang="en-AU" dirty="0"/>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16</a:t>
            </a:fld>
            <a:endParaRPr lang="en-AU"/>
          </a:p>
        </p:txBody>
      </p:sp>
    </p:spTree>
    <p:extLst>
      <p:ext uri="{BB962C8B-B14F-4D97-AF65-F5344CB8AC3E}">
        <p14:creationId xmlns:p14="http://schemas.microsoft.com/office/powerpoint/2010/main" val="4230881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sz="1800" b="0" i="0" u="none" strike="noStrike" dirty="0">
                <a:solidFill>
                  <a:srgbClr val="000000"/>
                </a:solidFill>
                <a:effectLst/>
                <a:latin typeface="Calibri" panose="020F0502020204030204" pitchFamily="34" charset="0"/>
              </a:rPr>
              <a:t>It is written into the laws that govern the Queensland resources sector – coal, mines, quarries, petroleum and gas, and explosives – that a worker has the right to stop work when they reasonably believe their safety or health is at serious risk.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Each industry’s Acts (the law) also include a statement that protects workers who do stop work due to safety or health concerns from being disadvantaged or punished by their employer.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This also includes serious psychosocial hazards such as bullying, sexual harassment, discrimination and aggressive and unreasonable behaviours. </a:t>
            </a:r>
            <a:br>
              <a:rPr lang="en-AU" sz="1800" b="0" i="0" u="none" strike="noStrike" dirty="0">
                <a:solidFill>
                  <a:srgbClr val="000000"/>
                </a:solidFill>
                <a:effectLst/>
                <a:latin typeface="Calibri" panose="020F0502020204030204" pitchFamily="34" charset="0"/>
              </a:rPr>
            </a:br>
            <a:endParaRPr lang="en-AU" b="1" dirty="0"/>
          </a:p>
          <a:p>
            <a:endParaRPr lang="en-AU" dirty="0"/>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17</a:t>
            </a:fld>
            <a:endParaRPr lang="en-AU"/>
          </a:p>
        </p:txBody>
      </p:sp>
    </p:spTree>
    <p:extLst>
      <p:ext uri="{BB962C8B-B14F-4D97-AF65-F5344CB8AC3E}">
        <p14:creationId xmlns:p14="http://schemas.microsoft.com/office/powerpoint/2010/main" val="2176779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sz="1800" b="0" i="0" u="none" strike="noStrike" dirty="0">
                <a:solidFill>
                  <a:srgbClr val="000000"/>
                </a:solidFill>
                <a:effectLst/>
                <a:latin typeface="Calibri" panose="020F0502020204030204" pitchFamily="34" charset="0"/>
              </a:rPr>
              <a:t>For each resources industry there is a section in their Act</a:t>
            </a:r>
          </a:p>
          <a:p>
            <a:endParaRPr lang="en-AU" sz="1800" b="0" i="0" u="none" strike="noStrike" dirty="0">
              <a:solidFill>
                <a:srgbClr val="000000"/>
              </a:solidFill>
              <a:effectLst/>
              <a:latin typeface="Calibri" panose="020F0502020204030204" pitchFamily="34" charset="0"/>
            </a:endParaRPr>
          </a:p>
          <a:p>
            <a:r>
              <a:rPr lang="en-AU" sz="1800" b="0" i="0" u="none" strike="noStrike" dirty="0">
                <a:solidFill>
                  <a:srgbClr val="000000"/>
                </a:solidFill>
                <a:effectLst/>
                <a:latin typeface="Calibri" panose="020F0502020204030204" pitchFamily="34" charset="0"/>
              </a:rPr>
              <a:t>These are included on the fact sheet you received as you came in.</a:t>
            </a:r>
            <a:br>
              <a:rPr lang="en-AU" sz="1800" b="0" i="0" u="none" strike="noStrike" dirty="0">
                <a:solidFill>
                  <a:srgbClr val="000000"/>
                </a:solidFill>
                <a:effectLst/>
                <a:latin typeface="Calibri" panose="020F0502020204030204" pitchFamily="34" charset="0"/>
              </a:rPr>
            </a:br>
            <a:endParaRPr lang="en-AU" b="1" dirty="0"/>
          </a:p>
        </p:txBody>
      </p:sp>
      <p:sp>
        <p:nvSpPr>
          <p:cNvPr id="4" name="Slide Number Placeholder 3"/>
          <p:cNvSpPr>
            <a:spLocks noGrp="1"/>
          </p:cNvSpPr>
          <p:nvPr>
            <p:ph type="sldNum" sz="quarter" idx="5"/>
          </p:nvPr>
        </p:nvSpPr>
        <p:spPr/>
        <p:txBody>
          <a:bodyPr/>
          <a:lstStyle/>
          <a:p>
            <a:fld id="{BC3C1EFF-2FB5-4202-929A-1F61920FBDE5}" type="slidenum">
              <a:rPr lang="en-AU" smtClean="0"/>
              <a:t>18</a:t>
            </a:fld>
            <a:endParaRPr lang="en-AU"/>
          </a:p>
        </p:txBody>
      </p:sp>
    </p:spTree>
    <p:extLst>
      <p:ext uri="{BB962C8B-B14F-4D97-AF65-F5344CB8AC3E}">
        <p14:creationId xmlns:p14="http://schemas.microsoft.com/office/powerpoint/2010/main" val="2646779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FACILITATOR NOTES</a:t>
            </a:r>
          </a:p>
          <a:p>
            <a:endParaRPr lang="en-AU" dirty="0"/>
          </a:p>
          <a:p>
            <a:r>
              <a:rPr lang="en-AU" i="1" dirty="0"/>
              <a:t>If representatives from relevant unions are present and wish to, please allow them to speak.</a:t>
            </a:r>
          </a:p>
          <a:p>
            <a:endParaRPr lang="en-AU" i="1" dirty="0"/>
          </a:p>
          <a:p>
            <a:r>
              <a:rPr lang="en-AU" i="1" dirty="0"/>
              <a:t>If not, delete this slide</a:t>
            </a:r>
          </a:p>
        </p:txBody>
      </p:sp>
      <p:sp>
        <p:nvSpPr>
          <p:cNvPr id="4" name="Slide Number Placeholder 3"/>
          <p:cNvSpPr>
            <a:spLocks noGrp="1"/>
          </p:cNvSpPr>
          <p:nvPr>
            <p:ph type="sldNum" sz="quarter" idx="5"/>
          </p:nvPr>
        </p:nvSpPr>
        <p:spPr/>
        <p:txBody>
          <a:bodyPr/>
          <a:lstStyle/>
          <a:p>
            <a:fld id="{BC3C1EFF-2FB5-4202-929A-1F61920FBDE5}" type="slidenum">
              <a:rPr lang="en-AU" smtClean="0"/>
              <a:t>19</a:t>
            </a:fld>
            <a:endParaRPr lang="en-AU"/>
          </a:p>
        </p:txBody>
      </p:sp>
    </p:spTree>
    <p:extLst>
      <p:ext uri="{BB962C8B-B14F-4D97-AF65-F5344CB8AC3E}">
        <p14:creationId xmlns:p14="http://schemas.microsoft.com/office/powerpoint/2010/main" val="129115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pPr marL="305435" indent="-285750">
              <a:lnSpc>
                <a:spcPct val="120000"/>
              </a:lnSpc>
              <a:spcAft>
                <a:spcPts val="600"/>
              </a:spcAft>
              <a:buFont typeface="Arial" panose="020B0604020202020204" pitchFamily="34" charset="0"/>
              <a:buChar char="•"/>
            </a:pPr>
            <a:r>
              <a:rPr lang="en-AU" sz="1800" dirty="0">
                <a:effectLst/>
                <a:latin typeface="Calibri" panose="020F0502020204030204" pitchFamily="34" charset="0"/>
                <a:ea typeface="Calibri" panose="020F0502020204030204" pitchFamily="34" charset="0"/>
              </a:rPr>
              <a:t>Let attendees know what the plan is. </a:t>
            </a:r>
          </a:p>
          <a:p>
            <a:pPr marL="305435" indent="-285750">
              <a:lnSpc>
                <a:spcPct val="120000"/>
              </a:lnSpc>
              <a:spcAft>
                <a:spcPts val="600"/>
              </a:spcAft>
              <a:buFont typeface="Arial" panose="020B0604020202020204" pitchFamily="34" charset="0"/>
              <a:buChar char="•"/>
            </a:pPr>
            <a:r>
              <a:rPr lang="en-AU" sz="1800" dirty="0">
                <a:effectLst/>
                <a:latin typeface="Calibri" panose="020F0502020204030204" pitchFamily="34" charset="0"/>
                <a:ea typeface="Calibri" panose="020F0502020204030204" pitchFamily="34" charset="0"/>
              </a:rPr>
              <a:t>A brief overview of how you are running the session and what you will cover. </a:t>
            </a:r>
          </a:p>
          <a:p>
            <a:pPr marL="305435" indent="-285750">
              <a:lnSpc>
                <a:spcPct val="120000"/>
              </a:lnSpc>
              <a:spcAft>
                <a:spcPts val="600"/>
              </a:spcAft>
              <a:buFont typeface="Arial" panose="020B0604020202020204" pitchFamily="34" charset="0"/>
              <a:buChar char="•"/>
            </a:pPr>
            <a:r>
              <a:rPr lang="en-AU" sz="1800" dirty="0">
                <a:effectLst/>
                <a:latin typeface="Calibri" panose="020F0502020204030204" pitchFamily="34" charset="0"/>
                <a:ea typeface="Calibri" panose="020F0502020204030204" pitchFamily="34" charset="0"/>
              </a:rPr>
              <a:t>Provide housekeeping information such as: exits, toilets etc. </a:t>
            </a:r>
          </a:p>
          <a:p>
            <a:pPr marL="305435" indent="-285750">
              <a:lnSpc>
                <a:spcPct val="120000"/>
              </a:lnSpc>
              <a:spcAft>
                <a:spcPts val="600"/>
              </a:spcAft>
              <a:buFont typeface="Arial" panose="020B0604020202020204" pitchFamily="34" charset="0"/>
              <a:buChar char="•"/>
            </a:pPr>
            <a:r>
              <a:rPr lang="en-AU" sz="1800" dirty="0">
                <a:effectLst/>
                <a:latin typeface="Calibri" panose="020F0502020204030204" pitchFamily="34" charset="0"/>
                <a:ea typeface="Calibri" panose="020F0502020204030204" pitchFamily="34" charset="0"/>
              </a:rPr>
              <a:t>Explain the feedback survey must be completed before they leave, and handed in. </a:t>
            </a:r>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2</a:t>
            </a:fld>
            <a:endParaRPr lang="en-AU"/>
          </a:p>
        </p:txBody>
      </p:sp>
    </p:spTree>
    <p:extLst>
      <p:ext uri="{BB962C8B-B14F-4D97-AF65-F5344CB8AC3E}">
        <p14:creationId xmlns:p14="http://schemas.microsoft.com/office/powerpoint/2010/main" val="3519479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sz="1800" b="0" i="0" u="none" strike="noStrike" dirty="0">
                <a:solidFill>
                  <a:srgbClr val="000000"/>
                </a:solidFill>
                <a:effectLst/>
                <a:latin typeface="Calibri" panose="020F0502020204030204" pitchFamily="34" charset="0"/>
              </a:rPr>
              <a:t>Let's watch another personal story, to iterate why this all matters.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Miner Chris Roberts shares his experience. </a:t>
            </a:r>
            <a:endParaRPr lang="en-AU" dirty="0"/>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20</a:t>
            </a:fld>
            <a:endParaRPr lang="en-AU"/>
          </a:p>
        </p:txBody>
      </p:sp>
    </p:spTree>
    <p:extLst>
      <p:ext uri="{BB962C8B-B14F-4D97-AF65-F5344CB8AC3E}">
        <p14:creationId xmlns:p14="http://schemas.microsoft.com/office/powerpoint/2010/main" val="1762666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sz="1800" b="0" i="0" u="none" strike="noStrike" dirty="0">
                <a:solidFill>
                  <a:srgbClr val="000000"/>
                </a:solidFill>
                <a:effectLst/>
                <a:latin typeface="Calibri" panose="020F0502020204030204" pitchFamily="34" charset="0"/>
              </a:rPr>
              <a:t>Chris’s take away message was to be aware of your work environment, don’t become complacent, and to look out for each other.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This advice is based on his experience, but also reinforces the importance of maintaining a sense of unease – always being alert to what COULD go wrong, and acting on it before it does.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1" i="0" u="none" strike="noStrike" dirty="0">
                <a:solidFill>
                  <a:srgbClr val="1F4E78"/>
                </a:solidFill>
                <a:effectLst/>
                <a:latin typeface="Calibri" panose="020F0502020204030204" pitchFamily="34" charset="0"/>
              </a:rPr>
              <a:t>***DISCUSSION POINT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Have a final discussion about actions the workforce and leadership are willing to take to improve safety.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This could be based on implementing checklists, placing reporting pathway signage around, or more explicit actions that have come up through discussion.   </a:t>
            </a:r>
          </a:p>
          <a:p>
            <a:pPr marL="285750" indent="-285750">
              <a:buFont typeface="Arial" panose="020B0604020202020204" pitchFamily="34" charset="0"/>
              <a:buChar char="•"/>
            </a:pPr>
            <a:r>
              <a:rPr lang="en-AU" sz="1800" b="0" i="0" u="none" strike="noStrike" dirty="0">
                <a:solidFill>
                  <a:srgbClr val="1F4E78"/>
                </a:solidFill>
                <a:effectLst/>
                <a:latin typeface="Calibri" panose="020F0502020204030204" pitchFamily="34" charset="0"/>
              </a:rPr>
              <a:t>Commit to a follow up plan and engaging with workers in how it is developed. </a:t>
            </a:r>
            <a:br>
              <a:rPr lang="en-AU" sz="1800" b="0" i="0" u="none" strike="noStrike" dirty="0">
                <a:solidFill>
                  <a:srgbClr val="000000"/>
                </a:solidFill>
                <a:effectLst/>
                <a:latin typeface="Calibri" panose="020F0502020204030204" pitchFamily="34" charset="0"/>
              </a:rPr>
            </a:br>
            <a:endParaRPr lang="en-AU" b="1" dirty="0"/>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21</a:t>
            </a:fld>
            <a:endParaRPr lang="en-AU"/>
          </a:p>
        </p:txBody>
      </p:sp>
    </p:spTree>
    <p:extLst>
      <p:ext uri="{BB962C8B-B14F-4D97-AF65-F5344CB8AC3E}">
        <p14:creationId xmlns:p14="http://schemas.microsoft.com/office/powerpoint/2010/main" val="3614545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sz="1800" b="0" i="0" u="none" strike="noStrike" dirty="0">
                <a:solidFill>
                  <a:srgbClr val="000000"/>
                </a:solidFill>
                <a:effectLst/>
                <a:latin typeface="Calibri" panose="020F0502020204030204" pitchFamily="34" charset="0"/>
              </a:rPr>
              <a:t>We've gone through a lot today, so I'll just take a minute to recap before we finish up.</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 </a:t>
            </a: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Hopefully you have seen and heard some stuff that will inspire you to recommit and focus on safe and healthy work practices.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You're encouraged to report safety and health concerns - we must view reporting as an opportunity to improve and prevent potential incidents, and remember the law is on your side.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1" i="0" u="none" strike="noStrike" dirty="0">
                <a:solidFill>
                  <a:srgbClr val="000000"/>
                </a:solidFill>
                <a:effectLst/>
                <a:latin typeface="Calibri" panose="020F0502020204030204" pitchFamily="34" charset="0"/>
              </a:rPr>
              <a:t>Final task - make sure you complete the feedback survey either via the online forms (check the link on the fact sheet you got when you arrived) or use the hardcopy and return that via the ballot box before you leave. </a:t>
            </a:r>
          </a:p>
          <a:p>
            <a:endParaRPr lang="en-AU" sz="1800" b="1" i="0" u="none" strike="noStrike" dirty="0">
              <a:solidFill>
                <a:srgbClr val="000000"/>
              </a:solidFill>
              <a:effectLst/>
              <a:latin typeface="Calibri" panose="020F0502020204030204" pitchFamily="34" charset="0"/>
            </a:endParaRPr>
          </a:p>
          <a:p>
            <a:r>
              <a:rPr lang="en-AU" sz="1800" b="1" i="0" u="none" strike="noStrike" dirty="0">
                <a:solidFill>
                  <a:srgbClr val="000000"/>
                </a:solidFill>
                <a:effectLst/>
                <a:latin typeface="Calibri" panose="020F0502020204030204" pitchFamily="34" charset="0"/>
              </a:rPr>
              <a:t>This survey is anonymous and is designed to help both us who have coordinated the session, and RSHQ who put together the outline and guided the content. Constructive feedback will improve similar events in the future.</a:t>
            </a:r>
            <a:r>
              <a:rPr lang="en-AU" sz="1800" b="0" i="0" u="none" strike="noStrike" dirty="0">
                <a:solidFill>
                  <a:srgbClr val="000000"/>
                </a:solidFill>
                <a:effectLst/>
                <a:latin typeface="Calibri" panose="020F0502020204030204" pitchFamily="34" charset="0"/>
              </a:rPr>
              <a:t>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r>
              <a:rPr lang="en-AU" sz="1800" b="0" i="0" u="none" strike="noStrike" dirty="0">
                <a:solidFill>
                  <a:srgbClr val="000000"/>
                </a:solidFill>
                <a:effectLst/>
                <a:latin typeface="Calibri" panose="020F0502020204030204" pitchFamily="34" charset="0"/>
              </a:rPr>
              <a:t>Thanks everyone for attending and participating. Remember this is about finding ways to ensure we go home to our family, friends and life - safe and healthy. </a:t>
            </a:r>
            <a:br>
              <a:rPr lang="en-AU" sz="1800" b="0" i="0" u="none" strike="noStrike" dirty="0">
                <a:solidFill>
                  <a:srgbClr val="000000"/>
                </a:solidFill>
                <a:effectLst/>
                <a:latin typeface="Calibri" panose="020F0502020204030204" pitchFamily="34" charset="0"/>
              </a:rPr>
            </a:br>
            <a:br>
              <a:rPr lang="en-AU" sz="1800" b="0" i="0" u="none" strike="noStrike" dirty="0">
                <a:solidFill>
                  <a:srgbClr val="000000"/>
                </a:solidFill>
                <a:effectLst/>
                <a:latin typeface="Calibri" panose="020F0502020204030204" pitchFamily="34" charset="0"/>
              </a:rPr>
            </a:br>
            <a:endParaRPr lang="en-AU" dirty="0"/>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22</a:t>
            </a:fld>
            <a:endParaRPr lang="en-AU"/>
          </a:p>
        </p:txBody>
      </p:sp>
    </p:spTree>
    <p:extLst>
      <p:ext uri="{BB962C8B-B14F-4D97-AF65-F5344CB8AC3E}">
        <p14:creationId xmlns:p14="http://schemas.microsoft.com/office/powerpoint/2010/main" val="1813589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pPr marL="19685">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The first Safety Reset was 2019 following a tragic 12 months that saw the deaths of 6 mine workers in Queensland. </a:t>
            </a:r>
          </a:p>
          <a:p>
            <a:pPr marL="19685">
              <a:lnSpc>
                <a:spcPct val="120000"/>
              </a:lnSpc>
              <a:spcAft>
                <a:spcPts val="600"/>
              </a:spcAft>
            </a:pPr>
            <a:endParaRPr lang="en-AU" sz="1800" dirty="0">
              <a:solidFill>
                <a:srgbClr val="0070C0"/>
              </a:solidFill>
              <a:effectLst/>
              <a:latin typeface="Calibri" panose="020F0502020204030204" pitchFamily="34" charset="0"/>
              <a:ea typeface="Calibri" panose="020F0502020204030204" pitchFamily="34" charset="0"/>
            </a:endParaRPr>
          </a:p>
          <a:p>
            <a:pPr marL="19685">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The Safety Reset was one of several initiatives deployed by the Minister for Resources, Employer groups, and Unions. </a:t>
            </a:r>
          </a:p>
          <a:p>
            <a:pPr marL="19685">
              <a:lnSpc>
                <a:spcPct val="120000"/>
              </a:lnSpc>
              <a:spcAft>
                <a:spcPts val="600"/>
              </a:spcAft>
            </a:pPr>
            <a:endParaRPr lang="en-AU" sz="1800" dirty="0">
              <a:solidFill>
                <a:srgbClr val="0070C0"/>
              </a:solidFill>
              <a:effectLst/>
              <a:latin typeface="Calibri" panose="020F0502020204030204" pitchFamily="34" charset="0"/>
              <a:ea typeface="Calibri" panose="020F0502020204030204" pitchFamily="34" charset="0"/>
            </a:endParaRPr>
          </a:p>
          <a:p>
            <a:pPr marL="19685">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The Resets continue to be held biennially at the request of the Minister, to remind us to focus on our safety first. </a:t>
            </a:r>
          </a:p>
          <a:p>
            <a:pPr marL="19685">
              <a:lnSpc>
                <a:spcPct val="120000"/>
              </a:lnSpc>
              <a:spcAft>
                <a:spcPts val="600"/>
              </a:spcAft>
            </a:pPr>
            <a:endParaRPr lang="en-AU" sz="1800" dirty="0">
              <a:solidFill>
                <a:srgbClr val="0070C0"/>
              </a:solidFill>
              <a:effectLst/>
              <a:latin typeface="Calibri" panose="020F0502020204030204" pitchFamily="34" charset="0"/>
              <a:ea typeface="Calibri" panose="020F0502020204030204" pitchFamily="34" charset="0"/>
            </a:endParaRPr>
          </a:p>
          <a:p>
            <a:pPr marL="19685">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Let’s watch this short introduction by Queensland’s Minister for Resources, and Member for Townsville, Scott Stewart. </a:t>
            </a:r>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3</a:t>
            </a:fld>
            <a:endParaRPr lang="en-AU"/>
          </a:p>
        </p:txBody>
      </p:sp>
    </p:spTree>
    <p:extLst>
      <p:ext uri="{BB962C8B-B14F-4D97-AF65-F5344CB8AC3E}">
        <p14:creationId xmlns:p14="http://schemas.microsoft.com/office/powerpoint/2010/main" val="417606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sz="1200" b="1" dirty="0">
              <a:latin typeface="+mn-lt"/>
            </a:endParaRPr>
          </a:p>
          <a:p>
            <a:pPr marL="0" indent="0">
              <a:lnSpc>
                <a:spcPct val="120000"/>
              </a:lnSpc>
              <a:spcAft>
                <a:spcPts val="600"/>
              </a:spcAft>
              <a:buFont typeface="Arial" panose="020B0604020202020204" pitchFamily="34" charset="0"/>
              <a:buNone/>
            </a:pPr>
            <a:r>
              <a:rPr lang="en-AU" sz="1200" b="0" dirty="0">
                <a:latin typeface="+mn-lt"/>
              </a:rPr>
              <a:t>Following on from the Minister’s video, this is the THEME for the Safety Reset. </a:t>
            </a:r>
          </a:p>
          <a:p>
            <a:pPr marL="0" indent="0">
              <a:lnSpc>
                <a:spcPct val="120000"/>
              </a:lnSpc>
              <a:spcAft>
                <a:spcPts val="600"/>
              </a:spcAft>
              <a:buFont typeface="Arial" panose="020B0604020202020204" pitchFamily="34" charset="0"/>
              <a:buNone/>
            </a:pPr>
            <a:endParaRPr lang="en-AU" sz="1200" b="0" dirty="0">
              <a:latin typeface="+mn-lt"/>
            </a:endParaRPr>
          </a:p>
          <a:p>
            <a:pPr marL="0" indent="0">
              <a:lnSpc>
                <a:spcPct val="120000"/>
              </a:lnSpc>
              <a:spcAft>
                <a:spcPts val="600"/>
              </a:spcAft>
              <a:buFont typeface="Arial" panose="020B0604020202020204" pitchFamily="34" charset="0"/>
              <a:buNone/>
            </a:pPr>
            <a:r>
              <a:rPr lang="en-AU" sz="1200" b="0" dirty="0">
                <a:latin typeface="+mn-lt"/>
              </a:rPr>
              <a:t>In this session we will explore what it means, why it matters, when we can do it, and discuss areas we need to improve.</a:t>
            </a:r>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4</a:t>
            </a:fld>
            <a:endParaRPr lang="en-AU"/>
          </a:p>
        </p:txBody>
      </p:sp>
    </p:spTree>
    <p:extLst>
      <p:ext uri="{BB962C8B-B14F-4D97-AF65-F5344CB8AC3E}">
        <p14:creationId xmlns:p14="http://schemas.microsoft.com/office/powerpoint/2010/main" val="1116699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sz="1200" b="1" dirty="0">
              <a:latin typeface="+mn-lt"/>
            </a:endParaRPr>
          </a:p>
          <a:p>
            <a:pPr marL="0" indent="0">
              <a:lnSpc>
                <a:spcPct val="120000"/>
              </a:lnSpc>
              <a:spcAft>
                <a:spcPts val="600"/>
              </a:spcAft>
              <a:buFont typeface="Arial" panose="020B0604020202020204" pitchFamily="34" charset="0"/>
              <a:buNone/>
            </a:pPr>
            <a:r>
              <a:rPr lang="en-AU" sz="1200" b="0" dirty="0">
                <a:latin typeface="+mn-lt"/>
              </a:rPr>
              <a:t>SEE. STOP. REPORT – this is the essence of what the theme is about, it should be our safety mantra as we go through our work day.</a:t>
            </a:r>
          </a:p>
          <a:p>
            <a:pPr marL="0" indent="0">
              <a:lnSpc>
                <a:spcPct val="120000"/>
              </a:lnSpc>
              <a:spcAft>
                <a:spcPts val="600"/>
              </a:spcAft>
              <a:buFont typeface="Arial" panose="020B0604020202020204" pitchFamily="34" charset="0"/>
              <a:buNone/>
            </a:pPr>
            <a:endParaRPr lang="en-AU" sz="1200" b="0" dirty="0">
              <a:latin typeface="+mn-lt"/>
            </a:endParaRPr>
          </a:p>
          <a:p>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5</a:t>
            </a:fld>
            <a:endParaRPr lang="en-AU"/>
          </a:p>
        </p:txBody>
      </p:sp>
    </p:spTree>
    <p:extLst>
      <p:ext uri="{BB962C8B-B14F-4D97-AF65-F5344CB8AC3E}">
        <p14:creationId xmlns:p14="http://schemas.microsoft.com/office/powerpoint/2010/main" val="307243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0" dirty="0"/>
          </a:p>
          <a:p>
            <a:r>
              <a:rPr lang="en-AU" b="0" dirty="0"/>
              <a:t>All the reports, reviews and safety best practice tell us that to have a safe workplace we need to be able to recognise unsafe situations, ask questions without fear, stop work if necessary, report concerns and escalate if nothing changes. </a:t>
            </a:r>
          </a:p>
          <a:p>
            <a:endParaRPr lang="en-AU" b="0" dirty="0"/>
          </a:p>
          <a:p>
            <a:r>
              <a:rPr lang="en-AU" b="0" dirty="0"/>
              <a:t>That is what the theme is about. Encouraging and reminding us that safety must come first - and if we need to, we must STOP for safety. </a:t>
            </a:r>
          </a:p>
          <a:p>
            <a:endParaRPr lang="en-AU" b="0" dirty="0"/>
          </a:p>
        </p:txBody>
      </p:sp>
      <p:sp>
        <p:nvSpPr>
          <p:cNvPr id="4" name="Slide Number Placeholder 3"/>
          <p:cNvSpPr>
            <a:spLocks noGrp="1"/>
          </p:cNvSpPr>
          <p:nvPr>
            <p:ph type="sldNum" sz="quarter" idx="5"/>
          </p:nvPr>
        </p:nvSpPr>
        <p:spPr/>
        <p:txBody>
          <a:bodyPr/>
          <a:lstStyle/>
          <a:p>
            <a:fld id="{BC3C1EFF-2FB5-4202-929A-1F61920FBDE5}" type="slidenum">
              <a:rPr lang="en-AU" smtClean="0"/>
              <a:t>6</a:t>
            </a:fld>
            <a:endParaRPr lang="en-AU"/>
          </a:p>
        </p:txBody>
      </p:sp>
    </p:spTree>
    <p:extLst>
      <p:ext uri="{BB962C8B-B14F-4D97-AF65-F5344CB8AC3E}">
        <p14:creationId xmlns:p14="http://schemas.microsoft.com/office/powerpoint/2010/main" val="202373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pPr marL="0" indent="0">
              <a:buFont typeface="Arial" panose="020B0604020202020204" pitchFamily="34" charset="0"/>
              <a:buNone/>
            </a:pPr>
            <a:r>
              <a:rPr lang="en-AU" sz="1800" kern="0" dirty="0">
                <a:solidFill>
                  <a:srgbClr val="0070C0"/>
                </a:solidFill>
                <a:effectLst/>
                <a:latin typeface="Calibri" panose="020F0502020204030204" pitchFamily="34" charset="0"/>
                <a:ea typeface="Calibri" panose="020F0502020204030204" pitchFamily="34" charset="0"/>
              </a:rPr>
              <a:t>Let’s take a few moments to remember those who have been killed in our industry and reflect on times when we - or our comrades - have had near misses. </a:t>
            </a:r>
          </a:p>
          <a:p>
            <a:pPr marL="0" indent="0">
              <a:buFont typeface="Arial" panose="020B0604020202020204" pitchFamily="34" charset="0"/>
              <a:buNone/>
            </a:pPr>
            <a:endParaRPr lang="en-AU" sz="1800" kern="0" dirty="0">
              <a:solidFill>
                <a:srgbClr val="0070C0"/>
              </a:solidFill>
              <a:effectLst/>
              <a:latin typeface="Calibri" panose="020F0502020204030204" pitchFamily="34" charset="0"/>
              <a:ea typeface="Calibri" panose="020F0502020204030204" pitchFamily="34" charset="0"/>
            </a:endParaRPr>
          </a:p>
          <a:p>
            <a:pPr marL="0" indent="0">
              <a:buFont typeface="Arial" panose="020B0604020202020204" pitchFamily="34" charset="0"/>
              <a:buNone/>
            </a:pPr>
            <a:r>
              <a:rPr lang="en-AU" sz="1800" kern="0" dirty="0">
                <a:solidFill>
                  <a:srgbClr val="0070C0"/>
                </a:solidFill>
                <a:effectLst/>
                <a:latin typeface="Calibri" panose="020F0502020204030204" pitchFamily="34" charset="0"/>
                <a:ea typeface="Calibri" panose="020F0502020204030204" pitchFamily="34" charset="0"/>
              </a:rPr>
              <a:t>Use this minute's silence to remember why we must never become complacent, and why we must always stop for safety.</a:t>
            </a:r>
            <a:endParaRPr lang="en-AU" dirty="0"/>
          </a:p>
        </p:txBody>
      </p:sp>
      <p:sp>
        <p:nvSpPr>
          <p:cNvPr id="4" name="Slide Number Placeholder 3"/>
          <p:cNvSpPr>
            <a:spLocks noGrp="1"/>
          </p:cNvSpPr>
          <p:nvPr>
            <p:ph type="sldNum" sz="quarter" idx="5"/>
          </p:nvPr>
        </p:nvSpPr>
        <p:spPr/>
        <p:txBody>
          <a:bodyPr/>
          <a:lstStyle/>
          <a:p>
            <a:fld id="{BC3C1EFF-2FB5-4202-929A-1F61920FBDE5}" type="slidenum">
              <a:rPr lang="en-AU" smtClean="0"/>
              <a:t>7</a:t>
            </a:fld>
            <a:endParaRPr lang="en-AU"/>
          </a:p>
        </p:txBody>
      </p:sp>
    </p:spTree>
    <p:extLst>
      <p:ext uri="{BB962C8B-B14F-4D97-AF65-F5344CB8AC3E}">
        <p14:creationId xmlns:p14="http://schemas.microsoft.com/office/powerpoint/2010/main" val="2116953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r>
              <a:rPr lang="en-AU" b="0" dirty="0"/>
              <a:t>So why are we here? Why do we need to stop for safety? It's not really about work at all, the reason we stop for safety is for all the things that matter most to us. These are the things we enjoy, the people we love, our own sense of wellbeing.</a:t>
            </a:r>
          </a:p>
          <a:p>
            <a:endParaRPr lang="en-AU" b="0" dirty="0"/>
          </a:p>
          <a:p>
            <a:r>
              <a:rPr lang="en-AU" b="0" dirty="0"/>
              <a:t>Being safe at work is about ensuring we continue to have all those things that matter to us. What would you would miss if your situation changed for the worst due to a workplace incident?</a:t>
            </a:r>
          </a:p>
          <a:p>
            <a:endParaRPr lang="en-AU" b="0" dirty="0"/>
          </a:p>
          <a:p>
            <a:r>
              <a:rPr lang="en-AU" b="0" dirty="0"/>
              <a:t>With those things in mind, and in keeping with the SEE STOP REPORT mantra – I’d like you to share a time you have done just that – SEEN an issue, STOPPED working and REPORTED it – then tell us what could have happened had you not done that? What made you stop for safety? </a:t>
            </a:r>
          </a:p>
          <a:p>
            <a:endParaRPr lang="en-AU" b="0" dirty="0"/>
          </a:p>
          <a:p>
            <a:r>
              <a:rPr lang="en-AU" b="1" dirty="0"/>
              <a:t>*** Have someone in the audience ready to share a story – or share your own story to encourage others.</a:t>
            </a:r>
          </a:p>
          <a:p>
            <a:endParaRPr lang="en-AU" b="1" dirty="0"/>
          </a:p>
          <a:p>
            <a:endParaRPr lang="en-AU" b="1" dirty="0"/>
          </a:p>
        </p:txBody>
      </p:sp>
      <p:sp>
        <p:nvSpPr>
          <p:cNvPr id="4" name="Slide Number Placeholder 3"/>
          <p:cNvSpPr>
            <a:spLocks noGrp="1"/>
          </p:cNvSpPr>
          <p:nvPr>
            <p:ph type="sldNum" sz="quarter" idx="5"/>
          </p:nvPr>
        </p:nvSpPr>
        <p:spPr/>
        <p:txBody>
          <a:bodyPr/>
          <a:lstStyle/>
          <a:p>
            <a:fld id="{BC3C1EFF-2FB5-4202-929A-1F61920FBDE5}" type="slidenum">
              <a:rPr lang="en-AU" smtClean="0"/>
              <a:t>8</a:t>
            </a:fld>
            <a:endParaRPr lang="en-AU"/>
          </a:p>
        </p:txBody>
      </p:sp>
    </p:spTree>
    <p:extLst>
      <p:ext uri="{BB962C8B-B14F-4D97-AF65-F5344CB8AC3E}">
        <p14:creationId xmlns:p14="http://schemas.microsoft.com/office/powerpoint/2010/main" val="1443124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b="1" dirty="0"/>
          </a:p>
          <a:p>
            <a:pPr>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These are rhetorical questions we need to ask ourselves – especially as team leaders and supervisors … </a:t>
            </a:r>
          </a:p>
          <a:p>
            <a:pPr>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What does it mean to have a ‘safety culture’? </a:t>
            </a:r>
          </a:p>
          <a:p>
            <a:pPr>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What is our culture? </a:t>
            </a:r>
          </a:p>
          <a:p>
            <a:pPr>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How do I demonstrate and encourage it? </a:t>
            </a:r>
          </a:p>
          <a:p>
            <a:pPr>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Does your work team encourage the things in the slide? </a:t>
            </a:r>
          </a:p>
          <a:p>
            <a:pPr>
              <a:lnSpc>
                <a:spcPct val="120000"/>
              </a:lnSpc>
              <a:spcAft>
                <a:spcPts val="600"/>
              </a:spcAft>
            </a:pPr>
            <a:r>
              <a:rPr lang="en-AU" sz="1800" dirty="0">
                <a:solidFill>
                  <a:srgbClr val="0070C0"/>
                </a:solidFill>
                <a:effectLst/>
                <a:latin typeface="Calibri" panose="020F0502020204030204" pitchFamily="34" charset="0"/>
                <a:ea typeface="Calibri" panose="020F0502020204030204" pitchFamily="34" charset="0"/>
              </a:rPr>
              <a:t>What do you think?</a:t>
            </a:r>
          </a:p>
        </p:txBody>
      </p:sp>
      <p:sp>
        <p:nvSpPr>
          <p:cNvPr id="4" name="Slide Number Placeholder 3"/>
          <p:cNvSpPr>
            <a:spLocks noGrp="1"/>
          </p:cNvSpPr>
          <p:nvPr>
            <p:ph type="sldNum" sz="quarter" idx="5"/>
          </p:nvPr>
        </p:nvSpPr>
        <p:spPr/>
        <p:txBody>
          <a:bodyPr/>
          <a:lstStyle/>
          <a:p>
            <a:fld id="{BC3C1EFF-2FB5-4202-929A-1F61920FBDE5}" type="slidenum">
              <a:rPr lang="en-AU" smtClean="0"/>
              <a:t>9</a:t>
            </a:fld>
            <a:endParaRPr lang="en-AU"/>
          </a:p>
        </p:txBody>
      </p:sp>
    </p:spTree>
    <p:extLst>
      <p:ext uri="{BB962C8B-B14F-4D97-AF65-F5344CB8AC3E}">
        <p14:creationId xmlns:p14="http://schemas.microsoft.com/office/powerpoint/2010/main" val="198259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A40BA-1501-4637-C125-4EC2F172225B}"/>
              </a:ext>
            </a:extLst>
          </p:cNvPr>
          <p:cNvSpPr>
            <a:spLocks noGrp="1"/>
          </p:cNvSpPr>
          <p:nvPr>
            <p:ph type="title"/>
          </p:nvPr>
        </p:nvSpPr>
        <p:spPr>
          <a:xfrm>
            <a:off x="838200" y="4622800"/>
            <a:ext cx="10515600" cy="892175"/>
          </a:xfrm>
        </p:spPr>
        <p:txBody>
          <a:bodyPr anchor="t" anchorCtr="0"/>
          <a:lstStyle>
            <a:lvl1pPr algn="ctr">
              <a:defRPr b="0"/>
            </a:lvl1pPr>
          </a:lstStyle>
          <a:p>
            <a:r>
              <a:rPr lang="en-US"/>
              <a:t>Click to edit Master title style</a:t>
            </a:r>
            <a:endParaRPr lang="en-AU" dirty="0"/>
          </a:p>
        </p:txBody>
      </p:sp>
      <p:sp>
        <p:nvSpPr>
          <p:cNvPr id="6" name="Title 1">
            <a:extLst>
              <a:ext uri="{FF2B5EF4-FFF2-40B4-BE49-F238E27FC236}">
                <a16:creationId xmlns:a16="http://schemas.microsoft.com/office/drawing/2014/main" id="{0E95D62B-F21B-95DA-D00C-732CE0D6027E}"/>
              </a:ext>
            </a:extLst>
          </p:cNvPr>
          <p:cNvSpPr txBox="1">
            <a:spLocks/>
          </p:cNvSpPr>
          <p:nvPr userDrawn="1"/>
        </p:nvSpPr>
        <p:spPr>
          <a:xfrm>
            <a:off x="838200" y="803275"/>
            <a:ext cx="10515600" cy="892175"/>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 </a:t>
            </a:r>
            <a:endParaRPr lang="en-AU" dirty="0"/>
          </a:p>
        </p:txBody>
      </p:sp>
      <p:sp>
        <p:nvSpPr>
          <p:cNvPr id="7" name="Title 1">
            <a:extLst>
              <a:ext uri="{FF2B5EF4-FFF2-40B4-BE49-F238E27FC236}">
                <a16:creationId xmlns:a16="http://schemas.microsoft.com/office/drawing/2014/main" id="{5EEEA385-3FE8-7FCB-FF5D-83FE65F48C2E}"/>
              </a:ext>
            </a:extLst>
          </p:cNvPr>
          <p:cNvSpPr txBox="1">
            <a:spLocks/>
          </p:cNvSpPr>
          <p:nvPr userDrawn="1"/>
        </p:nvSpPr>
        <p:spPr>
          <a:xfrm>
            <a:off x="838200" y="1003300"/>
            <a:ext cx="10515600" cy="892175"/>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4400" b="0" kern="1200">
                <a:solidFill>
                  <a:schemeClr val="tx1"/>
                </a:solidFill>
                <a:latin typeface="+mj-lt"/>
                <a:ea typeface="+mj-ea"/>
                <a:cs typeface="+mj-cs"/>
              </a:defRPr>
            </a:lvl1pPr>
          </a:lstStyle>
          <a:p>
            <a:endParaRPr lang="en-AU" dirty="0"/>
          </a:p>
        </p:txBody>
      </p:sp>
    </p:spTree>
    <p:extLst>
      <p:ext uri="{BB962C8B-B14F-4D97-AF65-F5344CB8AC3E}">
        <p14:creationId xmlns:p14="http://schemas.microsoft.com/office/powerpoint/2010/main" val="116847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8C82B-D4AE-201E-DCF0-BA0A397C66F0}"/>
              </a:ext>
            </a:extLst>
          </p:cNvPr>
          <p:cNvSpPr>
            <a:spLocks noGrp="1"/>
          </p:cNvSpPr>
          <p:nvPr>
            <p:ph type="ctrTitle"/>
          </p:nvPr>
        </p:nvSpPr>
        <p:spPr>
          <a:xfrm>
            <a:off x="1524000" y="1600199"/>
            <a:ext cx="9144000" cy="1909763"/>
          </a:xfrm>
        </p:spPr>
        <p:txBody>
          <a:bodyPr anchor="t" anchorCtr="0">
            <a:noAutofit/>
          </a:bodyPr>
          <a:lstStyle>
            <a:lvl1pPr algn="ctr">
              <a:defRPr sz="6000"/>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BDF8BDC2-BE44-B79F-D85B-6C9949B1EAB4}"/>
              </a:ext>
            </a:extLst>
          </p:cNvPr>
          <p:cNvSpPr>
            <a:spLocks noGrp="1"/>
          </p:cNvSpPr>
          <p:nvPr>
            <p:ph type="subTitle" idx="1"/>
          </p:nvPr>
        </p:nvSpPr>
        <p:spPr>
          <a:xfrm>
            <a:off x="1524000" y="3848100"/>
            <a:ext cx="9144000" cy="1409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5101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6E2D-15FE-ED6D-E20C-8E735DF7BA89}"/>
              </a:ext>
            </a:extLst>
          </p:cNvPr>
          <p:cNvSpPr>
            <a:spLocks noGrp="1"/>
          </p:cNvSpPr>
          <p:nvPr>
            <p:ph type="title"/>
          </p:nvPr>
        </p:nvSpPr>
        <p:spPr>
          <a:xfrm>
            <a:off x="838200" y="781050"/>
            <a:ext cx="10515600" cy="807350"/>
          </a:xfrm>
        </p:spPr>
        <p:txBody>
          <a:bodyPr anchor="t" anchorCtr="0">
            <a:normAutofit/>
          </a:bodyPr>
          <a:lstStyle>
            <a:lvl1pPr>
              <a:defRPr sz="4000" b="1"/>
            </a:lvl1p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D6243EDB-6003-5550-9FE2-2091EA6D80D1}"/>
              </a:ext>
            </a:extLst>
          </p:cNvPr>
          <p:cNvSpPr>
            <a:spLocks noGrp="1"/>
          </p:cNvSpPr>
          <p:nvPr>
            <p:ph idx="1"/>
          </p:nvPr>
        </p:nvSpPr>
        <p:spPr>
          <a:xfrm>
            <a:off x="838200" y="1590675"/>
            <a:ext cx="10515600" cy="4581526"/>
          </a:xfrm>
        </p:spPr>
        <p:txBody>
          <a:bodyPr>
            <a:noAutofit/>
          </a:bodyPr>
          <a:lstStyle>
            <a:lvl1pPr>
              <a:lnSpc>
                <a:spcPct val="120000"/>
              </a:lnSpc>
              <a:spcBef>
                <a:spcPts val="600"/>
              </a:spcBef>
              <a:defRPr lang="en-US" sz="2800" kern="1200" dirty="0" smtClean="0">
                <a:solidFill>
                  <a:schemeClr val="tx1"/>
                </a:solidFill>
                <a:latin typeface="+mn-lt"/>
                <a:ea typeface="+mn-ea"/>
                <a:cs typeface="+mn-cs"/>
              </a:defRPr>
            </a:lvl1pPr>
            <a:lvl2pPr>
              <a:defRPr lang="en-US" sz="2800" kern="1200" dirty="0" smtClean="0">
                <a:solidFill>
                  <a:schemeClr val="tx1"/>
                </a:solidFill>
                <a:latin typeface="+mn-lt"/>
                <a:ea typeface="+mn-ea"/>
                <a:cs typeface="+mn-cs"/>
              </a:defRPr>
            </a:lvl2pPr>
            <a:lvl3pPr>
              <a:defRPr lang="en-US" sz="2400" kern="1200" dirty="0" smtClean="0">
                <a:solidFill>
                  <a:schemeClr val="tx1"/>
                </a:solidFill>
                <a:latin typeface="+mn-lt"/>
                <a:ea typeface="+mn-ea"/>
                <a:cs typeface="+mn-cs"/>
              </a:defRPr>
            </a:lvl3pPr>
            <a:lvl4pPr>
              <a:defRPr lang="en-US" sz="2000" kern="1200" dirty="0" smtClean="0">
                <a:solidFill>
                  <a:schemeClr val="tx1"/>
                </a:solidFill>
                <a:latin typeface="+mn-lt"/>
                <a:ea typeface="+mn-ea"/>
                <a:cs typeface="+mn-cs"/>
              </a:defRPr>
            </a:lvl4pPr>
            <a:lvl5pPr>
              <a:defRPr lang="en-AU" sz="18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7537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FE46-68A6-BF3C-70CD-B6E660CFDACA}"/>
              </a:ext>
            </a:extLst>
          </p:cNvPr>
          <p:cNvSpPr>
            <a:spLocks noGrp="1"/>
          </p:cNvSpPr>
          <p:nvPr>
            <p:ph type="title"/>
          </p:nvPr>
        </p:nvSpPr>
        <p:spPr>
          <a:xfrm>
            <a:off x="838200" y="681037"/>
            <a:ext cx="10515600" cy="1009651"/>
          </a:xfrm>
        </p:spPr>
        <p:txBody>
          <a:bodyPr anchor="t" anchorCtr="0"/>
          <a:lstStyle/>
          <a:p>
            <a:r>
              <a:rPr lang="en-US"/>
              <a:t>Click to edit Master title style</a:t>
            </a:r>
            <a:endParaRPr lang="en-AU"/>
          </a:p>
        </p:txBody>
      </p:sp>
      <p:sp>
        <p:nvSpPr>
          <p:cNvPr id="3" name="Content Placeholder 2">
            <a:extLst>
              <a:ext uri="{FF2B5EF4-FFF2-40B4-BE49-F238E27FC236}">
                <a16:creationId xmlns:a16="http://schemas.microsoft.com/office/drawing/2014/main" id="{7493F9EB-3631-E3EC-122F-A9B67EB9EBE9}"/>
              </a:ext>
            </a:extLst>
          </p:cNvPr>
          <p:cNvSpPr>
            <a:spLocks noGrp="1"/>
          </p:cNvSpPr>
          <p:nvPr>
            <p:ph sz="half" idx="1"/>
          </p:nvPr>
        </p:nvSpPr>
        <p:spPr>
          <a:xfrm>
            <a:off x="838200" y="1825624"/>
            <a:ext cx="5181600" cy="4460875"/>
          </a:xfrm>
        </p:spPr>
        <p:txBody>
          <a:bodyPr>
            <a:normAutofit/>
          </a:bodyPr>
          <a:lstStyle>
            <a:lvl1pPr>
              <a:lnSpc>
                <a:spcPct val="130000"/>
              </a:lnSpc>
              <a:spcBef>
                <a:spcPts val="600"/>
              </a:spcBef>
              <a:defRPr lang="en-US" sz="2800" kern="1200" dirty="0" smtClean="0">
                <a:solidFill>
                  <a:schemeClr val="tx1"/>
                </a:solidFill>
                <a:latin typeface="+mn-lt"/>
                <a:ea typeface="+mn-ea"/>
                <a:cs typeface="+mn-cs"/>
              </a:defRPr>
            </a:lvl1pPr>
            <a:lvl2pPr>
              <a:defRPr lang="en-US" sz="2800" kern="1200" dirty="0" smtClean="0">
                <a:solidFill>
                  <a:schemeClr val="tx1"/>
                </a:solidFill>
                <a:latin typeface="+mn-lt"/>
                <a:ea typeface="+mn-ea"/>
                <a:cs typeface="+mn-cs"/>
              </a:defRPr>
            </a:lvl2pPr>
            <a:lvl3pPr>
              <a:defRPr lang="en-US" sz="2400" kern="1200" dirty="0" smtClean="0">
                <a:solidFill>
                  <a:schemeClr val="tx1"/>
                </a:solidFill>
                <a:latin typeface="+mn-lt"/>
                <a:ea typeface="+mn-ea"/>
                <a:cs typeface="+mn-cs"/>
              </a:defRPr>
            </a:lvl3pPr>
            <a:lvl4pPr>
              <a:defRPr lang="en-US" sz="2000" kern="1200" dirty="0" smtClean="0">
                <a:solidFill>
                  <a:schemeClr val="tx1"/>
                </a:solidFill>
                <a:latin typeface="+mn-lt"/>
                <a:ea typeface="+mn-ea"/>
                <a:cs typeface="+mn-cs"/>
              </a:defRPr>
            </a:lvl4pPr>
            <a:lvl5pPr>
              <a:defRPr lang="en-AU" sz="18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a:extLst>
              <a:ext uri="{FF2B5EF4-FFF2-40B4-BE49-F238E27FC236}">
                <a16:creationId xmlns:a16="http://schemas.microsoft.com/office/drawing/2014/main" id="{8516B46A-0D33-C3E3-398E-BDA6EB97ABE0}"/>
              </a:ext>
            </a:extLst>
          </p:cNvPr>
          <p:cNvSpPr>
            <a:spLocks noGrp="1"/>
          </p:cNvSpPr>
          <p:nvPr>
            <p:ph sz="half" idx="2"/>
          </p:nvPr>
        </p:nvSpPr>
        <p:spPr>
          <a:xfrm>
            <a:off x="6172200" y="1825625"/>
            <a:ext cx="5181600" cy="4460874"/>
          </a:xfrm>
        </p:spPr>
        <p:txBody>
          <a:bodyPr>
            <a:normAutofit/>
          </a:bodyPr>
          <a:lstStyle>
            <a:lvl1pPr>
              <a:defRPr lang="en-US" sz="2800" kern="1200" dirty="0" smtClean="0">
                <a:solidFill>
                  <a:schemeClr val="tx1"/>
                </a:solidFill>
                <a:latin typeface="+mn-lt"/>
                <a:ea typeface="+mn-ea"/>
                <a:cs typeface="+mn-cs"/>
              </a:defRPr>
            </a:lvl1pPr>
            <a:lvl2pPr>
              <a:defRPr lang="en-US" sz="2800" kern="1200" dirty="0" smtClean="0">
                <a:solidFill>
                  <a:schemeClr val="tx1"/>
                </a:solidFill>
                <a:latin typeface="+mn-lt"/>
                <a:ea typeface="+mn-ea"/>
                <a:cs typeface="+mn-cs"/>
              </a:defRPr>
            </a:lvl2pPr>
            <a:lvl3pPr>
              <a:defRPr lang="en-US" sz="2800" kern="1200" dirty="0" smtClean="0">
                <a:solidFill>
                  <a:schemeClr val="tx1"/>
                </a:solidFill>
                <a:latin typeface="+mn-lt"/>
                <a:ea typeface="+mn-ea"/>
                <a:cs typeface="+mn-cs"/>
              </a:defRPr>
            </a:lvl3pPr>
            <a:lvl4pPr>
              <a:defRPr lang="en-US" sz="2800" kern="1200" dirty="0" smtClean="0">
                <a:solidFill>
                  <a:schemeClr val="tx1"/>
                </a:solidFill>
                <a:latin typeface="+mn-lt"/>
                <a:ea typeface="+mn-ea"/>
                <a:cs typeface="+mn-cs"/>
              </a:defRPr>
            </a:lvl4pPr>
            <a:lvl5pPr>
              <a:defRPr lang="en-AU" sz="2800" kern="1200" dirty="0">
                <a:solidFill>
                  <a:schemeClr val="tx1"/>
                </a:solidFill>
                <a:latin typeface="+mn-lt"/>
                <a:ea typeface="+mn-ea"/>
                <a:cs typeface="+mn-cs"/>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Fifth level</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89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258AD-20B0-7C32-CAE2-05035900A5FC}"/>
              </a:ext>
            </a:extLst>
          </p:cNvPr>
          <p:cNvSpPr>
            <a:spLocks noGrp="1"/>
          </p:cNvSpPr>
          <p:nvPr>
            <p:ph type="title"/>
          </p:nvPr>
        </p:nvSpPr>
        <p:spPr>
          <a:xfrm>
            <a:off x="838200" y="723900"/>
            <a:ext cx="10515600" cy="657225"/>
          </a:xfrm>
        </p:spPr>
        <p:txBody>
          <a:bodyPr anchor="t" anchorCtr="0"/>
          <a:lstStyle/>
          <a:p>
            <a:r>
              <a:rPr lang="en-US"/>
              <a:t>Click to edit Master title style</a:t>
            </a:r>
            <a:endParaRPr lang="en-AU"/>
          </a:p>
        </p:txBody>
      </p:sp>
    </p:spTree>
    <p:extLst>
      <p:ext uri="{BB962C8B-B14F-4D97-AF65-F5344CB8AC3E}">
        <p14:creationId xmlns:p14="http://schemas.microsoft.com/office/powerpoint/2010/main" val="106658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905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C5BCEE-58B1-8862-1006-269F1AD086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EA8E43D-28C6-889B-6A25-ACDACD5340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46BF6D8-6E23-F46F-4760-7958ACEC79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FED79-D81E-4CE0-BB18-F3FEEB950B73}" type="datetimeFigureOut">
              <a:rPr lang="en-AU" smtClean="0"/>
              <a:t>30/08/2023</a:t>
            </a:fld>
            <a:endParaRPr lang="en-AU"/>
          </a:p>
        </p:txBody>
      </p:sp>
      <p:sp>
        <p:nvSpPr>
          <p:cNvPr id="5" name="Footer Placeholder 4">
            <a:extLst>
              <a:ext uri="{FF2B5EF4-FFF2-40B4-BE49-F238E27FC236}">
                <a16:creationId xmlns:a16="http://schemas.microsoft.com/office/drawing/2014/main" id="{5C2A22D9-5EAA-AEDD-9D46-50681DF563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CB3B683-2064-B12D-9486-04C2D9A81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24B32-647B-497F-A6E3-CFCEA973F27D}" type="slidenum">
              <a:rPr lang="en-AU" smtClean="0"/>
              <a:t>‹#›</a:t>
            </a:fld>
            <a:endParaRPr lang="en-AU"/>
          </a:p>
        </p:txBody>
      </p:sp>
      <p:pic>
        <p:nvPicPr>
          <p:cNvPr id="8" name="Picture 7" descr="A close-up of a logo&#10;&#10;Description automatically generated">
            <a:extLst>
              <a:ext uri="{FF2B5EF4-FFF2-40B4-BE49-F238E27FC236}">
                <a16:creationId xmlns:a16="http://schemas.microsoft.com/office/drawing/2014/main" id="{3B98F4F4-A8DD-54FA-9580-D3B805DB021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05681909"/>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C2277C-395F-79A7-BF6B-527806A546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5505280-D0AE-3029-B0DB-F209A7E556E4}"/>
              </a:ext>
            </a:extLst>
          </p:cNvPr>
          <p:cNvSpPr>
            <a:spLocks noGrp="1"/>
          </p:cNvSpPr>
          <p:nvPr>
            <p:ph type="body" idx="1"/>
          </p:nvPr>
        </p:nvSpPr>
        <p:spPr>
          <a:xfrm>
            <a:off x="838200" y="1825624"/>
            <a:ext cx="10515600" cy="4583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8" name="Picture 7">
            <a:extLst>
              <a:ext uri="{FF2B5EF4-FFF2-40B4-BE49-F238E27FC236}">
                <a16:creationId xmlns:a16="http://schemas.microsoft.com/office/drawing/2014/main" id="{6D22B298-E65F-D112-C1EB-74D0993043F1}"/>
              </a:ext>
              <a:ext uri="{C183D7F6-B498-43B3-948B-1728B52AA6E4}">
                <adec:decorative xmlns:adec="http://schemas.microsoft.com/office/drawing/2017/decorative" val="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35793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ideo" Target="https://www.youtube.com/embed/wiXZZZOOIkw?feature=oembed" TargetMode="Externa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ideo" Target="https://www.youtube.com/embed/7uWVFhKZ820?feature=oembed" TargetMode="Externa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legislation.qld.gov.au/view/html/inforce/current/act-1999-040?query=((Repealed%3DN%20AND%20PrintType%3D%22act.reprint%22%20AND%20PitValid%3D%40pointInTime(20230725000000))%20OR%20(Repealed%3DN%20AND%20PrintType%3D%22reprint%22%20AND%20PitValid%3D%40pointInTime(20230725000000)))%20AND%20Content%3D(%22Mining%22%20AND%20%22and%22%20AND%20%22Quarrying%22%20AND%20%22Safety%22%20AND%20%22and%22%20AND%20%22Health%22%20AND%20%22Act%22%20AND%20%221999%22)&amp;q-collection%5B%5D=inforceActs&amp;q-collection%5B%5D=inforceSLs&amp;q-documentTitle=&amp;q-prefixCcl=&amp;q-searchfor=Mining%20and%20Quarrying%20Safety%20and%20Health%20Act%201999&amp;q-searchin=Content&amp;q-searchusing=allwords&amp;q-year=&amp;q-no=&amp;q-point-in-time=25%2F07%2F2023&amp;q-searchform=basic#sec.253" TargetMode="External"/><Relationship Id="rId7" Type="http://schemas.openxmlformats.org/officeDocument/2006/relationships/hyperlink" Target="https://www.legislation.qld.gov.au/view/html/inforce/current/act-2004-025?query=((Repealed%3DN%20AND%20PrintType%3D%22act.reprint%22%20AND%20PitValid%3D%40pointInTime(20230725000000))%20OR%20(Repealed%3DN%20AND%20PrintType%3D%22reprint%22%20AND%20PitValid%3D%40pointInTime(20230725000000)))%20AND%20Content%3D(%22Petroleum%22%20AND%20%22and%22%20AND%20%22Gas%22%20AND%20%22(Production%22%20AND%20%22and%22%20AND%20%22Safety)%22%20AND%20%22Act%22%20AND%20%222004%22)&amp;q-collection%5B%5D=inforceActs&amp;q-collection%5B%5D=inforceSLs&amp;q-documentTitle=&amp;q-prefixCcl=&amp;q-searchfor=Petroleum%20and%20Gas%20(Production%20and%20Safety)%20Act%202004&amp;q-searchin=Content&amp;q-searchusing=allwords&amp;q-year=&amp;q-no=&amp;q-point-in-time=25%2F07%2F2023&amp;q-searchform=basic#sec.708C"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legislation.qld.gov.au/view/html/inforce/current/act-2011-018?query=((Repealed%3DN%20AND%20PrintType%3D%22act.reprint%22%20AND%20PitValid%3D%40pointInTime(20230725000000))%20OR%20(Repealed%3DN%20AND%20PrintType%3D%22reprint%22%20AND%20PitValid%3D%40pointInTime(20230725000000)))%20AND%20Content%3D(%22Work%22%20AND%20%22Health%22%20AND%20%22and%22%20AND%20%22Safety%22%20AND%20%22Act%22%20AND%20%222011%22)&amp;q-collection%5B%5D=inforceActs&amp;q-collection%5B%5D=inforceSLs&amp;q-documentTitle=&amp;q-prefixCcl=&amp;q-searchfor=Work%20Health%20and%20Safety%20Act%202011&amp;q-searchin=Content&amp;q-searchusing=allwords&amp;q-year=&amp;q-no=&amp;q-point-in-time=25%2F07%2F2023&amp;q-searchform=basic#sec.84" TargetMode="External"/><Relationship Id="rId5" Type="http://schemas.openxmlformats.org/officeDocument/2006/relationships/hyperlink" Target="https://www.legislation.qld.gov.au/view/html/inforce/current/act-1999-015?query=((Repealed%3DN%20AND%20PrintType%3D%22act.reprint%22%20AND%20PitValid%3D%40pointInTime(20230725000000))%20OR%20(Repealed%3DN%20AND%20PrintType%3D%22reprint%22%20AND%20PitValid%3D%40pointInTime(20230725000000)))%20AND%20Content%3D(%22Explosives%22%20AND%20%22Act%22%20AND%20%221999%22)&amp;q-collection%5B%5D=inforceActs&amp;q-collection%5B%5D=inforceSLs&amp;q-documentTitle=&amp;q-prefixCcl=&amp;q-searchfor=Explosives%20Act%201999&amp;q-searchin=Content&amp;q-searchusing=allwords&amp;q-year=&amp;q-no=&amp;q-point-in-time=25%2F07%2F2023&amp;q-searchform=basic#sec.126A" TargetMode="External"/><Relationship Id="rId4" Type="http://schemas.openxmlformats.org/officeDocument/2006/relationships/hyperlink" Target="https://www.legislation.qld.gov.au/view/html/inforce/current/act-1999-039?query=((Repealed%3DN%20AND%20PrintType%3D%22act.reprint%22%20AND%20PitValid%3D%40pointInTime(20230725000000))%20OR%20(Repealed%3DN%20AND%20PrintType%3D%22reprint%22%20AND%20PitValid%3D%40pointInTime(20230725000000)))%20AND%20Content%3D(%22Mining%22%20AND%20%22and%22%20AND%20%22Quarrying%22%20AND%20%22Safety%22%20AND%20%22and%22%20AND%20%22Health%22%20AND%20%22Act%22%20AND%20%221999%22)&amp;q-collection%5B%5D=inforceActs&amp;q-collection%5B%5D=inforceSLs&amp;q-documentTitle=&amp;q-prefixCcl=&amp;q-searchfor=Mining%20and%20Quarrying%20Safety%20and%20Health%20Act%201999&amp;q-searchin=Content&amp;q-searchusing=allwords&amp;q-year=&amp;q-no=&amp;q-point-in-time=25%2F07%2F2023&amp;q-searchform=basic#sec.274"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ideo" Target="https://www.youtube.com/embed/XrMHTWYYgtU?feature=oembed" TargetMode="Externa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ideo" Target="https://www.youtube.com/embed/IoGfqWq9foA?feature=oembed"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FF79B-C5A5-9605-A88C-0C39EDC64174}"/>
              </a:ext>
            </a:extLst>
          </p:cNvPr>
          <p:cNvSpPr>
            <a:spLocks noGrp="1"/>
          </p:cNvSpPr>
          <p:nvPr>
            <p:ph type="title"/>
          </p:nvPr>
        </p:nvSpPr>
        <p:spPr/>
        <p:txBody>
          <a:bodyPr>
            <a:normAutofit fontScale="90000"/>
          </a:bodyPr>
          <a:lstStyle/>
          <a:p>
            <a:r>
              <a:rPr lang="en-AU" dirty="0"/>
              <a:t>SITE NAME &amp; DATE</a:t>
            </a:r>
            <a:br>
              <a:rPr lang="en-AU" dirty="0"/>
            </a:br>
            <a:r>
              <a:rPr lang="en-AU" dirty="0"/>
              <a:t>FACILITATOR’S NAME</a:t>
            </a:r>
          </a:p>
        </p:txBody>
      </p:sp>
    </p:spTree>
    <p:extLst>
      <p:ext uri="{BB962C8B-B14F-4D97-AF65-F5344CB8AC3E}">
        <p14:creationId xmlns:p14="http://schemas.microsoft.com/office/powerpoint/2010/main" val="2626671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Heathrow staff &quot;I chose to look the other way&quot;">
            <a:hlinkClick r:id="" action="ppaction://media"/>
            <a:extLst>
              <a:ext uri="{FF2B5EF4-FFF2-40B4-BE49-F238E27FC236}">
                <a16:creationId xmlns:a16="http://schemas.microsoft.com/office/drawing/2014/main" id="{E015E54D-04B9-B9B9-2F60-F9423EEE8774}"/>
              </a:ext>
            </a:extLst>
          </p:cNvPr>
          <p:cNvPicPr>
            <a:picLocks noRot="1" noChangeAspect="1"/>
          </p:cNvPicPr>
          <p:nvPr>
            <a:videoFile r:link="rId1"/>
          </p:nvPr>
        </p:nvPicPr>
        <p:blipFill>
          <a:blip r:embed="rId4"/>
          <a:stretch>
            <a:fillRect/>
          </a:stretch>
        </p:blipFill>
        <p:spPr>
          <a:xfrm>
            <a:off x="336000" y="174600"/>
            <a:ext cx="11520000" cy="6508800"/>
          </a:xfrm>
          <a:prstGeom prst="rect">
            <a:avLst/>
          </a:prstGeom>
        </p:spPr>
      </p:pic>
    </p:spTree>
    <p:extLst>
      <p:ext uri="{BB962C8B-B14F-4D97-AF65-F5344CB8AC3E}">
        <p14:creationId xmlns:p14="http://schemas.microsoft.com/office/powerpoint/2010/main" val="418790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9FB8-D0EB-BF67-249F-CA072C36D92A}"/>
              </a:ext>
            </a:extLst>
          </p:cNvPr>
          <p:cNvSpPr>
            <a:spLocks noGrp="1"/>
          </p:cNvSpPr>
          <p:nvPr>
            <p:ph type="title"/>
          </p:nvPr>
        </p:nvSpPr>
        <p:spPr/>
        <p:txBody>
          <a:bodyPr>
            <a:normAutofit fontScale="90000"/>
          </a:bodyPr>
          <a:lstStyle/>
          <a:p>
            <a:r>
              <a:rPr lang="en-GB" sz="4400" dirty="0"/>
              <a:t>Lessons for the resources sector </a:t>
            </a:r>
            <a:br>
              <a:rPr lang="en-GB" sz="4400" dirty="0"/>
            </a:br>
            <a:endParaRPr lang="en-AU" dirty="0"/>
          </a:p>
        </p:txBody>
      </p:sp>
      <p:sp>
        <p:nvSpPr>
          <p:cNvPr id="3" name="Content Placeholder 2">
            <a:extLst>
              <a:ext uri="{FF2B5EF4-FFF2-40B4-BE49-F238E27FC236}">
                <a16:creationId xmlns:a16="http://schemas.microsoft.com/office/drawing/2014/main" id="{68172739-0996-A897-474E-DBCA384B51A8}"/>
              </a:ext>
            </a:extLst>
          </p:cNvPr>
          <p:cNvSpPr>
            <a:spLocks noGrp="1"/>
          </p:cNvSpPr>
          <p:nvPr>
            <p:ph idx="1"/>
          </p:nvPr>
        </p:nvSpPr>
        <p:spPr>
          <a:xfrm>
            <a:off x="838200" y="1588400"/>
            <a:ext cx="10515600" cy="4581526"/>
          </a:xfrm>
        </p:spPr>
        <p:txBody>
          <a:bodyPr/>
          <a:lstStyle/>
          <a:p>
            <a:r>
              <a:rPr lang="en-GB" dirty="0"/>
              <a:t>Humans make mistakes – we need systems and controls that protect workers even when human errors happen</a:t>
            </a:r>
          </a:p>
          <a:p>
            <a:r>
              <a:rPr lang="en-GB" dirty="0"/>
              <a:t>What isn’t reported can’t be learned from</a:t>
            </a:r>
          </a:p>
          <a:p>
            <a:r>
              <a:rPr lang="en-GB" dirty="0"/>
              <a:t>Incident reporting is critical to identifying risk</a:t>
            </a:r>
          </a:p>
          <a:p>
            <a:r>
              <a:rPr lang="en-GB" dirty="0"/>
              <a:t>Industry needs to adopt practices that encourage:</a:t>
            </a:r>
          </a:p>
          <a:p>
            <a:pPr lvl="1"/>
            <a:r>
              <a:rPr lang="en-GB" dirty="0"/>
              <a:t>identification of hazards and risk</a:t>
            </a:r>
          </a:p>
          <a:p>
            <a:pPr lvl="1"/>
            <a:r>
              <a:rPr lang="en-GB" dirty="0"/>
              <a:t>work stops until controls are controlled or eliminated</a:t>
            </a:r>
          </a:p>
          <a:p>
            <a:pPr lvl="1"/>
            <a:r>
              <a:rPr lang="en-GB" dirty="0"/>
              <a:t>documenting and  investigating concerns and sharing of learnings</a:t>
            </a:r>
          </a:p>
          <a:p>
            <a:pPr lvl="1"/>
            <a:r>
              <a:rPr lang="en-GB" dirty="0"/>
              <a:t>workers to stand up and speak out.</a:t>
            </a:r>
          </a:p>
        </p:txBody>
      </p:sp>
    </p:spTree>
    <p:extLst>
      <p:ext uri="{BB962C8B-B14F-4D97-AF65-F5344CB8AC3E}">
        <p14:creationId xmlns:p14="http://schemas.microsoft.com/office/powerpoint/2010/main" val="361127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621CC-04B2-4463-AD28-53AA38DDC772}"/>
              </a:ext>
            </a:extLst>
          </p:cNvPr>
          <p:cNvSpPr>
            <a:spLocks noGrp="1"/>
          </p:cNvSpPr>
          <p:nvPr>
            <p:ph type="title"/>
          </p:nvPr>
        </p:nvSpPr>
        <p:spPr/>
        <p:txBody>
          <a:bodyPr>
            <a:normAutofit/>
          </a:bodyPr>
          <a:lstStyle/>
          <a:p>
            <a:r>
              <a:rPr lang="en-AU" dirty="0"/>
              <a:t>How can organisations manage safety well? </a:t>
            </a:r>
          </a:p>
        </p:txBody>
      </p:sp>
      <p:sp>
        <p:nvSpPr>
          <p:cNvPr id="4" name="Content Placeholder 2">
            <a:extLst>
              <a:ext uri="{FF2B5EF4-FFF2-40B4-BE49-F238E27FC236}">
                <a16:creationId xmlns:a16="http://schemas.microsoft.com/office/drawing/2014/main" id="{00EF79BD-F541-EBE5-C5DC-609A3B1D6DF0}"/>
              </a:ext>
            </a:extLst>
          </p:cNvPr>
          <p:cNvSpPr>
            <a:spLocks noGrp="1"/>
          </p:cNvSpPr>
          <p:nvPr>
            <p:ph idx="1"/>
          </p:nvPr>
        </p:nvSpPr>
        <p:spPr>
          <a:xfrm>
            <a:off x="838200" y="1813809"/>
            <a:ext cx="10515600" cy="4358391"/>
          </a:xfrm>
        </p:spPr>
        <p:txBody>
          <a:bodyPr/>
          <a:lstStyle/>
          <a:p>
            <a:r>
              <a:rPr lang="en-AU" dirty="0"/>
              <a:t>Have hazard awareness, look for what could go wrong (before it does)</a:t>
            </a:r>
          </a:p>
          <a:p>
            <a:r>
              <a:rPr lang="en-AU" dirty="0"/>
              <a:t>Seek input from those who best understand the task</a:t>
            </a:r>
          </a:p>
          <a:p>
            <a:r>
              <a:rPr lang="en-AU" dirty="0"/>
              <a:t>Identify, implement and monitor controls to manage hazards and risk </a:t>
            </a:r>
          </a:p>
          <a:p>
            <a:r>
              <a:rPr lang="en-AU" dirty="0"/>
              <a:t>Encourage sharing of information across teams through reporting and investigation of issues, hazards and problems.</a:t>
            </a:r>
          </a:p>
          <a:p>
            <a:pPr marL="0" indent="0">
              <a:buNone/>
            </a:pPr>
            <a:endParaRPr lang="en-AU" dirty="0">
              <a:solidFill>
                <a:srgbClr val="00B050"/>
              </a:solidFill>
            </a:endParaRPr>
          </a:p>
          <a:p>
            <a:pPr marL="0" indent="0">
              <a:buNone/>
            </a:pPr>
            <a:r>
              <a:rPr lang="en-AU" dirty="0">
                <a:solidFill>
                  <a:srgbClr val="00B050"/>
                </a:solidFill>
              </a:rPr>
              <a:t>DISCUSS</a:t>
            </a:r>
          </a:p>
        </p:txBody>
      </p:sp>
    </p:spTree>
    <p:extLst>
      <p:ext uri="{BB962C8B-B14F-4D97-AF65-F5344CB8AC3E}">
        <p14:creationId xmlns:p14="http://schemas.microsoft.com/office/powerpoint/2010/main" val="3074381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She'll be right? Glencore's Paul Cane">
            <a:hlinkClick r:id="" action="ppaction://media"/>
            <a:extLst>
              <a:ext uri="{FF2B5EF4-FFF2-40B4-BE49-F238E27FC236}">
                <a16:creationId xmlns:a16="http://schemas.microsoft.com/office/drawing/2014/main" id="{F0C88249-6D34-20AF-F439-9848CD612CE3}"/>
              </a:ext>
            </a:extLst>
          </p:cNvPr>
          <p:cNvPicPr>
            <a:picLocks noRot="1" noChangeAspect="1"/>
          </p:cNvPicPr>
          <p:nvPr>
            <a:videoFile r:link="rId1"/>
          </p:nvPr>
        </p:nvPicPr>
        <p:blipFill>
          <a:blip r:embed="rId4"/>
          <a:stretch>
            <a:fillRect/>
          </a:stretch>
        </p:blipFill>
        <p:spPr>
          <a:xfrm>
            <a:off x="336000" y="174600"/>
            <a:ext cx="11520000" cy="6508800"/>
          </a:xfrm>
          <a:prstGeom prst="rect">
            <a:avLst/>
          </a:prstGeom>
        </p:spPr>
      </p:pic>
      <p:sp>
        <p:nvSpPr>
          <p:cNvPr id="5" name="TextBox 4">
            <a:extLst>
              <a:ext uri="{FF2B5EF4-FFF2-40B4-BE49-F238E27FC236}">
                <a16:creationId xmlns:a16="http://schemas.microsoft.com/office/drawing/2014/main" id="{8BC9C0F3-5E7F-858C-52B2-175AABFF0FB2}"/>
              </a:ext>
            </a:extLst>
          </p:cNvPr>
          <p:cNvSpPr txBox="1"/>
          <p:nvPr/>
        </p:nvSpPr>
        <p:spPr>
          <a:xfrm>
            <a:off x="722811" y="548641"/>
            <a:ext cx="4389120" cy="646331"/>
          </a:xfrm>
          <a:prstGeom prst="rect">
            <a:avLst/>
          </a:prstGeom>
          <a:noFill/>
        </p:spPr>
        <p:txBody>
          <a:bodyPr wrap="square" rtlCol="0">
            <a:spAutoFit/>
          </a:bodyPr>
          <a:lstStyle/>
          <a:p>
            <a:r>
              <a:rPr lang="en-AU" dirty="0">
                <a:solidFill>
                  <a:schemeClr val="bg1"/>
                </a:solidFill>
              </a:rPr>
              <a:t>Thanks to Glencore Oaky Creek North mine </a:t>
            </a:r>
          </a:p>
          <a:p>
            <a:r>
              <a:rPr lang="en-AU" dirty="0">
                <a:solidFill>
                  <a:schemeClr val="bg1"/>
                </a:solidFill>
              </a:rPr>
              <a:t>&amp; Paul Cane for sharing this story</a:t>
            </a:r>
          </a:p>
        </p:txBody>
      </p:sp>
    </p:spTree>
    <p:extLst>
      <p:ext uri="{BB962C8B-B14F-4D97-AF65-F5344CB8AC3E}">
        <p14:creationId xmlns:p14="http://schemas.microsoft.com/office/powerpoint/2010/main" val="414977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3F187-D0A4-50FA-A9CF-2616E5230CB8}"/>
              </a:ext>
            </a:extLst>
          </p:cNvPr>
          <p:cNvSpPr>
            <a:spLocks noGrp="1"/>
          </p:cNvSpPr>
          <p:nvPr>
            <p:ph type="title"/>
          </p:nvPr>
        </p:nvSpPr>
        <p:spPr/>
        <p:txBody>
          <a:bodyPr/>
          <a:lstStyle/>
          <a:p>
            <a:r>
              <a:rPr lang="en-AU" dirty="0"/>
              <a:t>Questions to ask</a:t>
            </a:r>
          </a:p>
        </p:txBody>
      </p:sp>
      <p:sp>
        <p:nvSpPr>
          <p:cNvPr id="3" name="Content Placeholder 2">
            <a:extLst>
              <a:ext uri="{FF2B5EF4-FFF2-40B4-BE49-F238E27FC236}">
                <a16:creationId xmlns:a16="http://schemas.microsoft.com/office/drawing/2014/main" id="{C333C1D7-EF01-CCE6-BB22-EBC865E0916C}"/>
              </a:ext>
            </a:extLst>
          </p:cNvPr>
          <p:cNvSpPr>
            <a:spLocks noGrp="1"/>
          </p:cNvSpPr>
          <p:nvPr>
            <p:ph idx="1"/>
          </p:nvPr>
        </p:nvSpPr>
        <p:spPr/>
        <p:txBody>
          <a:bodyPr/>
          <a:lstStyle/>
          <a:p>
            <a:pPr marL="342900" lvl="0" indent="-342900">
              <a:buFont typeface="+mj-lt"/>
              <a:buAutoNum type="arabicPeriod"/>
            </a:pPr>
            <a:r>
              <a:rPr lang="en-AU" dirty="0">
                <a:effectLst/>
                <a:latin typeface="Calibri" panose="020F0502020204030204" pitchFamily="34" charset="0"/>
                <a:ea typeface="Times New Roman" panose="02020603050405020304" pitchFamily="18" charset="0"/>
              </a:rPr>
              <a:t>What am I, and my team, about to do?</a:t>
            </a:r>
            <a:endParaRPr lang="en-AU"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AU" dirty="0">
                <a:effectLst/>
                <a:latin typeface="Calibri" panose="020F0502020204030204" pitchFamily="34" charset="0"/>
                <a:ea typeface="Times New Roman" panose="02020603050405020304" pitchFamily="18" charset="0"/>
              </a:rPr>
              <a:t>How could what we are going to do – go wrong?</a:t>
            </a:r>
            <a:endParaRPr lang="en-AU"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AU" dirty="0">
                <a:effectLst/>
                <a:latin typeface="Calibri" panose="020F0502020204030204" pitchFamily="34" charset="0"/>
                <a:ea typeface="Times New Roman" panose="02020603050405020304" pitchFamily="18" charset="0"/>
              </a:rPr>
              <a:t>How could I, or someone else, get hurt?</a:t>
            </a:r>
            <a:endParaRPr lang="en-AU"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AU" dirty="0">
                <a:effectLst/>
                <a:latin typeface="Calibri" panose="020F0502020204030204" pitchFamily="34" charset="0"/>
                <a:ea typeface="Times New Roman" panose="02020603050405020304" pitchFamily="18" charset="0"/>
              </a:rPr>
              <a:t>What can I do to stop it going wrong and someone getting hurt?</a:t>
            </a:r>
            <a:endParaRPr lang="en-AU" dirty="0">
              <a:latin typeface="Calibri" panose="020F0502020204030204" pitchFamily="34" charset="0"/>
              <a:ea typeface="Times New Roman" panose="02020603050405020304" pitchFamily="18" charset="0"/>
            </a:endParaRPr>
          </a:p>
          <a:p>
            <a:pPr marL="342900" lvl="0" indent="-342900">
              <a:buFont typeface="+mj-lt"/>
              <a:buAutoNum type="arabicPeriod"/>
            </a:pPr>
            <a:r>
              <a:rPr lang="en-AU" dirty="0">
                <a:effectLst/>
                <a:latin typeface="Calibri" panose="020F0502020204030204" pitchFamily="34" charset="0"/>
                <a:ea typeface="Times New Roman" panose="02020603050405020304" pitchFamily="18" charset="0"/>
              </a:rPr>
              <a:t>If I can’t fix it or make it safe –  do I stop and I call my supervisor ?</a:t>
            </a:r>
          </a:p>
          <a:p>
            <a:pPr marL="0" indent="0">
              <a:buNone/>
            </a:pPr>
            <a:endParaRPr lang="en-AU" dirty="0">
              <a:solidFill>
                <a:srgbClr val="00B050"/>
              </a:solidFill>
            </a:endParaRPr>
          </a:p>
          <a:p>
            <a:pPr marL="0" indent="0">
              <a:buNone/>
            </a:pPr>
            <a:r>
              <a:rPr lang="en-AU" dirty="0">
                <a:solidFill>
                  <a:srgbClr val="00B050"/>
                </a:solidFill>
              </a:rPr>
              <a:t>DISCUSS</a:t>
            </a:r>
          </a:p>
        </p:txBody>
      </p:sp>
    </p:spTree>
    <p:extLst>
      <p:ext uri="{BB962C8B-B14F-4D97-AF65-F5344CB8AC3E}">
        <p14:creationId xmlns:p14="http://schemas.microsoft.com/office/powerpoint/2010/main" val="3852763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CE9AF-3AE8-3D6B-9EB2-E9F8A1B0BA4A}"/>
              </a:ext>
            </a:extLst>
          </p:cNvPr>
          <p:cNvSpPr>
            <a:spLocks noGrp="1"/>
          </p:cNvSpPr>
          <p:nvPr>
            <p:ph type="title"/>
          </p:nvPr>
        </p:nvSpPr>
        <p:spPr/>
        <p:txBody>
          <a:bodyPr/>
          <a:lstStyle/>
          <a:p>
            <a:r>
              <a:rPr lang="en-AU" dirty="0"/>
              <a:t>Reporting </a:t>
            </a:r>
            <a:r>
              <a:rPr lang="en-AU"/>
              <a:t>is a good </a:t>
            </a:r>
            <a:r>
              <a:rPr lang="en-AU" dirty="0"/>
              <a:t>thing!</a:t>
            </a:r>
          </a:p>
        </p:txBody>
      </p:sp>
      <p:sp>
        <p:nvSpPr>
          <p:cNvPr id="3" name="Content Placeholder 2">
            <a:extLst>
              <a:ext uri="{FF2B5EF4-FFF2-40B4-BE49-F238E27FC236}">
                <a16:creationId xmlns:a16="http://schemas.microsoft.com/office/drawing/2014/main" id="{CEA488E9-1B4A-609B-2852-DE211D6DEB74}"/>
              </a:ext>
            </a:extLst>
          </p:cNvPr>
          <p:cNvSpPr>
            <a:spLocks noGrp="1"/>
          </p:cNvSpPr>
          <p:nvPr>
            <p:ph idx="1"/>
          </p:nvPr>
        </p:nvSpPr>
        <p:spPr/>
        <p:txBody>
          <a:bodyPr/>
          <a:lstStyle/>
          <a:p>
            <a:pPr marL="0" indent="0">
              <a:buNone/>
            </a:pPr>
            <a:r>
              <a:rPr lang="en-AU" dirty="0"/>
              <a:t>Encouraging reporting can:</a:t>
            </a:r>
          </a:p>
          <a:p>
            <a:r>
              <a:rPr lang="en-AU" dirty="0"/>
              <a:t>Identify hazards before an incident occurs</a:t>
            </a:r>
          </a:p>
          <a:p>
            <a:r>
              <a:rPr lang="en-AU" dirty="0"/>
              <a:t>Prevent unwanted events, injuries &amp; accidents</a:t>
            </a:r>
          </a:p>
          <a:p>
            <a:r>
              <a:rPr lang="en-AU" dirty="0"/>
              <a:t>Create better systems and processes</a:t>
            </a:r>
          </a:p>
          <a:p>
            <a:r>
              <a:rPr lang="en-AU" dirty="0"/>
              <a:t>Stop repeat events.</a:t>
            </a:r>
          </a:p>
          <a:p>
            <a:endParaRPr lang="en-AU" dirty="0"/>
          </a:p>
          <a:p>
            <a:endParaRPr lang="en-AU" dirty="0"/>
          </a:p>
        </p:txBody>
      </p:sp>
    </p:spTree>
    <p:extLst>
      <p:ext uri="{BB962C8B-B14F-4D97-AF65-F5344CB8AC3E}">
        <p14:creationId xmlns:p14="http://schemas.microsoft.com/office/powerpoint/2010/main" val="202407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4D1C-3A37-B116-585F-AEC5E21FF9B3}"/>
              </a:ext>
            </a:extLst>
          </p:cNvPr>
          <p:cNvSpPr>
            <a:spLocks noGrp="1"/>
          </p:cNvSpPr>
          <p:nvPr>
            <p:ph type="title"/>
          </p:nvPr>
        </p:nvSpPr>
        <p:spPr/>
        <p:txBody>
          <a:bodyPr>
            <a:normAutofit/>
          </a:bodyPr>
          <a:lstStyle/>
          <a:p>
            <a:r>
              <a:rPr lang="en-AU" dirty="0"/>
              <a:t>How do we report concerns? </a:t>
            </a:r>
          </a:p>
        </p:txBody>
      </p:sp>
      <p:sp>
        <p:nvSpPr>
          <p:cNvPr id="3" name="Content Placeholder 2">
            <a:extLst>
              <a:ext uri="{FF2B5EF4-FFF2-40B4-BE49-F238E27FC236}">
                <a16:creationId xmlns:a16="http://schemas.microsoft.com/office/drawing/2014/main" id="{983259E2-94E7-80C5-1C70-2D5477A9573E}"/>
              </a:ext>
            </a:extLst>
          </p:cNvPr>
          <p:cNvSpPr>
            <a:spLocks noGrp="1"/>
          </p:cNvSpPr>
          <p:nvPr>
            <p:ph idx="1"/>
          </p:nvPr>
        </p:nvSpPr>
        <p:spPr>
          <a:xfrm>
            <a:off x="838200" y="1422811"/>
            <a:ext cx="10515600" cy="2341177"/>
          </a:xfrm>
        </p:spPr>
        <p:txBody>
          <a:bodyPr/>
          <a:lstStyle/>
          <a:p>
            <a:r>
              <a:rPr lang="en-AU" dirty="0"/>
              <a:t>What are the pathways for safety and health reporting – for yourself and in your team?</a:t>
            </a:r>
          </a:p>
          <a:p>
            <a:r>
              <a:rPr lang="en-AU" dirty="0"/>
              <a:t>Are your concerns recorded? </a:t>
            </a:r>
          </a:p>
          <a:p>
            <a:r>
              <a:rPr lang="en-AU" dirty="0"/>
              <a:t>Do you receive follow up?</a:t>
            </a:r>
          </a:p>
          <a:p>
            <a:endParaRPr lang="en-AU" dirty="0"/>
          </a:p>
          <a:p>
            <a:r>
              <a:rPr lang="en-AU" dirty="0">
                <a:effectLst/>
                <a:ea typeface="Calibri" panose="020F0502020204030204" pitchFamily="34" charset="0"/>
              </a:rPr>
              <a:t>What if nothing happens? </a:t>
            </a:r>
          </a:p>
          <a:p>
            <a:r>
              <a:rPr lang="en-AU" dirty="0">
                <a:ea typeface="Calibri" panose="020F0502020204030204" pitchFamily="34" charset="0"/>
              </a:rPr>
              <a:t>What is your next step?</a:t>
            </a:r>
            <a:endParaRPr lang="en-AU" dirty="0">
              <a:effectLst/>
              <a:ea typeface="Calibri" panose="020F0502020204030204" pitchFamily="34" charset="0"/>
            </a:endParaRPr>
          </a:p>
          <a:p>
            <a:pPr marL="0" indent="0">
              <a:buNone/>
            </a:pPr>
            <a:r>
              <a:rPr lang="en-AU" dirty="0">
                <a:solidFill>
                  <a:srgbClr val="00B050"/>
                </a:solidFill>
              </a:rPr>
              <a:t>DISCUSS</a:t>
            </a:r>
          </a:p>
        </p:txBody>
      </p:sp>
      <p:sp>
        <p:nvSpPr>
          <p:cNvPr id="4" name="Title 1">
            <a:extLst>
              <a:ext uri="{FF2B5EF4-FFF2-40B4-BE49-F238E27FC236}">
                <a16:creationId xmlns:a16="http://schemas.microsoft.com/office/drawing/2014/main" id="{FBB0063D-CBCB-6145-4A7A-DD69A1CD23D4}"/>
              </a:ext>
            </a:extLst>
          </p:cNvPr>
          <p:cNvSpPr txBox="1">
            <a:spLocks/>
          </p:cNvSpPr>
          <p:nvPr/>
        </p:nvSpPr>
        <p:spPr>
          <a:xfrm>
            <a:off x="838200" y="3690721"/>
            <a:ext cx="10515600" cy="807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000" b="1" dirty="0"/>
              <a:t>How do we escalate concerns?</a:t>
            </a:r>
            <a:r>
              <a:rPr lang="en-AU" dirty="0"/>
              <a:t> </a:t>
            </a:r>
          </a:p>
        </p:txBody>
      </p:sp>
    </p:spTree>
    <p:extLst>
      <p:ext uri="{BB962C8B-B14F-4D97-AF65-F5344CB8AC3E}">
        <p14:creationId xmlns:p14="http://schemas.microsoft.com/office/powerpoint/2010/main" val="363514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205A-9F84-332C-A4AB-823AA626246A}"/>
              </a:ext>
            </a:extLst>
          </p:cNvPr>
          <p:cNvSpPr>
            <a:spLocks noGrp="1"/>
          </p:cNvSpPr>
          <p:nvPr>
            <p:ph type="title"/>
          </p:nvPr>
        </p:nvSpPr>
        <p:spPr/>
        <p:txBody>
          <a:bodyPr/>
          <a:lstStyle/>
          <a:p>
            <a:r>
              <a:rPr lang="en-AU" dirty="0"/>
              <a:t>Support to report</a:t>
            </a:r>
          </a:p>
        </p:txBody>
      </p:sp>
      <p:sp>
        <p:nvSpPr>
          <p:cNvPr id="3" name="Content Placeholder 2">
            <a:extLst>
              <a:ext uri="{FF2B5EF4-FFF2-40B4-BE49-F238E27FC236}">
                <a16:creationId xmlns:a16="http://schemas.microsoft.com/office/drawing/2014/main" id="{C70EA1A4-4E6D-AB8F-0481-DF920D5D61AC}"/>
              </a:ext>
            </a:extLst>
          </p:cNvPr>
          <p:cNvSpPr>
            <a:spLocks noGrp="1"/>
          </p:cNvSpPr>
          <p:nvPr>
            <p:ph idx="1"/>
          </p:nvPr>
        </p:nvSpPr>
        <p:spPr/>
        <p:txBody>
          <a:bodyPr/>
          <a:lstStyle/>
          <a:p>
            <a:pPr marL="0" indent="0">
              <a:buNone/>
            </a:pPr>
            <a:r>
              <a:rPr lang="en-AU" dirty="0"/>
              <a:t>All Queensland’s resources Acts (laws) contain sections that ensure your rights: </a:t>
            </a:r>
          </a:p>
          <a:p>
            <a:r>
              <a:rPr lang="en-AU" dirty="0"/>
              <a:t>to stop work if you have reason to believe you are being exposed to a serious risk to your safety or health</a:t>
            </a:r>
          </a:p>
          <a:p>
            <a:r>
              <a:rPr lang="en-AU" dirty="0"/>
              <a:t> to remove yourself to a position of safety</a:t>
            </a:r>
          </a:p>
          <a:p>
            <a:r>
              <a:rPr lang="en-AU" dirty="0"/>
              <a:t> to refuse to undertake a task allocated to you that may place you in immediate personal danger. </a:t>
            </a:r>
          </a:p>
          <a:p>
            <a:pPr marL="0" indent="0">
              <a:buNone/>
            </a:pPr>
            <a:r>
              <a:rPr lang="en-AU" b="1" dirty="0"/>
              <a:t>And ensure you </a:t>
            </a:r>
            <a:r>
              <a:rPr lang="en-AU" b="1" dirty="0">
                <a:latin typeface="Calibri" panose="020F0502020204030204" pitchFamily="34" charset="0"/>
                <a:ea typeface="Calibri" panose="020F0502020204030204" pitchFamily="34" charset="0"/>
              </a:rPr>
              <a:t>cannot be disadvantaged for doing so – no reprisal.</a:t>
            </a:r>
            <a:endParaRPr lang="en-AU" b="1" dirty="0"/>
          </a:p>
        </p:txBody>
      </p:sp>
    </p:spTree>
    <p:extLst>
      <p:ext uri="{BB962C8B-B14F-4D97-AF65-F5344CB8AC3E}">
        <p14:creationId xmlns:p14="http://schemas.microsoft.com/office/powerpoint/2010/main" val="314707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D698-871A-A61B-CA64-A991A09DB630}"/>
              </a:ext>
            </a:extLst>
          </p:cNvPr>
          <p:cNvSpPr>
            <a:spLocks noGrp="1"/>
          </p:cNvSpPr>
          <p:nvPr>
            <p:ph type="title"/>
          </p:nvPr>
        </p:nvSpPr>
        <p:spPr/>
        <p:txBody>
          <a:bodyPr/>
          <a:lstStyle/>
          <a:p>
            <a:r>
              <a:rPr lang="en-AU" dirty="0"/>
              <a:t>Supporting legislation sections</a:t>
            </a:r>
          </a:p>
        </p:txBody>
      </p:sp>
      <p:sp>
        <p:nvSpPr>
          <p:cNvPr id="3" name="Content Placeholder 2">
            <a:extLst>
              <a:ext uri="{FF2B5EF4-FFF2-40B4-BE49-F238E27FC236}">
                <a16:creationId xmlns:a16="http://schemas.microsoft.com/office/drawing/2014/main" id="{FDACFFAE-ED5D-7D52-1D2F-3553421BD7ED}"/>
              </a:ext>
            </a:extLst>
          </p:cNvPr>
          <p:cNvSpPr>
            <a:spLocks noGrp="1"/>
          </p:cNvSpPr>
          <p:nvPr>
            <p:ph idx="1"/>
          </p:nvPr>
        </p:nvSpPr>
        <p:spPr/>
        <p:txBody>
          <a:bodyPr/>
          <a:lstStyle/>
          <a:p>
            <a:r>
              <a:rPr lang="en-AU" i="1" dirty="0"/>
              <a:t>Mining and Quarrying Safety and Health Act 1999, </a:t>
            </a:r>
            <a:r>
              <a:rPr lang="en-AU" i="1" dirty="0" err="1">
                <a:hlinkClick r:id="rId3"/>
              </a:rPr>
              <a:t>s253</a:t>
            </a:r>
            <a:endParaRPr lang="en-AU" i="1" dirty="0"/>
          </a:p>
          <a:p>
            <a:r>
              <a:rPr lang="en-AU" i="1" dirty="0"/>
              <a:t>Coal Mining Safety and Health Act 1999, </a:t>
            </a:r>
            <a:r>
              <a:rPr lang="en-AU" i="1" dirty="0" err="1">
                <a:hlinkClick r:id="rId4"/>
              </a:rPr>
              <a:t>s274</a:t>
            </a:r>
            <a:endParaRPr lang="en-AU" i="1" dirty="0"/>
          </a:p>
          <a:p>
            <a:r>
              <a:rPr lang="en-AU" i="1" dirty="0"/>
              <a:t>Explosives Act 1999, </a:t>
            </a:r>
            <a:r>
              <a:rPr lang="en-AU" i="1" dirty="0" err="1">
                <a:hlinkClick r:id="rId5"/>
              </a:rPr>
              <a:t>s126a</a:t>
            </a:r>
            <a:endParaRPr lang="en-AU" i="1" dirty="0"/>
          </a:p>
          <a:p>
            <a:r>
              <a:rPr lang="en-AU" i="1" dirty="0"/>
              <a:t>Work Health and Safety Act 2011</a:t>
            </a:r>
            <a:r>
              <a:rPr lang="en-AU" dirty="0"/>
              <a:t>, </a:t>
            </a:r>
            <a:r>
              <a:rPr lang="en-AU" dirty="0" err="1">
                <a:hlinkClick r:id="rId6"/>
              </a:rPr>
              <a:t>s84</a:t>
            </a:r>
            <a:endParaRPr lang="en-AU" dirty="0"/>
          </a:p>
          <a:p>
            <a:r>
              <a:rPr lang="en-AU" i="1" dirty="0"/>
              <a:t>Petroleum and Gas (Production and Safety) Act 2004</a:t>
            </a:r>
            <a:r>
              <a:rPr lang="en-AU" dirty="0"/>
              <a:t>, </a:t>
            </a:r>
            <a:r>
              <a:rPr lang="en-AU" dirty="0" err="1">
                <a:hlinkClick r:id="rId7"/>
              </a:rPr>
              <a:t>s708c</a:t>
            </a:r>
            <a:endParaRPr lang="en-AU" dirty="0">
              <a:highlight>
                <a:srgbClr val="FFFF00"/>
              </a:highlight>
            </a:endParaRPr>
          </a:p>
          <a:p>
            <a:pPr marL="0" indent="0">
              <a:buNone/>
            </a:pPr>
            <a:endParaRPr lang="en-AU" dirty="0"/>
          </a:p>
        </p:txBody>
      </p:sp>
    </p:spTree>
    <p:extLst>
      <p:ext uri="{BB962C8B-B14F-4D97-AF65-F5344CB8AC3E}">
        <p14:creationId xmlns:p14="http://schemas.microsoft.com/office/powerpoint/2010/main" val="2578386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82F17-2FAA-3FCD-8B9C-C4C034ECDEAD}"/>
              </a:ext>
            </a:extLst>
          </p:cNvPr>
          <p:cNvSpPr>
            <a:spLocks noGrp="1"/>
          </p:cNvSpPr>
          <p:nvPr>
            <p:ph type="ctrTitle"/>
          </p:nvPr>
        </p:nvSpPr>
        <p:spPr>
          <a:xfrm>
            <a:off x="1524000" y="1938337"/>
            <a:ext cx="9144000" cy="1909763"/>
          </a:xfrm>
        </p:spPr>
        <p:txBody>
          <a:bodyPr/>
          <a:lstStyle/>
          <a:p>
            <a:pPr algn="ctr"/>
            <a:r>
              <a:rPr lang="en-AU" b="1" dirty="0"/>
              <a:t>Union presentation </a:t>
            </a:r>
          </a:p>
        </p:txBody>
      </p:sp>
      <p:sp>
        <p:nvSpPr>
          <p:cNvPr id="3" name="Subtitle 2">
            <a:extLst>
              <a:ext uri="{FF2B5EF4-FFF2-40B4-BE49-F238E27FC236}">
                <a16:creationId xmlns:a16="http://schemas.microsoft.com/office/drawing/2014/main" id="{47727862-DCC0-326F-A866-9B86C738DD01}"/>
              </a:ext>
            </a:extLst>
          </p:cNvPr>
          <p:cNvSpPr>
            <a:spLocks noGrp="1"/>
          </p:cNvSpPr>
          <p:nvPr>
            <p:ph type="subTitle" idx="1"/>
          </p:nvPr>
        </p:nvSpPr>
        <p:spPr/>
        <p:txBody>
          <a:bodyPr>
            <a:normAutofit/>
          </a:bodyPr>
          <a:lstStyle/>
          <a:p>
            <a:r>
              <a:rPr lang="en-AU" sz="4000" dirty="0"/>
              <a:t>REPS NAME</a:t>
            </a:r>
          </a:p>
          <a:p>
            <a:r>
              <a:rPr lang="en-AU" sz="4000" dirty="0"/>
              <a:t>UNION NAME</a:t>
            </a:r>
          </a:p>
        </p:txBody>
      </p:sp>
    </p:spTree>
    <p:extLst>
      <p:ext uri="{BB962C8B-B14F-4D97-AF65-F5344CB8AC3E}">
        <p14:creationId xmlns:p14="http://schemas.microsoft.com/office/powerpoint/2010/main" val="3644763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E3FE-0402-FA17-5F86-C21252922B40}"/>
              </a:ext>
            </a:extLst>
          </p:cNvPr>
          <p:cNvSpPr>
            <a:spLocks noGrp="1"/>
          </p:cNvSpPr>
          <p:nvPr>
            <p:ph type="title"/>
          </p:nvPr>
        </p:nvSpPr>
        <p:spPr/>
        <p:txBody>
          <a:bodyPr/>
          <a:lstStyle/>
          <a:p>
            <a:r>
              <a:rPr lang="en-AU" b="1" dirty="0"/>
              <a:t>Agenda</a:t>
            </a:r>
            <a:endParaRPr lang="en-AU" b="1" dirty="0">
              <a:highlight>
                <a:srgbClr val="FFFF00"/>
              </a:highlight>
            </a:endParaRPr>
          </a:p>
        </p:txBody>
      </p:sp>
      <p:sp>
        <p:nvSpPr>
          <p:cNvPr id="3" name="Content Placeholder 2">
            <a:extLst>
              <a:ext uri="{FF2B5EF4-FFF2-40B4-BE49-F238E27FC236}">
                <a16:creationId xmlns:a16="http://schemas.microsoft.com/office/drawing/2014/main" id="{0AEFBCE0-F7A3-6279-B5B4-D2159EC929DF}"/>
              </a:ext>
            </a:extLst>
          </p:cNvPr>
          <p:cNvSpPr>
            <a:spLocks noGrp="1"/>
          </p:cNvSpPr>
          <p:nvPr>
            <p:ph sz="half" idx="1"/>
          </p:nvPr>
        </p:nvSpPr>
        <p:spPr/>
        <p:txBody>
          <a:bodyPr/>
          <a:lstStyle/>
          <a:p>
            <a:pPr fontAlgn="t">
              <a:spcBef>
                <a:spcPts val="0"/>
              </a:spcBef>
            </a:pPr>
            <a:r>
              <a:rPr lang="en-GB" b="0" i="0" u="none" strike="noStrike" kern="1200" dirty="0">
                <a:solidFill>
                  <a:srgbClr val="000000"/>
                </a:solidFill>
                <a:effectLst/>
              </a:rPr>
              <a:t>VIDEO Minister Scott Stewart</a:t>
            </a:r>
            <a:endParaRPr lang="en-AU" b="0" i="0" u="none" strike="noStrike" dirty="0">
              <a:effectLst/>
            </a:endParaRPr>
          </a:p>
          <a:p>
            <a:pPr fontAlgn="t">
              <a:spcBef>
                <a:spcPts val="0"/>
              </a:spcBef>
            </a:pPr>
            <a:r>
              <a:rPr lang="en-GB" b="0" i="0" u="none" strike="noStrike" kern="1200" dirty="0">
                <a:solidFill>
                  <a:srgbClr val="000000"/>
                </a:solidFill>
                <a:effectLst/>
              </a:rPr>
              <a:t>Safety Reset theme</a:t>
            </a:r>
            <a:endParaRPr lang="en-AU" b="0" i="0" u="none" strike="noStrike" dirty="0">
              <a:effectLst/>
            </a:endParaRPr>
          </a:p>
          <a:p>
            <a:pPr fontAlgn="t">
              <a:spcBef>
                <a:spcPts val="0"/>
              </a:spcBef>
            </a:pPr>
            <a:r>
              <a:rPr lang="en-GB" b="0" i="0" u="none" strike="noStrike" kern="1200" dirty="0">
                <a:solidFill>
                  <a:srgbClr val="000000"/>
                </a:solidFill>
                <a:effectLst/>
              </a:rPr>
              <a:t>One minute silence</a:t>
            </a:r>
          </a:p>
          <a:p>
            <a:pPr fontAlgn="t">
              <a:spcBef>
                <a:spcPts val="0"/>
              </a:spcBef>
            </a:pPr>
            <a:r>
              <a:rPr lang="en-GB" dirty="0">
                <a:solidFill>
                  <a:srgbClr val="000000"/>
                </a:solidFill>
              </a:rPr>
              <a:t>Our safety culture</a:t>
            </a:r>
            <a:endParaRPr lang="en-AU" b="0" i="0" u="none" strike="noStrike" dirty="0">
              <a:effectLst/>
            </a:endParaRPr>
          </a:p>
          <a:p>
            <a:pPr fontAlgn="t">
              <a:spcBef>
                <a:spcPts val="0"/>
              </a:spcBef>
            </a:pPr>
            <a:r>
              <a:rPr lang="en-GB" b="0" i="0" u="none" strike="noStrike" kern="1200" dirty="0">
                <a:solidFill>
                  <a:srgbClr val="000000"/>
                </a:solidFill>
                <a:effectLst/>
              </a:rPr>
              <a:t>VIDEO I chose to look the other way</a:t>
            </a:r>
            <a:endParaRPr lang="en-AU" b="0" i="0" u="none" strike="noStrike" dirty="0">
              <a:effectLst/>
            </a:endParaRPr>
          </a:p>
          <a:p>
            <a:endParaRPr lang="en-AU" dirty="0"/>
          </a:p>
        </p:txBody>
      </p:sp>
      <p:sp>
        <p:nvSpPr>
          <p:cNvPr id="4" name="Content Placeholder 3">
            <a:extLst>
              <a:ext uri="{FF2B5EF4-FFF2-40B4-BE49-F238E27FC236}">
                <a16:creationId xmlns:a16="http://schemas.microsoft.com/office/drawing/2014/main" id="{46C3E108-EF69-A178-0AD7-80E39C56CAF9}"/>
              </a:ext>
            </a:extLst>
          </p:cNvPr>
          <p:cNvSpPr>
            <a:spLocks noGrp="1"/>
          </p:cNvSpPr>
          <p:nvPr>
            <p:ph sz="half" idx="2"/>
          </p:nvPr>
        </p:nvSpPr>
        <p:spPr/>
        <p:txBody>
          <a:bodyPr>
            <a:normAutofit/>
          </a:bodyPr>
          <a:lstStyle/>
          <a:p>
            <a:pPr fontAlgn="t">
              <a:lnSpc>
                <a:spcPct val="130000"/>
              </a:lnSpc>
              <a:spcBef>
                <a:spcPts val="0"/>
              </a:spcBef>
            </a:pPr>
            <a:r>
              <a:rPr lang="en-GB" dirty="0">
                <a:solidFill>
                  <a:srgbClr val="000000"/>
                </a:solidFill>
              </a:rPr>
              <a:t>Reviews, reports investigations </a:t>
            </a:r>
          </a:p>
          <a:p>
            <a:pPr fontAlgn="t">
              <a:lnSpc>
                <a:spcPct val="130000"/>
              </a:lnSpc>
              <a:spcBef>
                <a:spcPts val="0"/>
              </a:spcBef>
            </a:pPr>
            <a:r>
              <a:rPr lang="en-GB" dirty="0">
                <a:solidFill>
                  <a:srgbClr val="000000"/>
                </a:solidFill>
              </a:rPr>
              <a:t>VIDEO My story – Paul Cane</a:t>
            </a:r>
          </a:p>
          <a:p>
            <a:pPr fontAlgn="t">
              <a:lnSpc>
                <a:spcPct val="130000"/>
              </a:lnSpc>
              <a:spcBef>
                <a:spcPts val="0"/>
              </a:spcBef>
            </a:pPr>
            <a:r>
              <a:rPr lang="en-GB" dirty="0">
                <a:solidFill>
                  <a:srgbClr val="000000"/>
                </a:solidFill>
              </a:rPr>
              <a:t>Safety and reporting </a:t>
            </a:r>
          </a:p>
          <a:p>
            <a:pPr fontAlgn="t">
              <a:lnSpc>
                <a:spcPct val="130000"/>
              </a:lnSpc>
              <a:spcBef>
                <a:spcPts val="0"/>
              </a:spcBef>
            </a:pPr>
            <a:r>
              <a:rPr lang="en-GB" dirty="0">
                <a:solidFill>
                  <a:srgbClr val="000000"/>
                </a:solidFill>
              </a:rPr>
              <a:t>VIDEO My story –  Chris Roberts</a:t>
            </a:r>
          </a:p>
          <a:p>
            <a:pPr fontAlgn="t">
              <a:lnSpc>
                <a:spcPct val="130000"/>
              </a:lnSpc>
              <a:spcBef>
                <a:spcPts val="0"/>
              </a:spcBef>
            </a:pPr>
            <a:r>
              <a:rPr lang="en-GB" dirty="0">
                <a:solidFill>
                  <a:srgbClr val="000000"/>
                </a:solidFill>
              </a:rPr>
              <a:t>Commitment to change </a:t>
            </a:r>
            <a:endParaRPr lang="en-AU" dirty="0">
              <a:solidFill>
                <a:srgbClr val="000000"/>
              </a:solidFill>
            </a:endParaRPr>
          </a:p>
          <a:p>
            <a:pPr fontAlgn="t">
              <a:lnSpc>
                <a:spcPct val="130000"/>
              </a:lnSpc>
              <a:spcBef>
                <a:spcPts val="0"/>
              </a:spcBef>
            </a:pPr>
            <a:r>
              <a:rPr lang="en-GB" dirty="0">
                <a:solidFill>
                  <a:srgbClr val="000000"/>
                </a:solidFill>
              </a:rPr>
              <a:t>Wrap Up</a:t>
            </a:r>
            <a:endParaRPr lang="en-AU" dirty="0">
              <a:solidFill>
                <a:srgbClr val="000000"/>
              </a:solidFill>
            </a:endParaRPr>
          </a:p>
          <a:p>
            <a:endParaRPr lang="en-AU" dirty="0"/>
          </a:p>
        </p:txBody>
      </p:sp>
    </p:spTree>
    <p:extLst>
      <p:ext uri="{BB962C8B-B14F-4D97-AF65-F5344CB8AC3E}">
        <p14:creationId xmlns:p14="http://schemas.microsoft.com/office/powerpoint/2010/main" val="488167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She'll be right? Glencore's Chris Roberts">
            <a:hlinkClick r:id="" action="ppaction://media"/>
            <a:extLst>
              <a:ext uri="{FF2B5EF4-FFF2-40B4-BE49-F238E27FC236}">
                <a16:creationId xmlns:a16="http://schemas.microsoft.com/office/drawing/2014/main" id="{83C8829A-AC4E-5573-D87F-D30995CEA7F8}"/>
              </a:ext>
            </a:extLst>
          </p:cNvPr>
          <p:cNvPicPr>
            <a:picLocks noRot="1" noChangeAspect="1"/>
          </p:cNvPicPr>
          <p:nvPr>
            <a:videoFile r:link="rId1"/>
          </p:nvPr>
        </p:nvPicPr>
        <p:blipFill>
          <a:blip r:embed="rId4"/>
          <a:stretch>
            <a:fillRect/>
          </a:stretch>
        </p:blipFill>
        <p:spPr>
          <a:xfrm>
            <a:off x="336000" y="174600"/>
            <a:ext cx="11520000" cy="6508800"/>
          </a:xfrm>
          <a:prstGeom prst="rect">
            <a:avLst/>
          </a:prstGeom>
        </p:spPr>
      </p:pic>
      <p:sp>
        <p:nvSpPr>
          <p:cNvPr id="5" name="TextBox 4">
            <a:extLst>
              <a:ext uri="{FF2B5EF4-FFF2-40B4-BE49-F238E27FC236}">
                <a16:creationId xmlns:a16="http://schemas.microsoft.com/office/drawing/2014/main" id="{F4CA6EF1-C33F-173B-6699-8DCDD32D3902}"/>
              </a:ext>
            </a:extLst>
          </p:cNvPr>
          <p:cNvSpPr txBox="1"/>
          <p:nvPr/>
        </p:nvSpPr>
        <p:spPr>
          <a:xfrm>
            <a:off x="722811" y="548641"/>
            <a:ext cx="4389120" cy="646331"/>
          </a:xfrm>
          <a:prstGeom prst="rect">
            <a:avLst/>
          </a:prstGeom>
          <a:noFill/>
        </p:spPr>
        <p:txBody>
          <a:bodyPr wrap="square" rtlCol="0">
            <a:spAutoFit/>
          </a:bodyPr>
          <a:lstStyle/>
          <a:p>
            <a:r>
              <a:rPr lang="en-AU" dirty="0">
                <a:solidFill>
                  <a:schemeClr val="bg1"/>
                </a:solidFill>
              </a:rPr>
              <a:t>Thanks to Glencore Oaky Creek North mine </a:t>
            </a:r>
          </a:p>
          <a:p>
            <a:r>
              <a:rPr lang="en-AU" dirty="0">
                <a:solidFill>
                  <a:schemeClr val="bg1"/>
                </a:solidFill>
              </a:rPr>
              <a:t>&amp; Chris Roberts for sharing this story</a:t>
            </a:r>
          </a:p>
        </p:txBody>
      </p:sp>
    </p:spTree>
    <p:extLst>
      <p:ext uri="{BB962C8B-B14F-4D97-AF65-F5344CB8AC3E}">
        <p14:creationId xmlns:p14="http://schemas.microsoft.com/office/powerpoint/2010/main" val="341659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0C9E-FE9E-F5BF-4DED-D540BF4FA99A}"/>
              </a:ext>
            </a:extLst>
          </p:cNvPr>
          <p:cNvSpPr>
            <a:spLocks noGrp="1"/>
          </p:cNvSpPr>
          <p:nvPr>
            <p:ph type="title"/>
          </p:nvPr>
        </p:nvSpPr>
        <p:spPr/>
        <p:txBody>
          <a:bodyPr/>
          <a:lstStyle/>
          <a:p>
            <a:r>
              <a:rPr lang="en-AU" dirty="0"/>
              <a:t>What’s next ?</a:t>
            </a:r>
          </a:p>
        </p:txBody>
      </p:sp>
      <p:sp>
        <p:nvSpPr>
          <p:cNvPr id="3" name="Content Placeholder 2">
            <a:extLst>
              <a:ext uri="{FF2B5EF4-FFF2-40B4-BE49-F238E27FC236}">
                <a16:creationId xmlns:a16="http://schemas.microsoft.com/office/drawing/2014/main" id="{12CDEBDD-C143-BFBB-D849-08F9D4469E22}"/>
              </a:ext>
            </a:extLst>
          </p:cNvPr>
          <p:cNvSpPr>
            <a:spLocks noGrp="1"/>
          </p:cNvSpPr>
          <p:nvPr>
            <p:ph idx="1"/>
          </p:nvPr>
        </p:nvSpPr>
        <p:spPr/>
        <p:txBody>
          <a:bodyPr/>
          <a:lstStyle/>
          <a:p>
            <a:pPr marL="0" indent="0">
              <a:buNone/>
            </a:pPr>
            <a:r>
              <a:rPr lang="en-AU" dirty="0">
                <a:solidFill>
                  <a:srgbClr val="00B050"/>
                </a:solidFill>
              </a:rPr>
              <a:t>DISCUSS</a:t>
            </a:r>
          </a:p>
        </p:txBody>
      </p:sp>
    </p:spTree>
    <p:extLst>
      <p:ext uri="{BB962C8B-B14F-4D97-AF65-F5344CB8AC3E}">
        <p14:creationId xmlns:p14="http://schemas.microsoft.com/office/powerpoint/2010/main" val="757908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B370-0918-5694-3188-B119666FAD2C}"/>
              </a:ext>
            </a:extLst>
          </p:cNvPr>
          <p:cNvSpPr>
            <a:spLocks noGrp="1"/>
          </p:cNvSpPr>
          <p:nvPr>
            <p:ph type="title"/>
          </p:nvPr>
        </p:nvSpPr>
        <p:spPr/>
        <p:txBody>
          <a:bodyPr/>
          <a:lstStyle/>
          <a:p>
            <a:r>
              <a:rPr lang="en-AU" dirty="0"/>
              <a:t>Wrap up </a:t>
            </a:r>
          </a:p>
        </p:txBody>
      </p:sp>
      <p:sp>
        <p:nvSpPr>
          <p:cNvPr id="3" name="Content Placeholder 2">
            <a:extLst>
              <a:ext uri="{FF2B5EF4-FFF2-40B4-BE49-F238E27FC236}">
                <a16:creationId xmlns:a16="http://schemas.microsoft.com/office/drawing/2014/main" id="{0C60C891-2B9B-35FE-1007-35371CE2054B}"/>
              </a:ext>
            </a:extLst>
          </p:cNvPr>
          <p:cNvSpPr>
            <a:spLocks noGrp="1"/>
          </p:cNvSpPr>
          <p:nvPr>
            <p:ph idx="1"/>
          </p:nvPr>
        </p:nvSpPr>
        <p:spPr/>
        <p:txBody>
          <a:bodyPr/>
          <a:lstStyle/>
          <a:p>
            <a:r>
              <a:rPr lang="en-AU" dirty="0"/>
              <a:t>What we’ve covered</a:t>
            </a:r>
          </a:p>
          <a:p>
            <a:r>
              <a:rPr lang="en-AU" dirty="0"/>
              <a:t>Actions to follow up</a:t>
            </a:r>
          </a:p>
          <a:p>
            <a:r>
              <a:rPr lang="en-AU" dirty="0"/>
              <a:t>Complete the feedback survey</a:t>
            </a:r>
          </a:p>
          <a:p>
            <a:r>
              <a:rPr lang="en-AU" dirty="0"/>
              <a:t>Copy of this presentation is available – ask your supervisor</a:t>
            </a:r>
          </a:p>
        </p:txBody>
      </p:sp>
    </p:spTree>
    <p:extLst>
      <p:ext uri="{BB962C8B-B14F-4D97-AF65-F5344CB8AC3E}">
        <p14:creationId xmlns:p14="http://schemas.microsoft.com/office/powerpoint/2010/main" val="971029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F403-DA33-37E5-317E-F0760817C7EF}"/>
              </a:ext>
            </a:extLst>
          </p:cNvPr>
          <p:cNvSpPr>
            <a:spLocks noGrp="1"/>
          </p:cNvSpPr>
          <p:nvPr>
            <p:ph type="ctrTitle"/>
          </p:nvPr>
        </p:nvSpPr>
        <p:spPr>
          <a:xfrm>
            <a:off x="1524000" y="867333"/>
            <a:ext cx="9144000" cy="963707"/>
          </a:xfrm>
        </p:spPr>
        <p:txBody>
          <a:bodyPr/>
          <a:lstStyle/>
          <a:p>
            <a:pPr algn="l"/>
            <a:r>
              <a:rPr lang="en-AU" dirty="0"/>
              <a:t>Please do the survey! </a:t>
            </a:r>
          </a:p>
        </p:txBody>
      </p:sp>
      <p:pic>
        <p:nvPicPr>
          <p:cNvPr id="5" name="Picture 4" descr="A qr code with black squares&#10;&#10;Description automatically generated">
            <a:extLst>
              <a:ext uri="{FF2B5EF4-FFF2-40B4-BE49-F238E27FC236}">
                <a16:creationId xmlns:a16="http://schemas.microsoft.com/office/drawing/2014/main" id="{59D464E8-1124-831E-5E9B-36A02661E5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4236" y="2424954"/>
            <a:ext cx="3657600" cy="3657600"/>
          </a:xfrm>
          <a:prstGeom prst="rect">
            <a:avLst/>
          </a:prstGeom>
        </p:spPr>
      </p:pic>
    </p:spTree>
    <p:extLst>
      <p:ext uri="{BB962C8B-B14F-4D97-AF65-F5344CB8AC3E}">
        <p14:creationId xmlns:p14="http://schemas.microsoft.com/office/powerpoint/2010/main" val="353982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678042-C59C-99B6-68CF-5D5A0DFA9C2E}"/>
              </a:ext>
            </a:extLst>
          </p:cNvPr>
          <p:cNvSpPr txBox="1"/>
          <p:nvPr/>
        </p:nvSpPr>
        <p:spPr>
          <a:xfrm>
            <a:off x="6229350" y="5248275"/>
            <a:ext cx="184731" cy="369332"/>
          </a:xfrm>
          <a:prstGeom prst="rect">
            <a:avLst/>
          </a:prstGeom>
          <a:noFill/>
        </p:spPr>
        <p:txBody>
          <a:bodyPr wrap="none" rtlCol="0">
            <a:spAutoFit/>
          </a:bodyPr>
          <a:lstStyle/>
          <a:p>
            <a:endParaRPr lang="en-AU"/>
          </a:p>
        </p:txBody>
      </p:sp>
      <p:pic>
        <p:nvPicPr>
          <p:cNvPr id="2" name="Online Media 1" title="Safety Reset 2023 - Minister Scott Stewart">
            <a:hlinkClick r:id="" action="ppaction://media"/>
            <a:extLst>
              <a:ext uri="{FF2B5EF4-FFF2-40B4-BE49-F238E27FC236}">
                <a16:creationId xmlns:a16="http://schemas.microsoft.com/office/drawing/2014/main" id="{876C66A3-CCF9-B38F-EC67-84658D15A410}"/>
              </a:ext>
            </a:extLst>
          </p:cNvPr>
          <p:cNvPicPr>
            <a:picLocks noRot="1" noChangeAspect="1"/>
          </p:cNvPicPr>
          <p:nvPr>
            <a:videoFile r:link="rId1"/>
          </p:nvPr>
        </p:nvPicPr>
        <p:blipFill>
          <a:blip r:embed="rId4"/>
          <a:stretch>
            <a:fillRect/>
          </a:stretch>
        </p:blipFill>
        <p:spPr>
          <a:xfrm>
            <a:off x="336000" y="174600"/>
            <a:ext cx="11520000" cy="6508800"/>
          </a:xfrm>
          <a:prstGeom prst="rect">
            <a:avLst/>
          </a:prstGeom>
        </p:spPr>
      </p:pic>
    </p:spTree>
    <p:extLst>
      <p:ext uri="{BB962C8B-B14F-4D97-AF65-F5344CB8AC3E}">
        <p14:creationId xmlns:p14="http://schemas.microsoft.com/office/powerpoint/2010/main" val="151277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475B9-1A8D-7B59-96B1-2AC70873448B}"/>
              </a:ext>
            </a:extLst>
          </p:cNvPr>
          <p:cNvSpPr>
            <a:spLocks noGrp="1"/>
          </p:cNvSpPr>
          <p:nvPr>
            <p:ph type="ctrTitle"/>
          </p:nvPr>
        </p:nvSpPr>
        <p:spPr>
          <a:xfrm>
            <a:off x="1524000" y="2368731"/>
            <a:ext cx="9144000" cy="1909763"/>
          </a:xfrm>
        </p:spPr>
        <p:txBody>
          <a:bodyPr/>
          <a:lstStyle/>
          <a:p>
            <a:r>
              <a:rPr lang="en-AU" b="1" dirty="0">
                <a:solidFill>
                  <a:srgbClr val="000000"/>
                </a:solidFill>
                <a:latin typeface="Calibri" panose="020F0502020204030204" pitchFamily="34" charset="0"/>
              </a:rPr>
              <a:t>If it's not safe or you’re unsure - stop!</a:t>
            </a:r>
            <a:r>
              <a:rPr lang="en-US" dirty="0">
                <a:solidFill>
                  <a:srgbClr val="000000"/>
                </a:solidFill>
                <a:latin typeface="Calibri" panose="020F0502020204030204" pitchFamily="34" charset="0"/>
              </a:rPr>
              <a:t>​</a:t>
            </a:r>
            <a:endParaRPr lang="en-AU" dirty="0"/>
          </a:p>
        </p:txBody>
      </p:sp>
      <p:sp>
        <p:nvSpPr>
          <p:cNvPr id="3" name="Subtitle 2">
            <a:extLst>
              <a:ext uri="{FF2B5EF4-FFF2-40B4-BE49-F238E27FC236}">
                <a16:creationId xmlns:a16="http://schemas.microsoft.com/office/drawing/2014/main" id="{C79ADE50-9424-4A3F-609B-E7CBC3182B03}"/>
              </a:ext>
            </a:extLst>
          </p:cNvPr>
          <p:cNvSpPr>
            <a:spLocks noGrp="1"/>
          </p:cNvSpPr>
          <p:nvPr>
            <p:ph type="subTitle" idx="1"/>
          </p:nvPr>
        </p:nvSpPr>
        <p:spPr>
          <a:xfrm>
            <a:off x="1524000" y="1707968"/>
            <a:ext cx="9144000" cy="425631"/>
          </a:xfrm>
        </p:spPr>
        <p:txBody>
          <a:bodyPr>
            <a:noAutofit/>
          </a:bodyPr>
          <a:lstStyle/>
          <a:p>
            <a:r>
              <a:rPr lang="en-AU" sz="2800" dirty="0"/>
              <a:t>Safety Reset theme for 2023 takes us back to basics … </a:t>
            </a:r>
          </a:p>
        </p:txBody>
      </p:sp>
    </p:spTree>
    <p:extLst>
      <p:ext uri="{BB962C8B-B14F-4D97-AF65-F5344CB8AC3E}">
        <p14:creationId xmlns:p14="http://schemas.microsoft.com/office/powerpoint/2010/main" val="116410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EA5274-496E-77ED-6555-E6B430078F58}"/>
              </a:ext>
            </a:extLst>
          </p:cNvPr>
          <p:cNvSpPr>
            <a:spLocks noGrp="1"/>
          </p:cNvSpPr>
          <p:nvPr>
            <p:ph type="ctrTitle"/>
          </p:nvPr>
        </p:nvSpPr>
        <p:spPr>
          <a:xfrm>
            <a:off x="1524000" y="2055018"/>
            <a:ext cx="9144000" cy="1909763"/>
          </a:xfrm>
        </p:spPr>
        <p:txBody>
          <a:bodyPr>
            <a:normAutofit/>
          </a:bodyPr>
          <a:lstStyle/>
          <a:p>
            <a:r>
              <a:rPr lang="en-AU" b="1" dirty="0">
                <a:solidFill>
                  <a:srgbClr val="117B4D"/>
                </a:solidFill>
                <a:latin typeface="+mn-lt"/>
              </a:rPr>
              <a:t>SEE.</a:t>
            </a:r>
            <a:r>
              <a:rPr lang="en-AU" b="1" dirty="0">
                <a:latin typeface="+mn-lt"/>
              </a:rPr>
              <a:t> </a:t>
            </a:r>
            <a:r>
              <a:rPr lang="en-AU" b="1" dirty="0">
                <a:solidFill>
                  <a:srgbClr val="DA9429"/>
                </a:solidFill>
                <a:latin typeface="+mn-lt"/>
              </a:rPr>
              <a:t>STOP.</a:t>
            </a:r>
            <a:r>
              <a:rPr lang="en-AU" b="1" dirty="0">
                <a:solidFill>
                  <a:srgbClr val="FF0000"/>
                </a:solidFill>
                <a:latin typeface="+mn-lt"/>
              </a:rPr>
              <a:t> </a:t>
            </a:r>
            <a:r>
              <a:rPr lang="en-AU" b="1" dirty="0">
                <a:solidFill>
                  <a:srgbClr val="B52520"/>
                </a:solidFill>
                <a:latin typeface="+mn-lt"/>
              </a:rPr>
              <a:t>REPORT.</a:t>
            </a:r>
          </a:p>
        </p:txBody>
      </p:sp>
    </p:spTree>
    <p:extLst>
      <p:ext uri="{BB962C8B-B14F-4D97-AF65-F5344CB8AC3E}">
        <p14:creationId xmlns:p14="http://schemas.microsoft.com/office/powerpoint/2010/main" val="2813984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1AD7-D1B4-B6B6-4E77-7C9181DD39CB}"/>
              </a:ext>
            </a:extLst>
          </p:cNvPr>
          <p:cNvSpPr>
            <a:spLocks noGrp="1"/>
          </p:cNvSpPr>
          <p:nvPr>
            <p:ph type="title"/>
          </p:nvPr>
        </p:nvSpPr>
        <p:spPr/>
        <p:txBody>
          <a:bodyPr>
            <a:normAutofit/>
          </a:bodyPr>
          <a:lstStyle/>
          <a:p>
            <a:r>
              <a:rPr lang="en-AU" dirty="0">
                <a:solidFill>
                  <a:srgbClr val="000000"/>
                </a:solidFill>
                <a:latin typeface="Calibri Light" panose="020F0302020204030204" pitchFamily="34" charset="0"/>
                <a:cs typeface="Calibri Light" panose="020F0302020204030204" pitchFamily="34" charset="0"/>
              </a:rPr>
              <a:t>What it means</a:t>
            </a:r>
            <a:endParaRPr lang="en-AU"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2204CB24-849D-1664-3F54-93B94D3F0A2A}"/>
              </a:ext>
            </a:extLst>
          </p:cNvPr>
          <p:cNvSpPr>
            <a:spLocks noGrp="1"/>
          </p:cNvSpPr>
          <p:nvPr>
            <p:ph idx="1"/>
          </p:nvPr>
        </p:nvSpPr>
        <p:spPr>
          <a:xfrm>
            <a:off x="838200" y="1495424"/>
            <a:ext cx="10515600" cy="4581526"/>
          </a:xfrm>
        </p:spPr>
        <p:txBody>
          <a:bodyPr>
            <a:normAutofit lnSpcReduction="10000"/>
          </a:bodyPr>
          <a:lstStyle/>
          <a:p>
            <a:pPr marL="0" indent="0" algn="l" rtl="0" fontAlgn="base">
              <a:buNone/>
            </a:pPr>
            <a:r>
              <a:rPr lang="en-AU" dirty="0"/>
              <a:t>SEE</a:t>
            </a:r>
          </a:p>
          <a:p>
            <a:pPr lvl="1" fontAlgn="base"/>
            <a:r>
              <a:rPr lang="en-AU" dirty="0">
                <a:solidFill>
                  <a:srgbClr val="000000"/>
                </a:solidFill>
                <a:latin typeface="Calibri" panose="020F0502020204030204" pitchFamily="34" charset="0"/>
              </a:rPr>
              <a:t>Be aware of your situation – hazard awareness</a:t>
            </a:r>
          </a:p>
          <a:p>
            <a:pPr lvl="1" fontAlgn="base"/>
            <a:r>
              <a:rPr lang="en-AU" b="0" i="0" u="none" strike="noStrike" dirty="0">
                <a:solidFill>
                  <a:srgbClr val="000000"/>
                </a:solidFill>
                <a:effectLst/>
                <a:latin typeface="Calibri" panose="020F0502020204030204" pitchFamily="34" charset="0"/>
              </a:rPr>
              <a:t>Be able to recognise hazards &amp; unsafe situations</a:t>
            </a:r>
          </a:p>
          <a:p>
            <a:pPr marL="0" indent="0" fontAlgn="base">
              <a:buNone/>
            </a:pPr>
            <a:r>
              <a:rPr lang="en-AU" dirty="0">
                <a:solidFill>
                  <a:srgbClr val="000000"/>
                </a:solidFill>
                <a:latin typeface="Calibri" panose="020F0502020204030204" pitchFamily="34" charset="0"/>
              </a:rPr>
              <a:t>STOP</a:t>
            </a:r>
            <a:endParaRPr lang="en-AU" b="0" i="0" u="none" strike="noStrike" dirty="0">
              <a:solidFill>
                <a:srgbClr val="000000"/>
              </a:solidFill>
              <a:effectLst/>
              <a:latin typeface="Calibri" panose="020F0502020204030204" pitchFamily="34" charset="0"/>
            </a:endParaRPr>
          </a:p>
          <a:p>
            <a:pPr lvl="1" fontAlgn="base"/>
            <a:r>
              <a:rPr lang="en-AU" dirty="0">
                <a:solidFill>
                  <a:srgbClr val="000000"/>
                </a:solidFill>
                <a:latin typeface="Calibri" panose="020F0502020204030204" pitchFamily="34" charset="0"/>
              </a:rPr>
              <a:t>Understand the task and ask questions without fear </a:t>
            </a:r>
            <a:endParaRPr lang="en-US" dirty="0">
              <a:solidFill>
                <a:srgbClr val="000000"/>
              </a:solidFill>
              <a:latin typeface="Arial" panose="020B0604020202020204" pitchFamily="34" charset="0"/>
            </a:endParaRPr>
          </a:p>
          <a:p>
            <a:pPr lvl="1" fontAlgn="base"/>
            <a:r>
              <a:rPr lang="en-AU" dirty="0">
                <a:solidFill>
                  <a:srgbClr val="000000"/>
                </a:solidFill>
                <a:latin typeface="Calibri" panose="020F0502020204030204" pitchFamily="34" charset="0"/>
              </a:rPr>
              <a:t>S</a:t>
            </a:r>
            <a:r>
              <a:rPr lang="en-AU" b="0" i="0" u="none" strike="noStrike" dirty="0">
                <a:solidFill>
                  <a:srgbClr val="000000"/>
                </a:solidFill>
                <a:effectLst/>
                <a:latin typeface="Calibri" panose="020F0502020204030204" pitchFamily="34" charset="0"/>
              </a:rPr>
              <a:t>top work if concerned for safety or health  </a:t>
            </a:r>
          </a:p>
          <a:p>
            <a:pPr marL="0" indent="0" fontAlgn="base">
              <a:buNone/>
            </a:pPr>
            <a:r>
              <a:rPr lang="en-AU" dirty="0"/>
              <a:t>REPORT</a:t>
            </a:r>
            <a:endParaRPr lang="en-AU" b="0" i="0" u="none" strike="noStrike" dirty="0">
              <a:solidFill>
                <a:srgbClr val="000000"/>
              </a:solidFill>
              <a:effectLst/>
              <a:latin typeface="Calibri" panose="020F0502020204030204" pitchFamily="34" charset="0"/>
            </a:endParaRPr>
          </a:p>
          <a:p>
            <a:pPr lvl="1" fontAlgn="base"/>
            <a:r>
              <a:rPr lang="en-AU" b="0" i="0" u="none" strike="noStrike" dirty="0">
                <a:solidFill>
                  <a:srgbClr val="000000"/>
                </a:solidFill>
                <a:effectLst/>
                <a:latin typeface="Calibri" panose="020F0502020204030204" pitchFamily="34" charset="0"/>
              </a:rPr>
              <a:t>Report</a:t>
            </a:r>
            <a:r>
              <a:rPr lang="en-AU" dirty="0">
                <a:solidFill>
                  <a:srgbClr val="000000"/>
                </a:solidFill>
                <a:latin typeface="Calibri" panose="020F0502020204030204" pitchFamily="34" charset="0"/>
              </a:rPr>
              <a:t> concerns </a:t>
            </a:r>
          </a:p>
          <a:p>
            <a:pPr lvl="1" fontAlgn="base"/>
            <a:r>
              <a:rPr lang="en-AU" dirty="0">
                <a:solidFill>
                  <a:srgbClr val="000000"/>
                </a:solidFill>
                <a:latin typeface="Calibri" panose="020F0502020204030204" pitchFamily="34" charset="0"/>
              </a:rPr>
              <a:t>Follow up to ensure action</a:t>
            </a:r>
          </a:p>
          <a:p>
            <a:pPr lvl="1" fontAlgn="base"/>
            <a:r>
              <a:rPr lang="en-AU" dirty="0">
                <a:solidFill>
                  <a:srgbClr val="000000"/>
                </a:solidFill>
                <a:latin typeface="Calibri" panose="020F0502020204030204" pitchFamily="34" charset="0"/>
              </a:rPr>
              <a:t>Escalate if there’s no action</a:t>
            </a:r>
          </a:p>
          <a:p>
            <a:pPr lvl="1" fontAlgn="base"/>
            <a:endParaRPr lang="en-AU"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12259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68F5-3D80-DC65-68F0-DB1C0D2041B4}"/>
              </a:ext>
            </a:extLst>
          </p:cNvPr>
          <p:cNvSpPr>
            <a:spLocks noGrp="1"/>
          </p:cNvSpPr>
          <p:nvPr>
            <p:ph type="title"/>
          </p:nvPr>
        </p:nvSpPr>
        <p:spPr/>
        <p:txBody>
          <a:bodyPr>
            <a:normAutofit/>
          </a:bodyPr>
          <a:lstStyle/>
          <a:p>
            <a:r>
              <a:rPr lang="en-AU" dirty="0"/>
              <a:t>Silence to remember and reflect</a:t>
            </a:r>
          </a:p>
        </p:txBody>
      </p:sp>
      <p:sp>
        <p:nvSpPr>
          <p:cNvPr id="3" name="Content Placeholder 2">
            <a:extLst>
              <a:ext uri="{FF2B5EF4-FFF2-40B4-BE49-F238E27FC236}">
                <a16:creationId xmlns:a16="http://schemas.microsoft.com/office/drawing/2014/main" id="{38A62D79-CDCE-2185-E876-8CE3B7613D76}"/>
              </a:ext>
            </a:extLst>
          </p:cNvPr>
          <p:cNvSpPr>
            <a:spLocks noGrp="1"/>
          </p:cNvSpPr>
          <p:nvPr>
            <p:ph idx="1"/>
          </p:nvPr>
        </p:nvSpPr>
        <p:spPr/>
        <p:txBody>
          <a:bodyPr/>
          <a:lstStyle/>
          <a:p>
            <a:r>
              <a:rPr lang="en-AU" dirty="0"/>
              <a:t>Each year on 19 September miners and their families come together to commemorate the lives lost in mining disasters in Queensland. </a:t>
            </a:r>
          </a:p>
          <a:p>
            <a:r>
              <a:rPr lang="en-AU" dirty="0"/>
              <a:t>On this date in 1921, 75 miners lost their lives at Queensland’s Mount Mulligan.​</a:t>
            </a:r>
          </a:p>
          <a:p>
            <a:pPr marL="0" indent="0">
              <a:buNone/>
            </a:pPr>
            <a:endParaRPr lang="en-AU" dirty="0"/>
          </a:p>
          <a:p>
            <a:pPr marL="0" indent="0">
              <a:buNone/>
            </a:pPr>
            <a:endParaRPr lang="en-AU" dirty="0"/>
          </a:p>
        </p:txBody>
      </p:sp>
      <p:pic>
        <p:nvPicPr>
          <p:cNvPr id="1026" name="Picture 2">
            <a:extLst>
              <a:ext uri="{FF2B5EF4-FFF2-40B4-BE49-F238E27FC236}">
                <a16:creationId xmlns:a16="http://schemas.microsoft.com/office/drawing/2014/main" id="{4A594216-5C84-291D-AC2A-7DFE6F3611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7552" y="3582650"/>
            <a:ext cx="6076248" cy="238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46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8C567-3729-F591-80DC-EC6FA0B5E9B7}"/>
              </a:ext>
            </a:extLst>
          </p:cNvPr>
          <p:cNvSpPr>
            <a:spLocks noGrp="1"/>
          </p:cNvSpPr>
          <p:nvPr>
            <p:ph type="title"/>
          </p:nvPr>
        </p:nvSpPr>
        <p:spPr/>
        <p:txBody>
          <a:bodyPr/>
          <a:lstStyle/>
          <a:p>
            <a:r>
              <a:rPr lang="en-AU" dirty="0"/>
              <a:t>What drives you?</a:t>
            </a:r>
          </a:p>
        </p:txBody>
      </p:sp>
      <p:sp>
        <p:nvSpPr>
          <p:cNvPr id="3" name="Content Placeholder 2">
            <a:extLst>
              <a:ext uri="{FF2B5EF4-FFF2-40B4-BE49-F238E27FC236}">
                <a16:creationId xmlns:a16="http://schemas.microsoft.com/office/drawing/2014/main" id="{678EC5CC-E8D6-49A9-BC7A-88B9DFFDBE68}"/>
              </a:ext>
            </a:extLst>
          </p:cNvPr>
          <p:cNvSpPr>
            <a:spLocks noGrp="1"/>
          </p:cNvSpPr>
          <p:nvPr>
            <p:ph idx="1"/>
          </p:nvPr>
        </p:nvSpPr>
        <p:spPr>
          <a:xfrm>
            <a:off x="838200" y="1590674"/>
            <a:ext cx="10515600" cy="4581526"/>
          </a:xfrm>
        </p:spPr>
        <p:txBody>
          <a:bodyPr/>
          <a:lstStyle/>
          <a:p>
            <a:r>
              <a:rPr lang="en-AU" dirty="0"/>
              <a:t>What and who matters most in your life?  </a:t>
            </a:r>
          </a:p>
          <a:p>
            <a:r>
              <a:rPr lang="en-AU" dirty="0"/>
              <a:t>What do you enjoy doing?</a:t>
            </a:r>
          </a:p>
          <a:p>
            <a:r>
              <a:rPr lang="en-AU" dirty="0"/>
              <a:t>Who do you need to stay safe for?</a:t>
            </a:r>
          </a:p>
          <a:p>
            <a:pPr marL="0" indent="0">
              <a:buNone/>
            </a:pPr>
            <a:endParaRPr lang="en-AU" dirty="0">
              <a:solidFill>
                <a:srgbClr val="00B050"/>
              </a:solidFill>
            </a:endParaRPr>
          </a:p>
          <a:p>
            <a:pPr marL="0" indent="0">
              <a:buNone/>
            </a:pPr>
            <a:endParaRPr lang="en-AU" dirty="0">
              <a:solidFill>
                <a:srgbClr val="00B050"/>
              </a:solidFill>
            </a:endParaRPr>
          </a:p>
          <a:p>
            <a:pPr marL="0" indent="0">
              <a:buNone/>
            </a:pPr>
            <a:endParaRPr lang="en-AU" dirty="0">
              <a:solidFill>
                <a:srgbClr val="00B050"/>
              </a:solidFill>
            </a:endParaRPr>
          </a:p>
          <a:p>
            <a:pPr marL="0" indent="0">
              <a:buNone/>
            </a:pPr>
            <a:r>
              <a:rPr lang="en-AU" dirty="0">
                <a:solidFill>
                  <a:srgbClr val="00B050"/>
                </a:solidFill>
              </a:rPr>
              <a:t>DISCUSS</a:t>
            </a:r>
          </a:p>
        </p:txBody>
      </p:sp>
    </p:spTree>
    <p:extLst>
      <p:ext uri="{BB962C8B-B14F-4D97-AF65-F5344CB8AC3E}">
        <p14:creationId xmlns:p14="http://schemas.microsoft.com/office/powerpoint/2010/main" val="897598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A80DE5-2F63-705F-5BF7-140C7017895B}"/>
              </a:ext>
            </a:extLst>
          </p:cNvPr>
          <p:cNvSpPr>
            <a:spLocks noGrp="1"/>
          </p:cNvSpPr>
          <p:nvPr>
            <p:ph type="title"/>
          </p:nvPr>
        </p:nvSpPr>
        <p:spPr/>
        <p:txBody>
          <a:bodyPr>
            <a:normAutofit/>
          </a:bodyPr>
          <a:lstStyle/>
          <a:p>
            <a:r>
              <a:rPr lang="en-AU" dirty="0"/>
              <a:t>Does our culture prevent incidents?</a:t>
            </a:r>
          </a:p>
        </p:txBody>
      </p:sp>
      <p:sp>
        <p:nvSpPr>
          <p:cNvPr id="6" name="Content Placeholder 5">
            <a:extLst>
              <a:ext uri="{FF2B5EF4-FFF2-40B4-BE49-F238E27FC236}">
                <a16:creationId xmlns:a16="http://schemas.microsoft.com/office/drawing/2014/main" id="{678A280E-E380-7135-69C5-8F56A09BD163}"/>
              </a:ext>
            </a:extLst>
          </p:cNvPr>
          <p:cNvSpPr>
            <a:spLocks noGrp="1"/>
          </p:cNvSpPr>
          <p:nvPr>
            <p:ph idx="1"/>
          </p:nvPr>
        </p:nvSpPr>
        <p:spPr/>
        <p:txBody>
          <a:bodyPr/>
          <a:lstStyle/>
          <a:p>
            <a:r>
              <a:rPr lang="en-AU" dirty="0"/>
              <a:t>Is every worker encouraged to report?</a:t>
            </a:r>
          </a:p>
          <a:p>
            <a:r>
              <a:rPr lang="en-AU" dirty="0"/>
              <a:t>Why wouldn’t a worker report?</a:t>
            </a:r>
          </a:p>
          <a:p>
            <a:r>
              <a:rPr lang="en-AU" dirty="0"/>
              <a:t>Is every worker able to identify unsafe situations?</a:t>
            </a:r>
          </a:p>
          <a:p>
            <a:r>
              <a:rPr lang="en-AU" dirty="0"/>
              <a:t>Does every worker feel able to stop work when they feel unsafe?</a:t>
            </a:r>
          </a:p>
          <a:p>
            <a:r>
              <a:rPr lang="en-AU" dirty="0"/>
              <a:t>How is leadership demonstrating commitment to effective hazard identification and reporting?</a:t>
            </a:r>
          </a:p>
          <a:p>
            <a:r>
              <a:rPr lang="en-AU" dirty="0"/>
              <a:t>Is the reporting of safety concerns and hazards seen as a positive?</a:t>
            </a:r>
          </a:p>
          <a:p>
            <a:endParaRPr lang="en-AU" dirty="0"/>
          </a:p>
        </p:txBody>
      </p:sp>
    </p:spTree>
    <p:extLst>
      <p:ext uri="{BB962C8B-B14F-4D97-AF65-F5344CB8AC3E}">
        <p14:creationId xmlns:p14="http://schemas.microsoft.com/office/powerpoint/2010/main" val="425474535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fety Reset 2023 V1.potx" id="{0CC69F3E-464D-4DFF-8D5B-5F1ED0F68DF4}" vid="{0F54D567-A6BB-49D3-8CD3-9A813064DA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fety Reset 2023 V1.potx" id="{0CC69F3E-464D-4DFF-8D5B-5F1ED0F68DF4}" vid="{DEED1B4F-F454-4484-A20D-527756460A3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86ff883-5866-454f-ab75-ec53cf2d7862">
      <Terms xmlns="http://schemas.microsoft.com/office/infopath/2007/PartnerControls"/>
    </lcf76f155ced4ddcb4097134ff3c332f>
    <Versionnotes xmlns="986ff883-5866-454f-ab75-ec53cf2d78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5545FACE956445B05A56FFD4092FE6" ma:contentTypeVersion="11" ma:contentTypeDescription="Create a new document." ma:contentTypeScope="" ma:versionID="9792a8ac5be8df3ebef9cf989df41202">
  <xsd:schema xmlns:xsd="http://www.w3.org/2001/XMLSchema" xmlns:xs="http://www.w3.org/2001/XMLSchema" xmlns:p="http://schemas.microsoft.com/office/2006/metadata/properties" xmlns:ns2="986ff883-5866-454f-ab75-ec53cf2d7862" xmlns:ns3="c226c972-29ac-4d5d-87f2-e91beda8d626" targetNamespace="http://schemas.microsoft.com/office/2006/metadata/properties" ma:root="true" ma:fieldsID="184f0ab55fccd80d0f7ab23fb829961b" ns2:_="" ns3:_="">
    <xsd:import namespace="986ff883-5866-454f-ab75-ec53cf2d7862"/>
    <xsd:import namespace="c226c972-29ac-4d5d-87f2-e91beda8d626"/>
    <xsd:element name="properties">
      <xsd:complexType>
        <xsd:sequence>
          <xsd:element name="documentManagement">
            <xsd:complexType>
              <xsd:all>
                <xsd:element ref="ns2:MediaServiceMetadata" minOccurs="0"/>
                <xsd:element ref="ns2:MediaServiceFastMetadata" minOccurs="0"/>
                <xsd:element ref="ns2:Versionnotes"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6ff883-5866-454f-ab75-ec53cf2d78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Versionnotes" ma:index="10" nillable="true" ma:displayName="Version notes" ma:format="Dropdown" ma:internalName="Versionnotes">
      <xsd:simpleType>
        <xsd:restriction base="dms:Note">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e70b5f-7cdc-4e64-9a67-dcab2ee1b59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26c972-29ac-4d5d-87f2-e91beda8d62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AE0B71-9323-4FA6-ABED-4981E529EDF3}">
  <ds:schemaRefs>
    <ds:schemaRef ds:uri="986ff883-5866-454f-ab75-ec53cf2d7862"/>
    <ds:schemaRef ds:uri="c226c972-29ac-4d5d-87f2-e91beda8d6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27C0672-33EF-4EE1-9BE6-36321337F543}">
  <ds:schemaRefs>
    <ds:schemaRef ds:uri="http://schemas.microsoft.com/sharepoint/v3/contenttype/forms"/>
  </ds:schemaRefs>
</ds:datastoreItem>
</file>

<file path=customXml/itemProps3.xml><?xml version="1.0" encoding="utf-8"?>
<ds:datastoreItem xmlns:ds="http://schemas.openxmlformats.org/officeDocument/2006/customXml" ds:itemID="{B8B01DB5-FA5C-4040-94AF-0D0DAD10CC50}">
  <ds:schemaRefs>
    <ds:schemaRef ds:uri="986ff883-5866-454f-ab75-ec53cf2d7862"/>
    <ds:schemaRef ds:uri="c226c972-29ac-4d5d-87f2-e91beda8d6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Safety Reset 2023 V1</Template>
  <TotalTime>2304</TotalTime>
  <Words>2919</Words>
  <Application>Microsoft Office PowerPoint</Application>
  <PresentationFormat>Widescreen</PresentationFormat>
  <Paragraphs>301</Paragraphs>
  <Slides>23</Slides>
  <Notes>22</Notes>
  <HiddenSlides>0</HiddenSlides>
  <MMClips>4</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Segoe UI</vt:lpstr>
      <vt:lpstr>Custom Design</vt:lpstr>
      <vt:lpstr>Office Theme</vt:lpstr>
      <vt:lpstr>SITE NAME &amp; DATE FACILITATOR’S NAME</vt:lpstr>
      <vt:lpstr>Agenda</vt:lpstr>
      <vt:lpstr>PowerPoint Presentation</vt:lpstr>
      <vt:lpstr>If it's not safe or you’re unsure - stop!​</vt:lpstr>
      <vt:lpstr>SEE. STOP. REPORT.</vt:lpstr>
      <vt:lpstr>What it means</vt:lpstr>
      <vt:lpstr>Silence to remember and reflect</vt:lpstr>
      <vt:lpstr>What drives you?</vt:lpstr>
      <vt:lpstr>Does our culture prevent incidents?</vt:lpstr>
      <vt:lpstr>PowerPoint Presentation</vt:lpstr>
      <vt:lpstr>Lessons for the resources sector  </vt:lpstr>
      <vt:lpstr>How can organisations manage safety well? </vt:lpstr>
      <vt:lpstr>PowerPoint Presentation</vt:lpstr>
      <vt:lpstr>Questions to ask</vt:lpstr>
      <vt:lpstr>Reporting is a good thing!</vt:lpstr>
      <vt:lpstr>How do we report concerns? </vt:lpstr>
      <vt:lpstr>Support to report</vt:lpstr>
      <vt:lpstr>Supporting legislation sections</vt:lpstr>
      <vt:lpstr>Union presentation </vt:lpstr>
      <vt:lpstr>PowerPoint Presentation</vt:lpstr>
      <vt:lpstr>What’s next ?</vt:lpstr>
      <vt:lpstr>Wrap up </vt:lpstr>
      <vt:lpstr>Please do the 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NAME &amp; DATE</dc:title>
  <dc:creator>Colleen Curlewis</dc:creator>
  <cp:lastModifiedBy>Colleen Curlewis</cp:lastModifiedBy>
  <cp:revision>58</cp:revision>
  <dcterms:created xsi:type="dcterms:W3CDTF">2023-07-13T06:17:14Z</dcterms:created>
  <dcterms:modified xsi:type="dcterms:W3CDTF">2023-08-30T02:05:58Z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0x010100515545FACE956445B05A56FFD4092FE6</vt:lpwstr>
  </property>
  <property fmtid="{D5CDD505-2E9C-101B-9397-08002B2CF9AE}" pid="3" name="MediaServiceImageTags">
    <vt:lpwstr/>
  </property>
</Properties>
</file>